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9" r:id="rId2"/>
    <p:sldId id="266" r:id="rId3"/>
    <p:sldId id="267" r:id="rId4"/>
    <p:sldId id="268" r:id="rId5"/>
    <p:sldId id="269" r:id="rId6"/>
    <p:sldId id="270" r:id="rId7"/>
    <p:sldId id="295" r:id="rId8"/>
    <p:sldId id="271" r:id="rId9"/>
    <p:sldId id="290" r:id="rId10"/>
    <p:sldId id="294" r:id="rId11"/>
    <p:sldId id="296" r:id="rId12"/>
    <p:sldId id="293" r:id="rId13"/>
    <p:sldId id="292" r:id="rId14"/>
    <p:sldId id="302" r:id="rId15"/>
    <p:sldId id="301" r:id="rId16"/>
    <p:sldId id="291" r:id="rId17"/>
    <p:sldId id="261" r:id="rId18"/>
    <p:sldId id="297" r:id="rId19"/>
    <p:sldId id="298" r:id="rId20"/>
    <p:sldId id="278" r:id="rId21"/>
    <p:sldId id="279" r:id="rId22"/>
    <p:sldId id="280" r:id="rId23"/>
    <p:sldId id="285" r:id="rId24"/>
    <p:sldId id="289" r:id="rId25"/>
    <p:sldId id="287" r:id="rId26"/>
    <p:sldId id="288" r:id="rId27"/>
    <p:sldId id="299" r:id="rId28"/>
    <p:sldId id="300" r:id="rId29"/>
    <p:sldId id="257" r:id="rId30"/>
    <p:sldId id="263" r:id="rId31"/>
    <p:sldId id="272" r:id="rId32"/>
    <p:sldId id="273" r:id="rId33"/>
    <p:sldId id="274" r:id="rId34"/>
    <p:sldId id="275" r:id="rId35"/>
    <p:sldId id="276" r:id="rId36"/>
    <p:sldId id="27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6" autoAdjust="0"/>
    <p:restoredTop sz="94660"/>
  </p:normalViewPr>
  <p:slideViewPr>
    <p:cSldViewPr>
      <p:cViewPr varScale="1">
        <p:scale>
          <a:sx n="87" d="100"/>
          <a:sy n="87" d="100"/>
        </p:scale>
        <p:origin x="-96" y="-2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58"/>
    </p:cViewPr>
  </p:sorterViewPr>
  <p:notesViewPr>
    <p:cSldViewPr>
      <p:cViewPr varScale="1">
        <p:scale>
          <a:sx n="100" d="100"/>
          <a:sy n="100" d="100"/>
        </p:scale>
        <p:origin x="-264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72F33A-1605-434E-8F55-52FAAE6FB9E2}" type="datetimeFigureOut">
              <a:rPr lang="en-US" smtClean="0"/>
              <a:pPr/>
              <a:t>9/12/2012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B369BD-140F-4130-8BFB-31E64D8D16AB}" type="slidenum">
              <a:rPr lang="en-US" smtClean="0"/>
              <a:pPr/>
              <a:t>‹#›</a:t>
            </a:fld>
            <a:endParaRPr lang="en-US"/>
          </a:p>
        </p:txBody>
      </p:sp>
    </p:spTree>
    <p:extLst>
      <p:ext uri="{BB962C8B-B14F-4D97-AF65-F5344CB8AC3E}">
        <p14:creationId xmlns:p14="http://schemas.microsoft.com/office/powerpoint/2010/main" val="16309904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63E1A5-48C3-4936-A453-57C1F316A1A7}" type="datetimeFigureOut">
              <a:rPr lang="en-US" smtClean="0"/>
              <a:pPr/>
              <a:t>9/12/2012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D4A5458-701B-45F3-9413-330246BBCD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63E1A5-48C3-4936-A453-57C1F316A1A7}"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A5458-701B-45F3-9413-330246BBCD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63E1A5-48C3-4936-A453-57C1F316A1A7}"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A5458-701B-45F3-9413-330246BBCD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63E1A5-48C3-4936-A453-57C1F316A1A7}"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A5458-701B-45F3-9413-330246BBCD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63E1A5-48C3-4936-A453-57C1F316A1A7}"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A5458-701B-45F3-9413-330246BBCD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63E1A5-48C3-4936-A453-57C1F316A1A7}"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4A5458-701B-45F3-9413-330246BBCD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63E1A5-48C3-4936-A453-57C1F316A1A7}" type="datetimeFigureOut">
              <a:rPr lang="en-US" smtClean="0"/>
              <a:pPr/>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4A5458-701B-45F3-9413-330246BBCD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63E1A5-48C3-4936-A453-57C1F316A1A7}" type="datetimeFigureOut">
              <a:rPr lang="en-US" smtClean="0"/>
              <a:pPr/>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4A5458-701B-45F3-9413-330246BBCD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3E1A5-48C3-4936-A453-57C1F316A1A7}" type="datetimeFigureOut">
              <a:rPr lang="en-US" smtClean="0"/>
              <a:pPr/>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4A5458-701B-45F3-9413-330246BBCD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63E1A5-48C3-4936-A453-57C1F316A1A7}"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4A5458-701B-45F3-9413-330246BBCD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63E1A5-48C3-4936-A453-57C1F316A1A7}"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D4A5458-701B-45F3-9413-330246BBCD6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63E1A5-48C3-4936-A453-57C1F316A1A7}" type="datetimeFigureOut">
              <a:rPr lang="en-US" smtClean="0"/>
              <a:pPr/>
              <a:t>9/12/2012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4A5458-701B-45F3-9413-330246BBCD6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2209800"/>
          </a:xfrm>
        </p:spPr>
        <p:txBody>
          <a:bodyPr>
            <a:normAutofit/>
          </a:bodyPr>
          <a:lstStyle/>
          <a:p>
            <a:r>
              <a:rPr lang="en-US" sz="7200" dirty="0" smtClean="0"/>
              <a:t>The Resume</a:t>
            </a:r>
            <a:endParaRPr lang="en-US" dirty="0"/>
          </a:p>
        </p:txBody>
      </p:sp>
      <p:sp>
        <p:nvSpPr>
          <p:cNvPr id="3" name="Subtitle 2"/>
          <p:cNvSpPr>
            <a:spLocks noGrp="1"/>
          </p:cNvSpPr>
          <p:nvPr>
            <p:ph type="subTitle" idx="1"/>
          </p:nvPr>
        </p:nvSpPr>
        <p:spPr/>
        <p:txBody>
          <a:bodyPr/>
          <a:lstStyle/>
          <a:p>
            <a:r>
              <a:rPr lang="en-US" dirty="0" smtClean="0"/>
              <a:t>Your Primary Marketing </a:t>
            </a:r>
            <a:r>
              <a:rPr lang="en-US" dirty="0" smtClean="0"/>
              <a:t>Material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Summary</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An energetic sales professional with over 10 years experience in the software industry. Excellent interpersonal skills and a keen ability to quickly build rapport and influence people. Major strengths include:</a:t>
            </a:r>
          </a:p>
        </p:txBody>
      </p:sp>
      <p:graphicFrame>
        <p:nvGraphicFramePr>
          <p:cNvPr id="10" name="Table 9"/>
          <p:cNvGraphicFramePr>
            <a:graphicFrameLocks noGrp="1"/>
          </p:cNvGraphicFramePr>
          <p:nvPr/>
        </p:nvGraphicFramePr>
        <p:xfrm>
          <a:off x="533400" y="2895600"/>
          <a:ext cx="7772400" cy="1524000"/>
        </p:xfrm>
        <a:graphic>
          <a:graphicData uri="http://schemas.openxmlformats.org/drawingml/2006/table">
            <a:tbl>
              <a:tblPr firstRow="1" bandRow="1">
                <a:tableStyleId>{5C22544A-7EE6-4342-B048-85BDC9FD1C3A}</a:tableStyleId>
              </a:tblPr>
              <a:tblGrid>
                <a:gridCol w="3886200"/>
                <a:gridCol w="3886200"/>
              </a:tblGrid>
              <a:tr h="1524000">
                <a:tc>
                  <a:txBody>
                    <a:bodyPr/>
                    <a:lstStyle/>
                    <a:p>
                      <a:pPr marL="117475" lvl="0" indent="-117475">
                        <a:buFont typeface="Arial" pitchFamily="34" charset="0"/>
                        <a:buChar char="•"/>
                      </a:pPr>
                      <a:r>
                        <a:rPr lang="en-US" sz="1800" b="0" dirty="0" smtClean="0">
                          <a:solidFill>
                            <a:sysClr val="windowText" lastClr="000000"/>
                          </a:solidFill>
                        </a:rPr>
                        <a:t>Successful sales track record</a:t>
                      </a:r>
                    </a:p>
                    <a:p>
                      <a:pPr marL="117475" lvl="0" indent="-117475">
                        <a:buFont typeface="Arial" pitchFamily="34" charset="0"/>
                        <a:buChar char="•"/>
                      </a:pPr>
                      <a:r>
                        <a:rPr lang="en-US" sz="1800" b="0" dirty="0" smtClean="0">
                          <a:solidFill>
                            <a:sysClr val="windowText" lastClr="000000"/>
                          </a:solidFill>
                        </a:rPr>
                        <a:t>Excellent organizational skills</a:t>
                      </a:r>
                    </a:p>
                    <a:p>
                      <a:pPr marL="117475" lvl="0" indent="-117475">
                        <a:buFont typeface="Arial" pitchFamily="34" charset="0"/>
                        <a:buChar char="•"/>
                      </a:pPr>
                      <a:r>
                        <a:rPr lang="en-US" sz="1800" b="0" dirty="0" smtClean="0">
                          <a:solidFill>
                            <a:sysClr val="windowText" lastClr="000000"/>
                          </a:solidFill>
                        </a:rPr>
                        <a:t>Large client base</a:t>
                      </a:r>
                    </a:p>
                    <a:p>
                      <a:pPr>
                        <a:buFont typeface="Arial" pitchFamily="34" charset="0"/>
                        <a:buChar char="•"/>
                      </a:pPr>
                      <a:endParaRPr lang="en-US" sz="2000" b="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17475" lvl="0" indent="-117475">
                        <a:buFont typeface="Arial" pitchFamily="34" charset="0"/>
                        <a:buChar char="•"/>
                      </a:pPr>
                      <a:r>
                        <a:rPr lang="en-US" sz="1800" b="0" dirty="0" smtClean="0">
                          <a:solidFill>
                            <a:sysClr val="windowText" lastClr="000000"/>
                          </a:solidFill>
                        </a:rPr>
                        <a:t>Strong supervisory skills</a:t>
                      </a:r>
                    </a:p>
                    <a:p>
                      <a:pPr marL="117475" lvl="0" indent="-117475">
                        <a:buFont typeface="Arial" pitchFamily="34" charset="0"/>
                        <a:buChar char="•"/>
                      </a:pPr>
                      <a:r>
                        <a:rPr lang="en-US" sz="1800" b="0" dirty="0" smtClean="0">
                          <a:solidFill>
                            <a:sysClr val="windowText" lastClr="000000"/>
                          </a:solidFill>
                        </a:rPr>
                        <a:t>In-depth software and hardware knowledge</a:t>
                      </a:r>
                    </a:p>
                    <a:p>
                      <a:pPr marL="117475" lvl="0" indent="-117475">
                        <a:buFont typeface="Arial" pitchFamily="34" charset="0"/>
                        <a:buChar char="•"/>
                      </a:pPr>
                      <a:r>
                        <a:rPr lang="en-US" sz="1800" b="0" dirty="0" smtClean="0">
                          <a:solidFill>
                            <a:sysClr val="windowText" lastClr="000000"/>
                          </a:solidFill>
                        </a:rPr>
                        <a:t>Proficiency in Goldmine contact database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Summaries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1800" dirty="0" smtClean="0"/>
              <a:t>A committed and energetic medical office professional with strong management skills. Responsible and knowledgeable about the job and dedicated to customer satisfaction.</a:t>
            </a:r>
          </a:p>
          <a:p>
            <a:pPr marL="0" indent="0">
              <a:buNone/>
            </a:pPr>
            <a:endParaRPr lang="en-US" sz="1800" dirty="0" smtClean="0"/>
          </a:p>
          <a:p>
            <a:pPr marL="0" indent="0">
              <a:buNone/>
            </a:pPr>
            <a:r>
              <a:rPr lang="en-US" sz="1800" dirty="0" smtClean="0"/>
              <a:t>A dependable and hardworking computer professional with a very positive attitude and always willing to learn. Known for excellent work as a team player. An extremely responsible and determined employee committed to meet obligations. </a:t>
            </a:r>
          </a:p>
          <a:p>
            <a:pPr marL="0" indent="0">
              <a:buNone/>
            </a:pPr>
            <a:endParaRPr lang="en-US" sz="1800" dirty="0" smtClean="0"/>
          </a:p>
          <a:p>
            <a:pPr marL="0" indent="0">
              <a:buNone/>
            </a:pPr>
            <a:r>
              <a:rPr lang="en-US" sz="1800" dirty="0" smtClean="0"/>
              <a:t>Demonstrated successes in multiple marketing functions, customer relations, contract management and tactical/strategic planning. This is complemented by a 19-year background managing information systems and technical teams in large hardware, software, and integration firms.</a:t>
            </a:r>
          </a:p>
          <a:p>
            <a:pPr marL="0" indent="0">
              <a:buNone/>
            </a:pPr>
            <a:endParaRPr lang="en-US" sz="1800" dirty="0" smtClean="0"/>
          </a:p>
          <a:p>
            <a:pPr marL="0" indent="0">
              <a:buNone/>
            </a:pPr>
            <a:r>
              <a:rPr lang="en-US" sz="1800" dirty="0" smtClean="0"/>
              <a:t>An enthusiastic accounting professional with expertise in a broad variety of tax-planning strategies and a solid educational background. Experience with popular accounting software and corporate, partnership, trust and individual tax preparation. Excellent interpersonal skills with an acute attention to detail.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Your Summary</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List some words that describe your attributes</a:t>
            </a:r>
          </a:p>
          <a:p>
            <a:pPr marL="514350" indent="-514350">
              <a:buFont typeface="+mj-lt"/>
              <a:buAutoNum type="arabicPeriod"/>
            </a:pPr>
            <a:r>
              <a:rPr lang="en-US" dirty="0" smtClean="0"/>
              <a:t>Write what other people would say about you</a:t>
            </a:r>
          </a:p>
          <a:p>
            <a:pPr marL="514350" indent="-514350">
              <a:buFont typeface="+mj-lt"/>
              <a:buAutoNum type="arabicPeriod"/>
            </a:pPr>
            <a:r>
              <a:rPr lang="en-US" dirty="0" smtClean="0"/>
              <a:t>Merge steps 1 &amp; 2 into 3-4 concise sentences</a:t>
            </a:r>
          </a:p>
          <a:p>
            <a:pPr marL="514350" indent="-514350">
              <a:buFont typeface="+mj-lt"/>
              <a:buAutoNum type="arabicPeriod"/>
            </a:pPr>
            <a:endParaRPr lang="en-US" dirty="0" smtClean="0"/>
          </a:p>
          <a:p>
            <a:pPr marL="514350" indent="-514350">
              <a:buNone/>
            </a:pPr>
            <a:r>
              <a:rPr lang="en-US" sz="2200" dirty="0" smtClean="0"/>
              <a:t>A </a:t>
            </a:r>
            <a:r>
              <a:rPr lang="en-US" sz="2200" b="1" dirty="0" smtClean="0"/>
              <a:t>Professional Summary </a:t>
            </a:r>
            <a:r>
              <a:rPr lang="en-US" sz="2200" dirty="0" smtClean="0"/>
              <a:t>template you can use:</a:t>
            </a:r>
          </a:p>
          <a:p>
            <a:pPr marL="514350" indent="-514350">
              <a:buNone/>
            </a:pPr>
            <a:endParaRPr lang="en-US" sz="2200" dirty="0" smtClean="0"/>
          </a:p>
          <a:p>
            <a:pPr>
              <a:buNone/>
            </a:pPr>
            <a:r>
              <a:rPr lang="en-US" sz="2200" dirty="0" smtClean="0">
                <a:solidFill>
                  <a:schemeClr val="accent1">
                    <a:lumMod val="75000"/>
                  </a:schemeClr>
                </a:solidFill>
              </a:rPr>
              <a:t>A _____________ individual/professional with </a:t>
            </a:r>
            <a:r>
              <a:rPr lang="en-US" sz="2200" dirty="0" smtClean="0">
                <a:solidFill>
                  <a:schemeClr val="accent1">
                    <a:lumMod val="75000"/>
                  </a:schemeClr>
                </a:solidFill>
              </a:rPr>
              <a:t>________ years of</a:t>
            </a:r>
            <a:endParaRPr lang="en-US" sz="2200" dirty="0" smtClean="0">
              <a:solidFill>
                <a:schemeClr val="accent1">
                  <a:lumMod val="75000"/>
                </a:schemeClr>
              </a:solidFill>
            </a:endParaRPr>
          </a:p>
          <a:p>
            <a:pPr>
              <a:spcBef>
                <a:spcPts val="0"/>
              </a:spcBef>
              <a:buNone/>
            </a:pPr>
            <a:r>
              <a:rPr lang="en-US" sz="1600" dirty="0" smtClean="0"/>
              <a:t>	 </a:t>
            </a:r>
            <a:r>
              <a:rPr lang="en-US" sz="1600" dirty="0" smtClean="0"/>
              <a:t>    </a:t>
            </a:r>
            <a:r>
              <a:rPr lang="en-US" sz="1600" dirty="0" smtClean="0"/>
              <a:t>(attribute)					     </a:t>
            </a:r>
            <a:r>
              <a:rPr lang="en-US" sz="1600" dirty="0" smtClean="0"/>
              <a:t>  </a:t>
            </a:r>
            <a:r>
              <a:rPr lang="en-US" sz="1600" dirty="0" smtClean="0"/>
              <a:t>(# years)</a:t>
            </a:r>
          </a:p>
          <a:p>
            <a:pPr>
              <a:buNone/>
            </a:pPr>
            <a:r>
              <a:rPr lang="en-US" sz="2200" dirty="0">
                <a:solidFill>
                  <a:schemeClr val="accent1">
                    <a:lumMod val="75000"/>
                  </a:schemeClr>
                </a:solidFill>
              </a:rPr>
              <a:t>t</a:t>
            </a:r>
            <a:r>
              <a:rPr lang="en-US" sz="2200" dirty="0" smtClean="0">
                <a:solidFill>
                  <a:schemeClr val="accent1">
                    <a:lumMod val="75000"/>
                  </a:schemeClr>
                </a:solidFill>
              </a:rPr>
              <a:t>raining in </a:t>
            </a:r>
            <a:r>
              <a:rPr lang="en-US" sz="2200" dirty="0" smtClean="0">
                <a:solidFill>
                  <a:schemeClr val="accent1">
                    <a:lumMod val="75000"/>
                  </a:schemeClr>
                </a:solidFill>
              </a:rPr>
              <a:t>_______________. Excellent __________ skills and a</a:t>
            </a:r>
          </a:p>
          <a:p>
            <a:pPr>
              <a:spcBef>
                <a:spcPts val="0"/>
              </a:spcBef>
              <a:buNone/>
            </a:pPr>
            <a:r>
              <a:rPr lang="en-US" sz="1600" dirty="0" smtClean="0"/>
              <a:t>		            </a:t>
            </a:r>
            <a:r>
              <a:rPr lang="en-US" sz="1600" dirty="0" smtClean="0"/>
              <a:t> </a:t>
            </a:r>
            <a:r>
              <a:rPr lang="en-US" sz="1600" dirty="0" smtClean="0"/>
              <a:t>(function/industry)		</a:t>
            </a:r>
            <a:r>
              <a:rPr lang="en-US" sz="1600" dirty="0"/>
              <a:t> </a:t>
            </a:r>
            <a:r>
              <a:rPr lang="en-US" sz="1600" dirty="0" smtClean="0"/>
              <a:t>           </a:t>
            </a:r>
            <a:r>
              <a:rPr lang="en-US" sz="1600" dirty="0" smtClean="0"/>
              <a:t>(</a:t>
            </a:r>
            <a:r>
              <a:rPr lang="en-US" sz="1600" dirty="0" smtClean="0"/>
              <a:t>skill)	</a:t>
            </a:r>
          </a:p>
          <a:p>
            <a:pPr marL="514350" indent="-514350">
              <a:buNone/>
            </a:pPr>
            <a:r>
              <a:rPr lang="en-US" sz="2200" dirty="0" smtClean="0">
                <a:solidFill>
                  <a:schemeClr val="accent1">
                    <a:lumMod val="75000"/>
                  </a:schemeClr>
                </a:solidFill>
              </a:rPr>
              <a:t>strong ability to ___________.</a:t>
            </a:r>
          </a:p>
          <a:p>
            <a:pPr lvl="0">
              <a:spcBef>
                <a:spcPts val="0"/>
              </a:spcBef>
              <a:buNone/>
            </a:pPr>
            <a:r>
              <a:rPr lang="en-US" sz="1600" dirty="0" smtClean="0"/>
              <a:t>			            (skill)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Experience</a:t>
            </a:r>
            <a:endParaRPr lang="en-US" dirty="0"/>
          </a:p>
        </p:txBody>
      </p:sp>
      <p:sp>
        <p:nvSpPr>
          <p:cNvPr id="3" name="Content Placeholder 2"/>
          <p:cNvSpPr>
            <a:spLocks noGrp="1"/>
          </p:cNvSpPr>
          <p:nvPr>
            <p:ph idx="1"/>
          </p:nvPr>
        </p:nvSpPr>
        <p:spPr/>
        <p:txBody>
          <a:bodyPr>
            <a:normAutofit fontScale="92500" lnSpcReduction="10000"/>
          </a:bodyPr>
          <a:lstStyle/>
          <a:p>
            <a:pPr lvl="0">
              <a:buNone/>
            </a:pPr>
            <a:r>
              <a:rPr lang="en-US" dirty="0" smtClean="0"/>
              <a:t>Every job needs the following 4 items:</a:t>
            </a:r>
          </a:p>
          <a:p>
            <a:pPr lvl="0"/>
            <a:r>
              <a:rPr lang="en-US" dirty="0" smtClean="0"/>
              <a:t>Title or Job Description</a:t>
            </a:r>
          </a:p>
          <a:p>
            <a:pPr lvl="1"/>
            <a:r>
              <a:rPr lang="en-US" dirty="0" smtClean="0"/>
              <a:t>Title typically best</a:t>
            </a:r>
          </a:p>
          <a:p>
            <a:pPr lvl="1"/>
            <a:r>
              <a:rPr lang="en-US" dirty="0" smtClean="0"/>
              <a:t>If title is obscure or meaningless, use a descriptive word</a:t>
            </a:r>
          </a:p>
          <a:p>
            <a:pPr lvl="2">
              <a:buNone/>
            </a:pPr>
            <a:r>
              <a:rPr lang="en-US" dirty="0" smtClean="0">
                <a:sym typeface="Wingdings" pitchFamily="2" charset="2"/>
              </a:rPr>
              <a:t>	</a:t>
            </a:r>
            <a:endParaRPr lang="en-US" dirty="0" smtClean="0"/>
          </a:p>
          <a:p>
            <a:pPr lvl="0">
              <a:spcBef>
                <a:spcPts val="3600"/>
              </a:spcBef>
            </a:pPr>
            <a:r>
              <a:rPr lang="en-US" dirty="0" smtClean="0"/>
              <a:t>Employer Name</a:t>
            </a:r>
          </a:p>
          <a:p>
            <a:pPr lvl="0"/>
            <a:r>
              <a:rPr lang="en-US" dirty="0" smtClean="0"/>
              <a:t>City, ST</a:t>
            </a:r>
          </a:p>
          <a:p>
            <a:pPr lvl="0"/>
            <a:r>
              <a:rPr lang="en-US" dirty="0" smtClean="0"/>
              <a:t>Dates</a:t>
            </a:r>
          </a:p>
          <a:p>
            <a:pPr lvl="1"/>
            <a:r>
              <a:rPr lang="en-US" dirty="0" smtClean="0"/>
              <a:t>Years only</a:t>
            </a:r>
            <a:r>
              <a:rPr lang="en-US" dirty="0"/>
              <a:t> </a:t>
            </a:r>
            <a:r>
              <a:rPr lang="en-US" dirty="0" smtClean="0"/>
              <a:t>2008-2009</a:t>
            </a:r>
          </a:p>
          <a:p>
            <a:pPr lvl="1"/>
            <a:r>
              <a:rPr lang="en-US" dirty="0" smtClean="0"/>
              <a:t>If only one year: 2008, not 2008-2008</a:t>
            </a:r>
          </a:p>
        </p:txBody>
      </p:sp>
      <p:graphicFrame>
        <p:nvGraphicFramePr>
          <p:cNvPr id="9" name="Table 8"/>
          <p:cNvGraphicFramePr>
            <a:graphicFrameLocks noGrp="1"/>
          </p:cNvGraphicFramePr>
          <p:nvPr/>
        </p:nvGraphicFramePr>
        <p:xfrm>
          <a:off x="1219200" y="3429000"/>
          <a:ext cx="1676400" cy="370840"/>
        </p:xfrm>
        <a:graphic>
          <a:graphicData uri="http://schemas.openxmlformats.org/drawingml/2006/table">
            <a:tbl>
              <a:tblPr>
                <a:tableStyleId>{5C22544A-7EE6-4342-B048-85BDC9FD1C3A}</a:tableStyleId>
              </a:tblPr>
              <a:tblGrid>
                <a:gridCol w="16764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Specialist I </a:t>
                      </a:r>
                    </a:p>
                  </a:txBody>
                  <a:tcPr>
                    <a:noFill/>
                  </a:tcPr>
                </a:tc>
              </a:tr>
            </a:tbl>
          </a:graphicData>
        </a:graphic>
      </p:graphicFrame>
      <p:graphicFrame>
        <p:nvGraphicFramePr>
          <p:cNvPr id="10" name="Table 9"/>
          <p:cNvGraphicFramePr>
            <a:graphicFrameLocks noGrp="1"/>
          </p:cNvGraphicFramePr>
          <p:nvPr/>
        </p:nvGraphicFramePr>
        <p:xfrm>
          <a:off x="1219200" y="3810000"/>
          <a:ext cx="1676400" cy="365760"/>
        </p:xfrm>
        <a:graphic>
          <a:graphicData uri="http://schemas.openxmlformats.org/drawingml/2006/table">
            <a:tbl>
              <a:tblPr>
                <a:tableStyleId>{5C22544A-7EE6-4342-B048-85BDC9FD1C3A}</a:tableStyleId>
              </a:tblPr>
              <a:tblGrid>
                <a:gridCol w="1676400"/>
              </a:tblGrid>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Whoopee Girl </a:t>
                      </a:r>
                    </a:p>
                  </a:txBody>
                  <a:tcPr>
                    <a:noFill/>
                  </a:tcPr>
                </a:tc>
              </a:tr>
            </a:tbl>
          </a:graphicData>
        </a:graphic>
      </p:graphicFrame>
      <p:graphicFrame>
        <p:nvGraphicFramePr>
          <p:cNvPr id="11" name="Table 10"/>
          <p:cNvGraphicFramePr>
            <a:graphicFrameLocks noGrp="1"/>
          </p:cNvGraphicFramePr>
          <p:nvPr/>
        </p:nvGraphicFramePr>
        <p:xfrm>
          <a:off x="2895600" y="3429000"/>
          <a:ext cx="381000" cy="370840"/>
        </p:xfrm>
        <a:graphic>
          <a:graphicData uri="http://schemas.openxmlformats.org/drawingml/2006/table">
            <a:tbl>
              <a:tblPr>
                <a:tableStyleId>{5C22544A-7EE6-4342-B048-85BDC9FD1C3A}</a:tableStyleId>
              </a:tblPr>
              <a:tblGrid>
                <a:gridCol w="381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ym typeface="Wingdings" pitchFamily="2" charset="2"/>
                        </a:rPr>
                        <a:t></a:t>
                      </a:r>
                      <a:endParaRPr lang="en-US" b="0" dirty="0" smtClean="0"/>
                    </a:p>
                  </a:txBody>
                  <a:tcPr>
                    <a:noFill/>
                  </a:tcPr>
                </a:tc>
              </a:tr>
            </a:tbl>
          </a:graphicData>
        </a:graphic>
      </p:graphicFrame>
      <p:graphicFrame>
        <p:nvGraphicFramePr>
          <p:cNvPr id="13" name="Table 12"/>
          <p:cNvGraphicFramePr>
            <a:graphicFrameLocks noGrp="1"/>
          </p:cNvGraphicFramePr>
          <p:nvPr/>
        </p:nvGraphicFramePr>
        <p:xfrm>
          <a:off x="3276600" y="3429000"/>
          <a:ext cx="3810000" cy="370840"/>
        </p:xfrm>
        <a:graphic>
          <a:graphicData uri="http://schemas.openxmlformats.org/drawingml/2006/table">
            <a:tbl>
              <a:tblPr>
                <a:tableStyleId>{5C22544A-7EE6-4342-B048-85BDC9FD1C3A}</a:tableStyleId>
              </a:tblPr>
              <a:tblGrid>
                <a:gridCol w="3810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ym typeface="Wingdings" pitchFamily="2" charset="2"/>
                        </a:rPr>
                        <a:t>Project Manager </a:t>
                      </a:r>
                      <a:endParaRPr lang="en-US" b="0" dirty="0"/>
                    </a:p>
                  </a:txBody>
                  <a:tcPr>
                    <a:noFill/>
                  </a:tcPr>
                </a:tc>
              </a:tr>
            </a:tbl>
          </a:graphicData>
        </a:graphic>
      </p:graphicFrame>
      <p:graphicFrame>
        <p:nvGraphicFramePr>
          <p:cNvPr id="14" name="Table 13"/>
          <p:cNvGraphicFramePr>
            <a:graphicFrameLocks noGrp="1"/>
          </p:cNvGraphicFramePr>
          <p:nvPr/>
        </p:nvGraphicFramePr>
        <p:xfrm>
          <a:off x="3276600" y="3810000"/>
          <a:ext cx="3810000" cy="370840"/>
        </p:xfrm>
        <a:graphic>
          <a:graphicData uri="http://schemas.openxmlformats.org/drawingml/2006/table">
            <a:tbl>
              <a:tblPr>
                <a:tableStyleId>{5C22544A-7EE6-4342-B048-85BDC9FD1C3A}</a:tableStyleId>
              </a:tblPr>
              <a:tblGrid>
                <a:gridCol w="3810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Goodwill Ambassador</a:t>
                      </a:r>
                    </a:p>
                  </a:txBody>
                  <a:tcPr>
                    <a:noFill/>
                  </a:tcPr>
                </a:tc>
              </a:tr>
            </a:tbl>
          </a:graphicData>
        </a:graphic>
      </p:graphicFrame>
      <p:graphicFrame>
        <p:nvGraphicFramePr>
          <p:cNvPr id="15" name="Table 14"/>
          <p:cNvGraphicFramePr>
            <a:graphicFrameLocks noGrp="1"/>
          </p:cNvGraphicFramePr>
          <p:nvPr/>
        </p:nvGraphicFramePr>
        <p:xfrm>
          <a:off x="2895600" y="3810000"/>
          <a:ext cx="381000" cy="365760"/>
        </p:xfrm>
        <a:graphic>
          <a:graphicData uri="http://schemas.openxmlformats.org/drawingml/2006/table">
            <a:tbl>
              <a:tblPr>
                <a:tableStyleId>{5C22544A-7EE6-4342-B048-85BDC9FD1C3A}</a:tableStyleId>
              </a:tblPr>
              <a:tblGrid>
                <a:gridCol w="3810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ym typeface="Wingdings" pitchFamily="2" charset="2"/>
                        </a:rPr>
                        <a:t></a:t>
                      </a:r>
                      <a:endParaRPr lang="en-US" b="0" dirty="0" smtClean="0"/>
                    </a:p>
                  </a:txBody>
                  <a:tcP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Play Where’s Waldo</a:t>
            </a:r>
            <a:endParaRPr lang="en-US" dirty="0"/>
          </a:p>
        </p:txBody>
      </p:sp>
      <p:sp>
        <p:nvSpPr>
          <p:cNvPr id="7" name="Content Placeholder 6"/>
          <p:cNvSpPr>
            <a:spLocks noGrp="1"/>
          </p:cNvSpPr>
          <p:nvPr>
            <p:ph sz="half" idx="1"/>
          </p:nvPr>
        </p:nvSpPr>
        <p:spPr/>
        <p:txBody>
          <a:bodyPr/>
          <a:lstStyle/>
          <a:p>
            <a:r>
              <a:rPr lang="en-US" dirty="0" smtClean="0"/>
              <a:t>Average resume is looked at for how long?</a:t>
            </a:r>
          </a:p>
          <a:p>
            <a:r>
              <a:rPr lang="en-US" dirty="0" smtClean="0"/>
              <a:t>Make your “good stuff” stand out</a:t>
            </a:r>
          </a:p>
          <a:p>
            <a:r>
              <a:rPr lang="en-US" dirty="0" smtClean="0"/>
              <a:t>Put it where it is most easily seen </a:t>
            </a:r>
          </a:p>
          <a:p>
            <a:r>
              <a:rPr lang="en-US" dirty="0" smtClean="0"/>
              <a:t>So where does the eye naturally go when scanning?</a:t>
            </a:r>
            <a:endParaRPr lang="en-US" dirty="0"/>
          </a:p>
        </p:txBody>
      </p:sp>
      <p:sp>
        <p:nvSpPr>
          <p:cNvPr id="8" name="Content Placeholder 7"/>
          <p:cNvSpPr>
            <a:spLocks noGrp="1"/>
          </p:cNvSpPr>
          <p:nvPr>
            <p:ph sz="half" idx="2"/>
          </p:nvPr>
        </p:nvSpPr>
        <p:spPr/>
        <p:txBody>
          <a:bodyPr/>
          <a:lstStyle/>
          <a:p>
            <a:endParaRPr lang="en-US" dirty="0"/>
          </a:p>
        </p:txBody>
      </p:sp>
      <p:sp>
        <p:nvSpPr>
          <p:cNvPr id="4" name="Folded Corner 3"/>
          <p:cNvSpPr/>
          <p:nvPr/>
        </p:nvSpPr>
        <p:spPr>
          <a:xfrm>
            <a:off x="4953000" y="1981200"/>
            <a:ext cx="3124200" cy="43434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410200" y="2286000"/>
            <a:ext cx="2209800" cy="7620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 name="Down Arrow 5"/>
          <p:cNvSpPr/>
          <p:nvPr/>
        </p:nvSpPr>
        <p:spPr>
          <a:xfrm>
            <a:off x="5181600" y="3124200"/>
            <a:ext cx="838200" cy="27432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9" name="TextBox 8"/>
          <p:cNvSpPr txBox="1"/>
          <p:nvPr/>
        </p:nvSpPr>
        <p:spPr>
          <a:xfrm>
            <a:off x="3048000" y="2234625"/>
            <a:ext cx="1698222" cy="584775"/>
          </a:xfrm>
          <a:prstGeom prst="rect">
            <a:avLst/>
          </a:prstGeom>
          <a:noFill/>
        </p:spPr>
        <p:txBody>
          <a:bodyPr wrap="none" rtlCol="0">
            <a:spAutoFit/>
          </a:bodyPr>
          <a:lstStyle/>
          <a:p>
            <a:r>
              <a:rPr lang="en-US" sz="3200" dirty="0" smtClean="0">
                <a:solidFill>
                  <a:srgbClr val="FF0000"/>
                </a:solidFill>
              </a:rPr>
              <a:t>10</a:t>
            </a:r>
            <a:r>
              <a:rPr lang="en-US" b="1" dirty="0" smtClean="0">
                <a:solidFill>
                  <a:srgbClr val="FF0000"/>
                </a:solidFill>
              </a:rPr>
              <a:t> SECONDS</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26" presetClass="emph" presetSubtype="0" fill="hold" grpId="0" nodeType="withEffect">
                                  <p:stCondLst>
                                    <p:cond delay="1000"/>
                                  </p:stCondLst>
                                  <p:childTnLst>
                                    <p:animEffect transition="out" filter="fade">
                                      <p:cBhvr>
                                        <p:cTn id="12" dur="500" tmFilter="0, 0; .2, .5; .8, .5; 1, 0"/>
                                        <p:tgtEl>
                                          <p:spTgt spid="9"/>
                                        </p:tgtEl>
                                      </p:cBhvr>
                                    </p:animEffect>
                                    <p:animScale>
                                      <p:cBhvr>
                                        <p:cTn id="13" dur="250" autoRev="1" fill="hold"/>
                                        <p:tgtEl>
                                          <p:spTgt spid="9"/>
                                        </p:tgtEl>
                                      </p:cBhvr>
                                      <p:by x="105000" y="105000"/>
                                    </p:animScale>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animBg="1"/>
      <p:bldP spid="5" grpId="0" animBg="1"/>
      <p:bldP spid="6" grpId="0" animBg="1"/>
      <p:bldP spid="9" grpId="0"/>
      <p:bldP spid="9"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Experience</a:t>
            </a:r>
            <a:endParaRPr lang="en-US" dirty="0"/>
          </a:p>
        </p:txBody>
      </p:sp>
      <p:sp>
        <p:nvSpPr>
          <p:cNvPr id="3" name="Content Placeholder 2"/>
          <p:cNvSpPr>
            <a:spLocks noGrp="1"/>
          </p:cNvSpPr>
          <p:nvPr>
            <p:ph idx="1"/>
          </p:nvPr>
        </p:nvSpPr>
        <p:spPr/>
        <p:txBody>
          <a:bodyPr>
            <a:normAutofit/>
          </a:bodyPr>
          <a:lstStyle/>
          <a:p>
            <a:pPr lvl="0">
              <a:buNone/>
            </a:pPr>
            <a:r>
              <a:rPr lang="en-US" dirty="0" smtClean="0"/>
              <a:t>Rule: Always put your best stuff first and on the left.</a:t>
            </a:r>
          </a:p>
          <a:p>
            <a:pPr lvl="0">
              <a:buNone/>
            </a:pPr>
            <a:r>
              <a:rPr lang="en-US" dirty="0" smtClean="0"/>
              <a:t>So which should come first?</a:t>
            </a:r>
          </a:p>
          <a:p>
            <a:pPr lvl="0"/>
            <a:r>
              <a:rPr lang="en-US" dirty="0" smtClean="0"/>
              <a:t>Title, Employer, Location or Dates?</a:t>
            </a:r>
          </a:p>
          <a:p>
            <a:pPr lvl="0"/>
            <a:r>
              <a:rPr lang="en-US" dirty="0" smtClean="0"/>
              <a:t>Target is Medical:</a:t>
            </a:r>
          </a:p>
          <a:p>
            <a:pPr lvl="1"/>
            <a:r>
              <a:rPr lang="en-US" dirty="0" smtClean="0"/>
              <a:t>Medical Assistant at Diamond Jane’s Assisted Living</a:t>
            </a:r>
          </a:p>
          <a:p>
            <a:pPr lvl="1"/>
            <a:r>
              <a:rPr lang="en-US" dirty="0" smtClean="0"/>
              <a:t>Janitor at McKay-Dee Hospital</a:t>
            </a:r>
          </a:p>
        </p:txBody>
      </p:sp>
      <p:graphicFrame>
        <p:nvGraphicFramePr>
          <p:cNvPr id="9" name="Table 8"/>
          <p:cNvGraphicFramePr>
            <a:graphicFrameLocks noGrp="1"/>
          </p:cNvGraphicFramePr>
          <p:nvPr/>
        </p:nvGraphicFramePr>
        <p:xfrm>
          <a:off x="3276600" y="2819400"/>
          <a:ext cx="990600" cy="640080"/>
        </p:xfrm>
        <a:graphic>
          <a:graphicData uri="http://schemas.openxmlformats.org/drawingml/2006/table">
            <a:tbl>
              <a:tblPr>
                <a:tableStyleId>{5C22544A-7EE6-4342-B048-85BDC9FD1C3A}</a:tableStyleId>
              </a:tblPr>
              <a:tblGrid>
                <a:gridCol w="990600"/>
              </a:tblGrid>
              <a:tr h="64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0" dirty="0" smtClean="0">
                          <a:solidFill>
                            <a:srgbClr val="FF0000"/>
                          </a:solidFill>
                        </a:rPr>
                        <a:t>X</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nvGraphicFramePr>
        <p:xfrm>
          <a:off x="4648200" y="2819400"/>
          <a:ext cx="1219200" cy="640080"/>
        </p:xfrm>
        <a:graphic>
          <a:graphicData uri="http://schemas.openxmlformats.org/drawingml/2006/table">
            <a:tbl>
              <a:tblPr>
                <a:tableStyleId>{5C22544A-7EE6-4342-B048-85BDC9FD1C3A}</a:tableStyleId>
              </a:tblPr>
              <a:tblGrid>
                <a:gridCol w="12192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0" dirty="0" smtClean="0">
                          <a:solidFill>
                            <a:srgbClr val="FF0000"/>
                          </a:solidFill>
                          <a:sym typeface="Wingdings" pitchFamily="2" charset="2"/>
                        </a:rPr>
                        <a:t>X</a:t>
                      </a:r>
                      <a:endParaRPr lang="en-US" sz="3600" b="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2" name="Table 11"/>
          <p:cNvGraphicFramePr>
            <a:graphicFrameLocks noGrp="1"/>
          </p:cNvGraphicFramePr>
          <p:nvPr/>
        </p:nvGraphicFramePr>
        <p:xfrm>
          <a:off x="2286000" y="4114800"/>
          <a:ext cx="3048000" cy="640080"/>
        </p:xfrm>
        <a:graphic>
          <a:graphicData uri="http://schemas.openxmlformats.org/drawingml/2006/table">
            <a:tbl>
              <a:tblPr>
                <a:tableStyleId>{5C22544A-7EE6-4342-B048-85BDC9FD1C3A}</a:tableStyleId>
              </a:tblPr>
              <a:tblGrid>
                <a:gridCol w="3048000"/>
              </a:tblGrid>
              <a:tr h="487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0" dirty="0" smtClean="0">
                          <a:solidFill>
                            <a:srgbClr val="FF0000"/>
                          </a:solidFill>
                          <a:sym typeface="Wingdings" pitchFamily="2" charset="2"/>
                        </a:rPr>
                        <a:t>____________</a:t>
                      </a:r>
                      <a:endParaRPr lang="en-US" sz="3600" b="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6" name="Table 15"/>
          <p:cNvGraphicFramePr>
            <a:graphicFrameLocks noGrp="1"/>
          </p:cNvGraphicFramePr>
          <p:nvPr/>
        </p:nvGraphicFramePr>
        <p:xfrm>
          <a:off x="1066800" y="3657600"/>
          <a:ext cx="2514600" cy="640080"/>
        </p:xfrm>
        <a:graphic>
          <a:graphicData uri="http://schemas.openxmlformats.org/drawingml/2006/table">
            <a:tbl>
              <a:tblPr>
                <a:tableStyleId>{5C22544A-7EE6-4342-B048-85BDC9FD1C3A}</a:tableStyleId>
              </a:tblPr>
              <a:tblGrid>
                <a:gridCol w="25146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0" dirty="0" smtClean="0">
                          <a:solidFill>
                            <a:srgbClr val="FF0000"/>
                          </a:solidFill>
                          <a:sym typeface="Wingdings" pitchFamily="2" charset="2"/>
                        </a:rPr>
                        <a:t>__________</a:t>
                      </a:r>
                      <a:endParaRPr lang="en-US" sz="3600" b="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Descriptions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solidFill>
                  <a:schemeClr val="bg2">
                    <a:lumMod val="25000"/>
                  </a:schemeClr>
                </a:solidFill>
              </a:rPr>
              <a:t>Basic Description</a:t>
            </a:r>
          </a:p>
          <a:p>
            <a:pPr>
              <a:buNone/>
            </a:pPr>
            <a:r>
              <a:rPr lang="en-US" sz="2400" dirty="0" smtClean="0"/>
              <a:t>Sales Associate </a:t>
            </a:r>
            <a:r>
              <a:rPr lang="en-US" sz="2400" dirty="0" smtClean="0">
                <a:sym typeface="Symbol"/>
              </a:rPr>
              <a:t></a:t>
            </a:r>
            <a:r>
              <a:rPr lang="en-US" sz="2400" dirty="0" smtClean="0"/>
              <a:t> Bath &amp; Body Works </a:t>
            </a:r>
            <a:r>
              <a:rPr lang="en-US" sz="2400" dirty="0" smtClean="0">
                <a:sym typeface="Symbol"/>
              </a:rPr>
              <a:t></a:t>
            </a:r>
            <a:r>
              <a:rPr lang="en-US" sz="2400" dirty="0" smtClean="0"/>
              <a:t> Ogden, UT </a:t>
            </a:r>
            <a:r>
              <a:rPr lang="en-US" sz="2400" dirty="0" smtClean="0">
                <a:sym typeface="Symbol"/>
              </a:rPr>
              <a:t> 2006</a:t>
            </a:r>
            <a:endParaRPr lang="en-US" sz="2400" dirty="0" smtClean="0"/>
          </a:p>
          <a:p>
            <a:pPr lvl="1">
              <a:buNone/>
            </a:pPr>
            <a:r>
              <a:rPr lang="en-US" dirty="0" smtClean="0">
                <a:sym typeface="Symbol"/>
              </a:rPr>
              <a:t>- </a:t>
            </a:r>
            <a:r>
              <a:rPr lang="en-US" dirty="0" smtClean="0"/>
              <a:t>Customer service</a:t>
            </a:r>
          </a:p>
          <a:p>
            <a:pPr>
              <a:buNone/>
            </a:pPr>
            <a:endParaRPr lang="en-US" dirty="0" smtClean="0"/>
          </a:p>
          <a:p>
            <a:pPr>
              <a:buNone/>
            </a:pPr>
            <a:r>
              <a:rPr lang="en-US" dirty="0" smtClean="0">
                <a:solidFill>
                  <a:schemeClr val="bg2">
                    <a:lumMod val="25000"/>
                  </a:schemeClr>
                </a:solidFill>
              </a:rPr>
              <a:t>Better: Start descriptions with a verb</a:t>
            </a:r>
          </a:p>
          <a:p>
            <a:pPr>
              <a:buNone/>
            </a:pPr>
            <a:r>
              <a:rPr lang="en-US" sz="2400" dirty="0" smtClean="0"/>
              <a:t>Sales Associate </a:t>
            </a:r>
            <a:r>
              <a:rPr lang="en-US" sz="2400" dirty="0" smtClean="0">
                <a:sym typeface="Symbol"/>
              </a:rPr>
              <a:t></a:t>
            </a:r>
            <a:r>
              <a:rPr lang="en-US" sz="2400" dirty="0" smtClean="0"/>
              <a:t> Bath &amp; Body Works </a:t>
            </a:r>
            <a:r>
              <a:rPr lang="en-US" sz="2400" dirty="0" smtClean="0">
                <a:sym typeface="Symbol"/>
              </a:rPr>
              <a:t></a:t>
            </a:r>
            <a:r>
              <a:rPr lang="en-US" sz="2400" dirty="0" smtClean="0"/>
              <a:t> Ogden, UT </a:t>
            </a:r>
            <a:r>
              <a:rPr lang="en-US" sz="2400" dirty="0" smtClean="0">
                <a:sym typeface="Symbol"/>
              </a:rPr>
              <a:t> 2006</a:t>
            </a:r>
            <a:endParaRPr lang="en-US" sz="2400" dirty="0" smtClean="0"/>
          </a:p>
          <a:p>
            <a:pPr lvl="1">
              <a:buNone/>
            </a:pPr>
            <a:r>
              <a:rPr lang="en-US" dirty="0" smtClean="0">
                <a:sym typeface="Symbol"/>
              </a:rPr>
              <a:t>- </a:t>
            </a:r>
            <a:r>
              <a:rPr lang="en-US" dirty="0" smtClean="0"/>
              <a:t>Provided customer service</a:t>
            </a:r>
          </a:p>
          <a:p>
            <a:pPr>
              <a:buNone/>
            </a:pPr>
            <a:endParaRPr lang="en-US" dirty="0" smtClean="0"/>
          </a:p>
          <a:p>
            <a:pPr>
              <a:buNone/>
            </a:pPr>
            <a:r>
              <a:rPr lang="en-US" dirty="0" smtClean="0">
                <a:solidFill>
                  <a:schemeClr val="bg2">
                    <a:lumMod val="25000"/>
                  </a:schemeClr>
                </a:solidFill>
              </a:rPr>
              <a:t>Best: Show </a:t>
            </a:r>
            <a:r>
              <a:rPr lang="en-US" b="1" dirty="0" smtClean="0">
                <a:solidFill>
                  <a:schemeClr val="bg2">
                    <a:lumMod val="25000"/>
                  </a:schemeClr>
                </a:solidFill>
              </a:rPr>
              <a:t>how well </a:t>
            </a:r>
            <a:r>
              <a:rPr lang="en-US" dirty="0" smtClean="0">
                <a:solidFill>
                  <a:schemeClr val="bg2">
                    <a:lumMod val="25000"/>
                  </a:schemeClr>
                </a:solidFill>
              </a:rPr>
              <a:t>you did the work</a:t>
            </a:r>
          </a:p>
          <a:p>
            <a:pPr>
              <a:buNone/>
            </a:pPr>
            <a:r>
              <a:rPr lang="en-US" sz="2400" dirty="0" smtClean="0"/>
              <a:t>Sales Associate </a:t>
            </a:r>
            <a:r>
              <a:rPr lang="en-US" sz="2400" dirty="0" smtClean="0">
                <a:sym typeface="Symbol"/>
              </a:rPr>
              <a:t></a:t>
            </a:r>
            <a:r>
              <a:rPr lang="en-US" sz="2400" dirty="0" smtClean="0"/>
              <a:t> Bath &amp; Body Works </a:t>
            </a:r>
            <a:r>
              <a:rPr lang="en-US" sz="2400" dirty="0" smtClean="0">
                <a:sym typeface="Symbol"/>
              </a:rPr>
              <a:t></a:t>
            </a:r>
            <a:r>
              <a:rPr lang="en-US" sz="2400" dirty="0" smtClean="0"/>
              <a:t> Ogden, UT </a:t>
            </a:r>
            <a:r>
              <a:rPr lang="en-US" sz="2400" dirty="0" smtClean="0">
                <a:sym typeface="Symbol"/>
              </a:rPr>
              <a:t> 2006</a:t>
            </a:r>
            <a:endParaRPr lang="en-US" sz="2400" dirty="0" smtClean="0"/>
          </a:p>
          <a:p>
            <a:pPr lvl="1">
              <a:buNone/>
            </a:pPr>
            <a:r>
              <a:rPr lang="en-US" dirty="0" smtClean="0">
                <a:sym typeface="Symbol"/>
              </a:rPr>
              <a:t>- </a:t>
            </a:r>
            <a:r>
              <a:rPr lang="en-US" b="1" dirty="0" smtClean="0"/>
              <a:t>Increased profitability </a:t>
            </a:r>
            <a:r>
              <a:rPr lang="en-US" dirty="0" smtClean="0"/>
              <a:t>by using excellent product knowledge to assist customers</a:t>
            </a:r>
          </a:p>
          <a:p>
            <a:pPr>
              <a:buNone/>
            </a:pPr>
            <a:r>
              <a:rPr lang="en-US" dirty="0" smtClean="0">
                <a:solidFill>
                  <a:schemeClr val="bg2">
                    <a:lumMod val="25000"/>
                  </a:schemeClr>
                </a:solidFill>
              </a:rPr>
              <a:t>Bold the first few words for improved visibility</a:t>
            </a: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iterate type="lt">
                                    <p:tmAbs val="0"/>
                                  </p:iterate>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229600" cy="667512"/>
          </a:xfrm>
        </p:spPr>
        <p:txBody>
          <a:bodyPr>
            <a:normAutofit fontScale="90000"/>
          </a:bodyPr>
          <a:lstStyle/>
          <a:p>
            <a:r>
              <a:rPr lang="en-US" dirty="0"/>
              <a:t>Improving </a:t>
            </a:r>
            <a:r>
              <a:rPr lang="en-US" dirty="0" smtClean="0"/>
              <a:t>Resume Descriptions</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pPr>
              <a:buClr>
                <a:schemeClr val="tx2"/>
              </a:buClr>
              <a:buNone/>
            </a:pPr>
            <a:r>
              <a:rPr lang="en-US" b="1" dirty="0">
                <a:solidFill>
                  <a:schemeClr val="tx2"/>
                </a:solidFill>
              </a:rPr>
              <a:t>Responsible</a:t>
            </a:r>
            <a:r>
              <a:rPr lang="en-US" dirty="0">
                <a:solidFill>
                  <a:schemeClr val="tx2"/>
                </a:solidFill>
              </a:rPr>
              <a:t> for marketing </a:t>
            </a:r>
            <a:r>
              <a:rPr lang="en-US" dirty="0" smtClean="0">
                <a:solidFill>
                  <a:schemeClr val="tx2"/>
                </a:solidFill>
              </a:rPr>
              <a:t>products</a:t>
            </a:r>
          </a:p>
          <a:p>
            <a:pPr>
              <a:buClr>
                <a:schemeClr val="tx2"/>
              </a:buClr>
              <a:buNone/>
            </a:pPr>
            <a:r>
              <a:rPr lang="en-US" b="1" dirty="0" smtClean="0">
                <a:solidFill>
                  <a:schemeClr val="tx2"/>
                </a:solidFill>
                <a:ea typeface="Calibri"/>
              </a:rPr>
              <a:t>Developed marketing campaigns </a:t>
            </a:r>
            <a:r>
              <a:rPr lang="en-US" dirty="0" smtClean="0">
                <a:solidFill>
                  <a:schemeClr val="tx2"/>
                </a:solidFill>
                <a:ea typeface="Calibri"/>
              </a:rPr>
              <a:t>for products</a:t>
            </a:r>
          </a:p>
          <a:p>
            <a:pPr>
              <a:buClr>
                <a:schemeClr val="tx2"/>
              </a:buClr>
              <a:buNone/>
            </a:pPr>
            <a:r>
              <a:rPr lang="en-US" b="1" dirty="0" smtClean="0">
                <a:solidFill>
                  <a:schemeClr val="tx2"/>
                </a:solidFill>
                <a:ea typeface="Calibri"/>
              </a:rPr>
              <a:t>Developed three marketing campaigns </a:t>
            </a:r>
            <a:r>
              <a:rPr lang="en-US" dirty="0" smtClean="0">
                <a:solidFill>
                  <a:schemeClr val="tx2"/>
                </a:solidFill>
                <a:ea typeface="Calibri"/>
              </a:rPr>
              <a:t>for sixteen products</a:t>
            </a:r>
          </a:p>
          <a:p>
            <a:pPr>
              <a:buClr>
                <a:schemeClr val="tx2"/>
              </a:buClr>
              <a:buNone/>
            </a:pPr>
            <a:r>
              <a:rPr lang="en-US" b="1" dirty="0">
                <a:solidFill>
                  <a:schemeClr val="tx2"/>
                </a:solidFill>
              </a:rPr>
              <a:t>Developed three marketing campaigns for sixteen products</a:t>
            </a:r>
            <a:r>
              <a:rPr lang="en-US" dirty="0">
                <a:solidFill>
                  <a:schemeClr val="tx2"/>
                </a:solidFill>
              </a:rPr>
              <a:t>, resulting in sales increases of 27% over six </a:t>
            </a:r>
            <a:r>
              <a:rPr lang="en-US" dirty="0" smtClean="0">
                <a:solidFill>
                  <a:schemeClr val="tx2"/>
                </a:solidFill>
              </a:rPr>
              <a:t>months</a:t>
            </a:r>
          </a:p>
          <a:p>
            <a:pPr>
              <a:buClr>
                <a:schemeClr val="tx2"/>
              </a:buClr>
              <a:buNone/>
            </a:pPr>
            <a:r>
              <a:rPr lang="en-US" b="1" dirty="0" smtClean="0">
                <a:solidFill>
                  <a:schemeClr val="tx2"/>
                </a:solidFill>
              </a:rPr>
              <a:t>Increased sales 27% over six months </a:t>
            </a:r>
            <a:r>
              <a:rPr lang="en-US" dirty="0" smtClean="0">
                <a:solidFill>
                  <a:schemeClr val="tx2"/>
                </a:solidFill>
              </a:rPr>
              <a:t>by developing three marketing campaigns for sixteen products</a:t>
            </a:r>
          </a:p>
        </p:txBody>
      </p:sp>
      <p:sp>
        <p:nvSpPr>
          <p:cNvPr id="4" name="TextBox 3"/>
          <p:cNvSpPr txBox="1"/>
          <p:nvPr/>
        </p:nvSpPr>
        <p:spPr>
          <a:xfrm>
            <a:off x="495300" y="1371600"/>
            <a:ext cx="8229600" cy="369332"/>
          </a:xfrm>
          <a:prstGeom prst="rect">
            <a:avLst/>
          </a:prstGeom>
          <a:noFill/>
        </p:spPr>
        <p:txBody>
          <a:bodyPr wrap="square" rtlCol="0">
            <a:spAutoFit/>
          </a:bodyPr>
          <a:lstStyle/>
          <a:p>
            <a:r>
              <a:rPr lang="en-US" dirty="0" smtClean="0">
                <a:solidFill>
                  <a:schemeClr val="bg2">
                    <a:lumMod val="50000"/>
                  </a:schemeClr>
                </a:solidFill>
              </a:rPr>
              <a:t>In Progressive Order of Effectiveness</a:t>
            </a:r>
            <a:endParaRPr lang="en-US" dirty="0">
              <a:solidFill>
                <a:schemeClr val="bg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66CC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66CC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66CC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66CCFF"/>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Selective – Original</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1986 to present       Skinner Electronics	Layton, Utah</a:t>
            </a:r>
          </a:p>
          <a:p>
            <a:pPr lvl="0"/>
            <a:r>
              <a:rPr lang="en-US" dirty="0" smtClean="0"/>
              <a:t>Co-owned Skinner Electronics </a:t>
            </a:r>
          </a:p>
          <a:p>
            <a:pPr lvl="0"/>
            <a:r>
              <a:rPr lang="en-US" dirty="0" smtClean="0"/>
              <a:t>Did conflict resolution</a:t>
            </a:r>
          </a:p>
          <a:p>
            <a:pPr lvl="0"/>
            <a:r>
              <a:rPr lang="en-US" dirty="0" smtClean="0"/>
              <a:t>Managed public relations</a:t>
            </a:r>
          </a:p>
          <a:p>
            <a:pPr lvl="0"/>
            <a:r>
              <a:rPr lang="en-US" dirty="0" smtClean="0"/>
              <a:t>Performed customer service</a:t>
            </a:r>
          </a:p>
          <a:p>
            <a:pPr lvl="0"/>
            <a:r>
              <a:rPr lang="en-US" dirty="0" smtClean="0"/>
              <a:t>Supervised personnel</a:t>
            </a:r>
          </a:p>
          <a:p>
            <a:pPr lvl="0"/>
            <a:r>
              <a:rPr lang="en-US" dirty="0" smtClean="0"/>
              <a:t>Managed day to day operations</a:t>
            </a:r>
          </a:p>
          <a:p>
            <a:pPr lvl="0"/>
            <a:r>
              <a:rPr lang="en-US" dirty="0" smtClean="0"/>
              <a:t>Managed payroll accounts receivable and payable</a:t>
            </a:r>
          </a:p>
          <a:p>
            <a:pPr lvl="0"/>
            <a:r>
              <a:rPr lang="en-US" dirty="0" smtClean="0"/>
              <a:t>Resolved consumer, manufacturer government, and employee issues</a:t>
            </a:r>
          </a:p>
          <a:p>
            <a:pPr lvl="0"/>
            <a:r>
              <a:rPr lang="en-US" dirty="0" smtClean="0"/>
              <a:t>Did troubleshooting</a:t>
            </a:r>
          </a:p>
          <a:p>
            <a:pPr lvl="0"/>
            <a:r>
              <a:rPr lang="en-US" dirty="0" smtClean="0"/>
              <a:t>Resolved technical issues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Selective – Revised</a:t>
            </a:r>
            <a:endParaRPr lang="en-US" dirty="0"/>
          </a:p>
        </p:txBody>
      </p:sp>
      <p:sp>
        <p:nvSpPr>
          <p:cNvPr id="3" name="Content Placeholder 2"/>
          <p:cNvSpPr>
            <a:spLocks noGrp="1"/>
          </p:cNvSpPr>
          <p:nvPr>
            <p:ph idx="1"/>
          </p:nvPr>
        </p:nvSpPr>
        <p:spPr/>
        <p:txBody>
          <a:bodyPr>
            <a:normAutofit lnSpcReduction="10000"/>
          </a:bodyPr>
          <a:lstStyle/>
          <a:p>
            <a:pPr>
              <a:spcAft>
                <a:spcPts val="1200"/>
              </a:spcAft>
              <a:buNone/>
            </a:pPr>
            <a:r>
              <a:rPr lang="en-US" sz="2400" dirty="0" smtClean="0"/>
              <a:t>Skinner Electronics </a:t>
            </a:r>
            <a:r>
              <a:rPr lang="en-US" sz="2400" dirty="0" smtClean="0">
                <a:sym typeface="Symbol"/>
              </a:rPr>
              <a:t></a:t>
            </a:r>
            <a:r>
              <a:rPr lang="en-US" sz="2400" dirty="0" smtClean="0"/>
              <a:t> Layton, Utah </a:t>
            </a:r>
            <a:r>
              <a:rPr lang="en-US" sz="2400" dirty="0" smtClean="0">
                <a:sym typeface="Symbol"/>
              </a:rPr>
              <a:t></a:t>
            </a:r>
            <a:r>
              <a:rPr lang="en-US" sz="2400" dirty="0" smtClean="0"/>
              <a:t> 1986 to present </a:t>
            </a:r>
          </a:p>
          <a:p>
            <a:pPr>
              <a:spcAft>
                <a:spcPts val="1200"/>
              </a:spcAft>
            </a:pPr>
            <a:r>
              <a:rPr lang="en-US" sz="2000" b="1" dirty="0" smtClean="0"/>
              <a:t>Responsible for all aspects of company web site</a:t>
            </a:r>
            <a:r>
              <a:rPr lang="en-US" sz="2000" dirty="0" smtClean="0"/>
              <a:t>, including design, implementation, and maintenance.</a:t>
            </a:r>
          </a:p>
          <a:p>
            <a:pPr>
              <a:spcAft>
                <a:spcPts val="1200"/>
              </a:spcAft>
            </a:pPr>
            <a:r>
              <a:rPr lang="en-US" sz="2000" b="1" dirty="0" smtClean="0"/>
              <a:t>Upload/Download documents</a:t>
            </a:r>
            <a:r>
              <a:rPr lang="en-US" sz="2000" dirty="0" smtClean="0"/>
              <a:t> to maintain efficient operations and for technical uses and office needs.</a:t>
            </a:r>
          </a:p>
          <a:p>
            <a:pPr>
              <a:spcAft>
                <a:spcPts val="1200"/>
              </a:spcAft>
            </a:pPr>
            <a:r>
              <a:rPr lang="en-US" sz="2000" b="1" dirty="0" smtClean="0"/>
              <a:t>Install computer software</a:t>
            </a:r>
            <a:r>
              <a:rPr lang="en-US" sz="2000" dirty="0" smtClean="0"/>
              <a:t> for efficient operations.</a:t>
            </a:r>
          </a:p>
          <a:p>
            <a:pPr>
              <a:spcAft>
                <a:spcPts val="1200"/>
              </a:spcAft>
            </a:pPr>
            <a:r>
              <a:rPr lang="en-US" sz="2000" b="1" dirty="0" smtClean="0"/>
              <a:t>Instruct employees on uses of software applications</a:t>
            </a:r>
            <a:r>
              <a:rPr lang="en-US" sz="2000" dirty="0" smtClean="0"/>
              <a:t> and web services.</a:t>
            </a:r>
          </a:p>
          <a:p>
            <a:pPr>
              <a:spcAft>
                <a:spcPts val="1200"/>
              </a:spcAft>
            </a:pPr>
            <a:r>
              <a:rPr lang="en-US" sz="2000" b="1" dirty="0" smtClean="0"/>
              <a:t>Troubleshoot &amp; resolve hardware/technical issues</a:t>
            </a:r>
            <a:r>
              <a:rPr lang="en-US" sz="2000" dirty="0" smtClean="0"/>
              <a:t> for company’s line of electrical products.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Sections</a:t>
            </a:r>
            <a:endParaRPr lang="en-US" dirty="0"/>
          </a:p>
        </p:txBody>
      </p:sp>
      <p:sp>
        <p:nvSpPr>
          <p:cNvPr id="3" name="Text Placeholder 2"/>
          <p:cNvSpPr>
            <a:spLocks noGrp="1"/>
          </p:cNvSpPr>
          <p:nvPr>
            <p:ph type="body" idx="1"/>
          </p:nvPr>
        </p:nvSpPr>
        <p:spPr/>
        <p:txBody>
          <a:bodyPr/>
          <a:lstStyle/>
          <a:p>
            <a:r>
              <a:rPr lang="en-US" dirty="0" smtClean="0"/>
              <a:t>Required</a:t>
            </a:r>
            <a:endParaRPr lang="en-US" dirty="0"/>
          </a:p>
        </p:txBody>
      </p:sp>
      <p:sp>
        <p:nvSpPr>
          <p:cNvPr id="4" name="Text Placeholder 3"/>
          <p:cNvSpPr>
            <a:spLocks noGrp="1"/>
          </p:cNvSpPr>
          <p:nvPr>
            <p:ph type="body" sz="half" idx="3"/>
          </p:nvPr>
        </p:nvSpPr>
        <p:spPr/>
        <p:txBody>
          <a:bodyPr/>
          <a:lstStyle/>
          <a:p>
            <a:r>
              <a:rPr lang="en-US" dirty="0" smtClean="0"/>
              <a:t>Optional</a:t>
            </a:r>
            <a:endParaRPr lang="en-US" dirty="0"/>
          </a:p>
        </p:txBody>
      </p:sp>
      <p:sp>
        <p:nvSpPr>
          <p:cNvPr id="5" name="Content Placeholder 4"/>
          <p:cNvSpPr>
            <a:spLocks noGrp="1"/>
          </p:cNvSpPr>
          <p:nvPr>
            <p:ph sz="quarter" idx="2"/>
          </p:nvPr>
        </p:nvSpPr>
        <p:spPr/>
        <p:txBody>
          <a:bodyPr/>
          <a:lstStyle/>
          <a:p>
            <a:r>
              <a:rPr lang="en-US" dirty="0" smtClean="0"/>
              <a:t>Contact Information</a:t>
            </a:r>
          </a:p>
          <a:p>
            <a:r>
              <a:rPr lang="en-US" dirty="0" smtClean="0"/>
              <a:t>Headline</a:t>
            </a:r>
          </a:p>
          <a:p>
            <a:r>
              <a:rPr lang="en-US" dirty="0" smtClean="0"/>
              <a:t>Professional Summary</a:t>
            </a:r>
          </a:p>
          <a:p>
            <a:r>
              <a:rPr lang="en-US" dirty="0" smtClean="0"/>
              <a:t>Work </a:t>
            </a:r>
            <a:r>
              <a:rPr lang="en-US" dirty="0" smtClean="0"/>
              <a:t>History/Experience</a:t>
            </a:r>
          </a:p>
          <a:p>
            <a:r>
              <a:rPr lang="en-US" dirty="0" smtClean="0"/>
              <a:t>Education</a:t>
            </a:r>
            <a:endParaRPr lang="en-US" dirty="0"/>
          </a:p>
        </p:txBody>
      </p:sp>
      <p:sp>
        <p:nvSpPr>
          <p:cNvPr id="6" name="Content Placeholder 5"/>
          <p:cNvSpPr>
            <a:spLocks noGrp="1"/>
          </p:cNvSpPr>
          <p:nvPr>
            <p:ph sz="quarter" idx="4"/>
          </p:nvPr>
        </p:nvSpPr>
        <p:spPr/>
        <p:txBody>
          <a:bodyPr/>
          <a:lstStyle/>
          <a:p>
            <a:r>
              <a:rPr lang="en-US" dirty="0" smtClean="0"/>
              <a:t>Accomplishments</a:t>
            </a:r>
          </a:p>
          <a:p>
            <a:r>
              <a:rPr lang="en-US" dirty="0" smtClean="0"/>
              <a:t>Skills List</a:t>
            </a:r>
          </a:p>
          <a:p>
            <a:r>
              <a:rPr lang="en-US" dirty="0" smtClean="0"/>
              <a:t>Relevant </a:t>
            </a:r>
            <a:r>
              <a:rPr lang="en-US" dirty="0" smtClean="0"/>
              <a:t>Experience</a:t>
            </a:r>
          </a:p>
          <a:p>
            <a:r>
              <a:rPr lang="en-US" dirty="0" smtClean="0"/>
              <a:t>Training</a:t>
            </a:r>
          </a:p>
          <a:p>
            <a:r>
              <a:rPr lang="en-US" dirty="0" smtClean="0"/>
              <a:t>Certifications</a:t>
            </a:r>
          </a:p>
          <a:p>
            <a:r>
              <a:rPr lang="en-US" dirty="0" smtClean="0"/>
              <a:t>Awards/Recognitions</a:t>
            </a:r>
          </a:p>
          <a:p>
            <a:r>
              <a:rPr lang="en-US" dirty="0" smtClean="0"/>
              <a:t>Volunteer Work</a:t>
            </a:r>
          </a:p>
          <a:p>
            <a:r>
              <a:rPr lang="en-US" dirty="0" smtClean="0"/>
              <a:t>Anything that helps sell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uiExpand="1" build="p"/>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3" name="Content Placeholder 2"/>
          <p:cNvSpPr>
            <a:spLocks noGrp="1"/>
          </p:cNvSpPr>
          <p:nvPr>
            <p:ph idx="1"/>
          </p:nvPr>
        </p:nvSpPr>
        <p:spPr/>
        <p:txBody>
          <a:bodyPr>
            <a:normAutofit/>
          </a:bodyPr>
          <a:lstStyle/>
          <a:p>
            <a:pPr lvl="0"/>
            <a:r>
              <a:rPr lang="en-US" dirty="0" smtClean="0"/>
              <a:t>Accomplishments/PARs are the most important component of your resume. </a:t>
            </a:r>
          </a:p>
          <a:p>
            <a:r>
              <a:rPr lang="en-US" dirty="0" smtClean="0"/>
              <a:t> They build credibility for your Headline. </a:t>
            </a:r>
          </a:p>
          <a:p>
            <a:r>
              <a:rPr lang="en-US" dirty="0" smtClean="0"/>
              <a:t>The most relevant information in your work history and your most important PARs should come first.</a:t>
            </a:r>
          </a:p>
          <a:p>
            <a:pPr lvl="0"/>
            <a:r>
              <a:rPr lang="en-US" dirty="0" smtClean="0"/>
              <a:t>This shows that you are good at the target function.</a:t>
            </a:r>
          </a:p>
          <a:p>
            <a:pPr lvl="0"/>
            <a:r>
              <a:rPr lang="en-US" dirty="0" smtClean="0"/>
              <a:t>This approach will build excitement in employers who hope you can do the same for them.</a:t>
            </a:r>
          </a:p>
          <a:p>
            <a:r>
              <a:rPr lang="en-US" b="1" dirty="0" smtClean="0">
                <a:solidFill>
                  <a:srgbClr val="FF0000"/>
                </a:solidFill>
              </a:rPr>
              <a:t>The proof is in the PAR.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Powerful Results</a:t>
            </a:r>
            <a:endParaRPr lang="en-US" dirty="0"/>
          </a:p>
        </p:txBody>
      </p:sp>
      <p:sp>
        <p:nvSpPr>
          <p:cNvPr id="3" name="Content Placeholder 2"/>
          <p:cNvSpPr>
            <a:spLocks noGrp="1"/>
          </p:cNvSpPr>
          <p:nvPr>
            <p:ph idx="1"/>
          </p:nvPr>
        </p:nvSpPr>
        <p:spPr/>
        <p:txBody>
          <a:bodyPr>
            <a:normAutofit fontScale="92500" lnSpcReduction="10000"/>
          </a:bodyPr>
          <a:lstStyle/>
          <a:p>
            <a:pPr marL="0" indent="0">
              <a:spcAft>
                <a:spcPts val="1800"/>
              </a:spcAft>
              <a:buNone/>
            </a:pPr>
            <a:r>
              <a:rPr lang="en-US" dirty="0" smtClean="0"/>
              <a:t>Sometimes the </a:t>
            </a:r>
            <a:r>
              <a:rPr lang="en-US" i="1" dirty="0" smtClean="0"/>
              <a:t>result</a:t>
            </a:r>
            <a:r>
              <a:rPr lang="en-US" dirty="0" smtClean="0"/>
              <a:t> you got from the action is more impressive than the action itself. If this is the case, lead off with the result. </a:t>
            </a:r>
          </a:p>
          <a:p>
            <a:pPr marL="288925" indent="-288925">
              <a:spcAft>
                <a:spcPts val="1800"/>
              </a:spcAft>
            </a:pPr>
            <a:r>
              <a:rPr lang="en-US" b="1" i="1" dirty="0" smtClean="0"/>
              <a:t>Achieved this result </a:t>
            </a:r>
            <a:r>
              <a:rPr lang="en-US" i="1" dirty="0" smtClean="0"/>
              <a:t>by taking these actions.</a:t>
            </a:r>
            <a:endParaRPr lang="en-US" dirty="0" smtClean="0"/>
          </a:p>
          <a:p>
            <a:pPr marL="0" indent="0">
              <a:spcAft>
                <a:spcPts val="1800"/>
              </a:spcAft>
              <a:buNone/>
            </a:pPr>
            <a:r>
              <a:rPr lang="en-US" dirty="0" smtClean="0"/>
              <a:t>Some examples:</a:t>
            </a:r>
          </a:p>
          <a:p>
            <a:pPr>
              <a:spcAft>
                <a:spcPts val="1800"/>
              </a:spcAft>
            </a:pPr>
            <a:r>
              <a:rPr lang="en-US" b="1" i="1" dirty="0" smtClean="0"/>
              <a:t>Saved the company $50,000</a:t>
            </a:r>
            <a:r>
              <a:rPr lang="en-US" i="1" dirty="0" smtClean="0"/>
              <a:t> by implementing a computer database to track clients.</a:t>
            </a:r>
            <a:endParaRPr lang="en-US" dirty="0" smtClean="0"/>
          </a:p>
          <a:p>
            <a:r>
              <a:rPr lang="en-US" b="1" i="1" dirty="0" smtClean="0"/>
              <a:t>Increased sales $210,000 annually</a:t>
            </a:r>
            <a:r>
              <a:rPr lang="en-US" i="1" dirty="0" smtClean="0"/>
              <a:t> by including a photo pamphlet of the product with every mailing.</a:t>
            </a:r>
            <a:endParaRPr lang="en-US" dirty="0" smtClean="0"/>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Impressive Actions</a:t>
            </a:r>
            <a:endParaRPr lang="en-US" dirty="0"/>
          </a:p>
        </p:txBody>
      </p:sp>
      <p:sp>
        <p:nvSpPr>
          <p:cNvPr id="3" name="Content Placeholder 2"/>
          <p:cNvSpPr>
            <a:spLocks noGrp="1"/>
          </p:cNvSpPr>
          <p:nvPr>
            <p:ph idx="1"/>
          </p:nvPr>
        </p:nvSpPr>
        <p:spPr/>
        <p:txBody>
          <a:bodyPr>
            <a:normAutofit fontScale="92500" lnSpcReduction="20000"/>
          </a:bodyPr>
          <a:lstStyle/>
          <a:p>
            <a:pPr marL="0" indent="0">
              <a:spcBef>
                <a:spcPts val="1200"/>
              </a:spcBef>
              <a:buNone/>
            </a:pPr>
            <a:r>
              <a:rPr lang="en-US" dirty="0" smtClean="0"/>
              <a:t>Sometimes </a:t>
            </a:r>
            <a:r>
              <a:rPr lang="en-US" i="1" dirty="0" smtClean="0"/>
              <a:t>actions</a:t>
            </a:r>
            <a:r>
              <a:rPr lang="en-US" dirty="0" smtClean="0"/>
              <a:t> are the most relevant part of your PARs. This is often the case in process-oriented fields like training, accounting, and human resources. </a:t>
            </a:r>
          </a:p>
          <a:p>
            <a:pPr marL="0" indent="0">
              <a:spcBef>
                <a:spcPts val="1200"/>
              </a:spcBef>
              <a:buNone/>
            </a:pPr>
            <a:r>
              <a:rPr lang="en-US" dirty="0" smtClean="0"/>
              <a:t>In such a situation, lead with your actions or relevant projects. </a:t>
            </a:r>
          </a:p>
          <a:p>
            <a:pPr marL="288925" indent="-288925">
              <a:spcBef>
                <a:spcPts val="1200"/>
              </a:spcBef>
            </a:pPr>
            <a:r>
              <a:rPr lang="en-US" b="1" i="1" dirty="0" smtClean="0"/>
              <a:t>Took these actions </a:t>
            </a:r>
            <a:r>
              <a:rPr lang="en-US" dirty="0" smtClean="0"/>
              <a:t>leading to these results.</a:t>
            </a:r>
          </a:p>
          <a:p>
            <a:pPr marL="0" indent="0">
              <a:spcBef>
                <a:spcPts val="1200"/>
              </a:spcBef>
              <a:buNone/>
            </a:pPr>
            <a:r>
              <a:rPr lang="en-US" dirty="0" smtClean="0"/>
              <a:t>Some examples: </a:t>
            </a:r>
          </a:p>
          <a:p>
            <a:pPr>
              <a:spcBef>
                <a:spcPts val="1200"/>
              </a:spcBef>
            </a:pPr>
            <a:r>
              <a:rPr lang="en-US" b="1" i="1" dirty="0" smtClean="0"/>
              <a:t>Implemented a computer database to track clients</a:t>
            </a:r>
            <a:r>
              <a:rPr lang="en-US" dirty="0" smtClean="0"/>
              <a:t> saving the company $50,000.</a:t>
            </a:r>
          </a:p>
          <a:p>
            <a:pPr>
              <a:spcBef>
                <a:spcPts val="1200"/>
              </a:spcBef>
            </a:pPr>
            <a:r>
              <a:rPr lang="en-US" b="1" i="1" dirty="0" smtClean="0"/>
              <a:t>Designed and taught training courses</a:t>
            </a:r>
            <a:r>
              <a:rPr lang="en-US" dirty="0" smtClean="0"/>
              <a:t> to over 200 employees in every company department, resulting in higher productivity.</a:t>
            </a:r>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Put </a:t>
            </a:r>
            <a:r>
              <a:rPr lang="en-US" dirty="0" err="1" smtClean="0"/>
              <a:t>PARs</a:t>
            </a:r>
            <a:r>
              <a:rPr lang="en-US" dirty="0" smtClean="0"/>
              <a:t> in Your Resume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smtClean="0"/>
              <a:t>Problem</a:t>
            </a:r>
            <a:r>
              <a:rPr lang="en-US" dirty="0" smtClean="0"/>
              <a:t>: There was a patient at South Valley Nursing home that would not take her showers. No matter who her caretaker was, she always refused.</a:t>
            </a:r>
          </a:p>
          <a:p>
            <a:pPr>
              <a:buNone/>
            </a:pPr>
            <a:r>
              <a:rPr lang="en-US" u="sng" dirty="0" smtClean="0"/>
              <a:t>Action</a:t>
            </a:r>
            <a:r>
              <a:rPr lang="en-US" dirty="0" smtClean="0"/>
              <a:t>: I asked if I could assist in trying to get her to take her shower. They agreed, and I went and spoke to the woman. I asked her why she was refusing her showers, and she said that it was because they never blow-dried her hair &amp; styled it afterwards (she was a paraplegic). I told her that if she agreed to take a shower, that I would promise to do her hair for her.</a:t>
            </a:r>
          </a:p>
          <a:p>
            <a:pPr>
              <a:buNone/>
            </a:pPr>
            <a:r>
              <a:rPr lang="en-US" u="sng" dirty="0" smtClean="0"/>
              <a:t>Result</a:t>
            </a:r>
            <a:r>
              <a:rPr lang="en-US" dirty="0" smtClean="0"/>
              <a:t>: The woman took her shower that day and I was placed on her unit. I was always the one responsible for her care and she continued to take her showers.</a:t>
            </a:r>
          </a:p>
          <a:p>
            <a:pPr>
              <a:buNone/>
            </a:pPr>
            <a:endParaRPr lang="en-US" dirty="0" smtClean="0"/>
          </a:p>
          <a:p>
            <a:pPr>
              <a:buNone/>
            </a:pPr>
            <a:r>
              <a:rPr lang="en-US" u="sng" dirty="0" smtClean="0"/>
              <a:t>On Resume</a:t>
            </a:r>
          </a:p>
          <a:p>
            <a:pPr>
              <a:buNone/>
            </a:pPr>
            <a:r>
              <a:rPr lang="en-US" b="1" dirty="0" smtClean="0"/>
              <a:t>Assigned to care for high-need residents </a:t>
            </a:r>
            <a:r>
              <a:rPr lang="en-US" dirty="0" smtClean="0"/>
              <a:t>because of my willingness to go the extra mile.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Put </a:t>
            </a:r>
            <a:r>
              <a:rPr lang="en-US" dirty="0" err="1" smtClean="0"/>
              <a:t>PARs</a:t>
            </a:r>
            <a:r>
              <a:rPr lang="en-US" dirty="0" smtClean="0"/>
              <a:t> in Your Resume</a:t>
            </a:r>
            <a:endParaRPr lang="en-US" dirty="0"/>
          </a:p>
        </p:txBody>
      </p:sp>
      <p:sp>
        <p:nvSpPr>
          <p:cNvPr id="3" name="Content Placeholder 2"/>
          <p:cNvSpPr>
            <a:spLocks noGrp="1"/>
          </p:cNvSpPr>
          <p:nvPr>
            <p:ph idx="1"/>
          </p:nvPr>
        </p:nvSpPr>
        <p:spPr/>
        <p:txBody>
          <a:bodyPr>
            <a:noAutofit/>
          </a:bodyPr>
          <a:lstStyle/>
          <a:p>
            <a:pPr>
              <a:buNone/>
            </a:pPr>
            <a:r>
              <a:rPr lang="en-US" sz="2000" u="sng" dirty="0" smtClean="0"/>
              <a:t>Problem</a:t>
            </a:r>
            <a:r>
              <a:rPr lang="en-US" sz="2000" dirty="0" smtClean="0"/>
              <a:t>: Associates were complaining about favoritism when assigned certain tasks.</a:t>
            </a:r>
          </a:p>
          <a:p>
            <a:pPr>
              <a:buNone/>
            </a:pPr>
            <a:r>
              <a:rPr lang="en-US" sz="2000" u="sng" dirty="0" smtClean="0"/>
              <a:t>Action</a:t>
            </a:r>
            <a:r>
              <a:rPr lang="en-US" sz="2000" dirty="0" smtClean="0"/>
              <a:t>: The supervisor &amp; myself made a schedule of all jobs and established a rotating pattern for all associates to cycle through and posted the schedule where all could view.</a:t>
            </a:r>
          </a:p>
          <a:p>
            <a:pPr>
              <a:buNone/>
            </a:pPr>
            <a:r>
              <a:rPr lang="en-US" sz="2000" u="sng" dirty="0" smtClean="0"/>
              <a:t>Result</a:t>
            </a:r>
            <a:r>
              <a:rPr lang="en-US" sz="2000" dirty="0" smtClean="0"/>
              <a:t>: In the end, most associates were happy. They felt more informed and were able to plan ahead for their duties for the day.</a:t>
            </a:r>
          </a:p>
          <a:p>
            <a:pPr>
              <a:buNone/>
            </a:pPr>
            <a:endParaRPr lang="en-US" sz="2000" dirty="0" smtClean="0"/>
          </a:p>
          <a:p>
            <a:pPr>
              <a:buNone/>
            </a:pPr>
            <a:r>
              <a:rPr lang="en-US" sz="2000" u="sng" dirty="0" smtClean="0"/>
              <a:t>On Resume</a:t>
            </a:r>
          </a:p>
          <a:p>
            <a:pPr>
              <a:buNone/>
            </a:pPr>
            <a:r>
              <a:rPr lang="en-US" sz="2000" b="1" dirty="0" smtClean="0"/>
              <a:t>Created a rotating duty roster</a:t>
            </a:r>
            <a:r>
              <a:rPr lang="en-US" sz="2000" dirty="0" smtClean="0"/>
              <a:t> for employees, resulting in increased job satisfaction.</a:t>
            </a: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Put </a:t>
            </a:r>
            <a:r>
              <a:rPr lang="en-US" dirty="0" err="1" smtClean="0"/>
              <a:t>PARs</a:t>
            </a:r>
            <a:r>
              <a:rPr lang="en-US" dirty="0" smtClean="0"/>
              <a:t> in Your Resume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smtClean="0"/>
              <a:t>Problem</a:t>
            </a:r>
            <a:r>
              <a:rPr lang="en-US" dirty="0" smtClean="0"/>
              <a:t>: When I worked at one of the nursing facilities, I realized that there were a lot of mornings that we did not have the things we needed around the facility (gloves, cotton swabs, bed pads, etc). It was time consuming to have to go and get the things we needed from the supply room all the time.</a:t>
            </a:r>
          </a:p>
          <a:p>
            <a:pPr>
              <a:buNone/>
            </a:pPr>
            <a:r>
              <a:rPr lang="en-US" u="sng" dirty="0" smtClean="0"/>
              <a:t>Action</a:t>
            </a:r>
            <a:r>
              <a:rPr lang="en-US" dirty="0" smtClean="0"/>
              <a:t>: I talked with the head nurse and told her it would be best if the night shift was assigned the duty of making sure everything was in stock before they left for the night (seeing as how the patients were sleeping &amp; there was less workload).</a:t>
            </a:r>
          </a:p>
          <a:p>
            <a:pPr>
              <a:buNone/>
            </a:pPr>
            <a:r>
              <a:rPr lang="en-US" u="sng" dirty="0" smtClean="0"/>
              <a:t>Result</a:t>
            </a:r>
            <a:r>
              <a:rPr lang="en-US" dirty="0" smtClean="0"/>
              <a:t>: The head nurse spoke with people above her &amp; shortly after, it became a duty of the night shift. If freed up a lot more of our time &amp; we got things done in a more efficient manner.</a:t>
            </a:r>
          </a:p>
          <a:p>
            <a:pPr>
              <a:buNone/>
            </a:pPr>
            <a:endParaRPr lang="en-US" dirty="0" smtClean="0"/>
          </a:p>
          <a:p>
            <a:pPr>
              <a:buNone/>
            </a:pPr>
            <a:r>
              <a:rPr lang="en-US" u="sng" dirty="0" smtClean="0"/>
              <a:t>On Resume</a:t>
            </a:r>
          </a:p>
          <a:p>
            <a:pPr>
              <a:buNone/>
            </a:pPr>
            <a:r>
              <a:rPr lang="en-US" b="1" dirty="0" smtClean="0"/>
              <a:t>Increased facility efficiency</a:t>
            </a:r>
            <a:r>
              <a:rPr lang="en-US" dirty="0" smtClean="0"/>
              <a:t> by changing inventory assignments between shifts.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Put </a:t>
            </a:r>
            <a:r>
              <a:rPr lang="en-US" dirty="0" err="1" smtClean="0"/>
              <a:t>PARs</a:t>
            </a:r>
            <a:r>
              <a:rPr lang="en-US" dirty="0" smtClean="0"/>
              <a:t> in Your Resume</a:t>
            </a:r>
            <a:endParaRPr lang="en-US" dirty="0"/>
          </a:p>
        </p:txBody>
      </p:sp>
      <p:sp>
        <p:nvSpPr>
          <p:cNvPr id="3" name="Content Placeholder 2"/>
          <p:cNvSpPr>
            <a:spLocks noGrp="1"/>
          </p:cNvSpPr>
          <p:nvPr>
            <p:ph idx="1"/>
          </p:nvPr>
        </p:nvSpPr>
        <p:spPr/>
        <p:txBody>
          <a:bodyPr>
            <a:normAutofit lnSpcReduction="10000"/>
          </a:bodyPr>
          <a:lstStyle/>
          <a:p>
            <a:pPr>
              <a:buNone/>
            </a:pPr>
            <a:r>
              <a:rPr lang="en-US" sz="2000" u="sng" dirty="0" smtClean="0"/>
              <a:t>PAR</a:t>
            </a:r>
            <a:r>
              <a:rPr lang="en-US" sz="2000" dirty="0" smtClean="0"/>
              <a:t>: Got a resident to drink her fluids by getting her own water fountain in her room.</a:t>
            </a:r>
          </a:p>
          <a:p>
            <a:pPr>
              <a:buNone/>
            </a:pPr>
            <a:r>
              <a:rPr lang="en-US" sz="2000" u="sng" dirty="0" smtClean="0"/>
              <a:t>PAR</a:t>
            </a:r>
            <a:r>
              <a:rPr lang="en-US" sz="2000" dirty="0" smtClean="0"/>
              <a:t>: Got a client’s son to make a nightly call to comfort an Alzheimer’s patient &amp; make him more cooperative.</a:t>
            </a:r>
          </a:p>
          <a:p>
            <a:pPr>
              <a:buNone/>
            </a:pPr>
            <a:r>
              <a:rPr lang="en-US" sz="2000" u="sng" dirty="0" smtClean="0"/>
              <a:t>PAR</a:t>
            </a:r>
            <a:r>
              <a:rPr lang="en-US" sz="2000" dirty="0" smtClean="0"/>
              <a:t>: Got a burn-proof bib made for a resident to keep her from burning herself &amp; her clothing when she kept falling asleep while smoking.</a:t>
            </a:r>
          </a:p>
          <a:p>
            <a:pPr>
              <a:buNone/>
            </a:pPr>
            <a:r>
              <a:rPr lang="en-US" sz="2000" u="sng" dirty="0" smtClean="0"/>
              <a:t>PAR</a:t>
            </a:r>
            <a:r>
              <a:rPr lang="en-US" sz="2000" dirty="0" smtClean="0"/>
              <a:t>: Came up with a new fastener system for a patient’s pillowed booties that kept them on and allowed bed sores to heal.</a:t>
            </a:r>
          </a:p>
          <a:p>
            <a:pPr>
              <a:buNone/>
            </a:pPr>
            <a:endParaRPr lang="en-US" sz="2000" dirty="0" smtClean="0"/>
          </a:p>
          <a:p>
            <a:pPr>
              <a:buNone/>
            </a:pPr>
            <a:r>
              <a:rPr lang="en-US" sz="2000" u="sng" dirty="0" smtClean="0"/>
              <a:t>On Resume</a:t>
            </a:r>
          </a:p>
          <a:p>
            <a:pPr>
              <a:buNone/>
            </a:pPr>
            <a:r>
              <a:rPr lang="en-US" sz="2000" b="1" dirty="0" smtClean="0"/>
              <a:t>Improved many residents’ health, comfort and sense of well-being</a:t>
            </a:r>
            <a:r>
              <a:rPr lang="en-US" sz="2000" dirty="0" smtClean="0"/>
              <a:t> by introducing creative solutions, such as burn-proof bibs, new clothing fastener systems, and involving patients’ families in their 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normAutofit lnSpcReduction="10000"/>
          </a:bodyPr>
          <a:lstStyle/>
          <a:p>
            <a:pPr lvl="0">
              <a:buNone/>
            </a:pPr>
            <a:r>
              <a:rPr lang="en-US" dirty="0" smtClean="0"/>
              <a:t>Your schooling needs the same 4 items as Experience:</a:t>
            </a:r>
          </a:p>
          <a:p>
            <a:pPr lvl="0"/>
            <a:r>
              <a:rPr lang="en-US" dirty="0" smtClean="0"/>
              <a:t>Degree/Major/Program of Study</a:t>
            </a:r>
          </a:p>
          <a:p>
            <a:pPr lvl="1"/>
            <a:r>
              <a:rPr lang="en-US" dirty="0" smtClean="0"/>
              <a:t>Okay to abbreviate</a:t>
            </a:r>
          </a:p>
          <a:p>
            <a:pPr lvl="2"/>
            <a:r>
              <a:rPr lang="en-US" dirty="0" smtClean="0"/>
              <a:t>“Associate of Occupational Studies in Medical Specialties”</a:t>
            </a:r>
          </a:p>
          <a:p>
            <a:pPr lvl="2"/>
            <a:r>
              <a:rPr lang="en-US" dirty="0" smtClean="0"/>
              <a:t>“Associate of Medical Specialties”</a:t>
            </a:r>
            <a:r>
              <a:rPr lang="en-US" dirty="0" smtClean="0">
                <a:sym typeface="Wingdings" pitchFamily="2" charset="2"/>
              </a:rPr>
              <a:t>	</a:t>
            </a:r>
            <a:endParaRPr lang="en-US" dirty="0" smtClean="0"/>
          </a:p>
          <a:p>
            <a:pPr lvl="0"/>
            <a:r>
              <a:rPr lang="en-US" dirty="0" smtClean="0"/>
              <a:t>School Name</a:t>
            </a:r>
          </a:p>
          <a:p>
            <a:pPr lvl="0"/>
            <a:r>
              <a:rPr lang="en-US" dirty="0" smtClean="0"/>
              <a:t>City, ST</a:t>
            </a:r>
          </a:p>
          <a:p>
            <a:pPr lvl="0"/>
            <a:r>
              <a:rPr lang="en-US" dirty="0" smtClean="0"/>
              <a:t>Dates</a:t>
            </a:r>
          </a:p>
          <a:p>
            <a:pPr lvl="1"/>
            <a:r>
              <a:rPr lang="en-US" dirty="0" smtClean="0"/>
              <a:t>Years attended “2008-2009” or “2008 to Present” or</a:t>
            </a:r>
          </a:p>
          <a:p>
            <a:pPr lvl="1"/>
            <a:r>
              <a:rPr lang="en-US" dirty="0" smtClean="0"/>
              <a:t>Year graduated: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normAutofit/>
          </a:bodyPr>
          <a:lstStyle/>
          <a:p>
            <a:pPr lvl="0">
              <a:buNone/>
            </a:pPr>
            <a:r>
              <a:rPr lang="en-US" dirty="0" smtClean="0"/>
              <a:t>Leave off High School – Usually works against you</a:t>
            </a:r>
          </a:p>
          <a:p>
            <a:pPr lvl="0"/>
            <a:r>
              <a:rPr lang="en-US" dirty="0" smtClean="0"/>
              <a:t>Identifies your age</a:t>
            </a:r>
            <a:r>
              <a:rPr lang="en-US" dirty="0" smtClean="0">
                <a:sym typeface="Wingdings" pitchFamily="2" charset="2"/>
              </a:rPr>
              <a:t>	</a:t>
            </a:r>
            <a:endParaRPr lang="en-US" dirty="0" smtClean="0"/>
          </a:p>
          <a:p>
            <a:pPr lvl="0"/>
            <a:r>
              <a:rPr lang="en-US" dirty="0" smtClean="0"/>
              <a:t>What if GED?</a:t>
            </a:r>
          </a:p>
          <a:p>
            <a:pPr lvl="0"/>
            <a:r>
              <a:rPr lang="en-US" dirty="0" smtClean="0"/>
              <a:t>What if “Alternative” High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Read This?</a:t>
            </a:r>
            <a:endParaRPr lang="en-US" dirty="0"/>
          </a:p>
        </p:txBody>
      </p:sp>
      <p:sp>
        <p:nvSpPr>
          <p:cNvPr id="3" name="Content Placeholder 2"/>
          <p:cNvSpPr>
            <a:spLocks noGrp="1"/>
          </p:cNvSpPr>
          <p:nvPr>
            <p:ph idx="1"/>
          </p:nvPr>
        </p:nvSpPr>
        <p:spPr/>
        <p:txBody>
          <a:bodyPr/>
          <a:lstStyle/>
          <a:p>
            <a:pPr marL="0" indent="0">
              <a:buNone/>
            </a:pPr>
            <a:r>
              <a:rPr lang="en-US" dirty="0" smtClean="0"/>
              <a:t>I </a:t>
            </a:r>
            <a:r>
              <a:rPr lang="en-US" dirty="0" err="1" smtClean="0"/>
              <a:t>cdnuolt</a:t>
            </a:r>
            <a:r>
              <a:rPr lang="en-US" dirty="0" smtClean="0"/>
              <a:t> </a:t>
            </a:r>
            <a:r>
              <a:rPr lang="en-US" dirty="0" err="1" smtClean="0"/>
              <a:t>blveiee</a:t>
            </a:r>
            <a:r>
              <a:rPr lang="en-US" dirty="0" smtClean="0"/>
              <a:t> </a:t>
            </a:r>
            <a:r>
              <a:rPr lang="en-US" dirty="0" err="1" smtClean="0"/>
              <a:t>taht</a:t>
            </a:r>
            <a:r>
              <a:rPr lang="en-US" dirty="0" smtClean="0"/>
              <a:t> I </a:t>
            </a:r>
            <a:r>
              <a:rPr lang="en-US" dirty="0" err="1" smtClean="0"/>
              <a:t>cluod</a:t>
            </a:r>
            <a:r>
              <a:rPr lang="en-US" dirty="0" smtClean="0"/>
              <a:t> </a:t>
            </a:r>
            <a:r>
              <a:rPr lang="en-US" dirty="0" err="1" smtClean="0"/>
              <a:t>aulaclty</a:t>
            </a:r>
            <a:r>
              <a:rPr lang="en-US" dirty="0" smtClean="0"/>
              <a:t> </a:t>
            </a:r>
            <a:r>
              <a:rPr lang="en-US" dirty="0" err="1" smtClean="0"/>
              <a:t>uesdnatnrd</a:t>
            </a:r>
            <a:r>
              <a:rPr lang="en-US" dirty="0" smtClean="0"/>
              <a:t> </a:t>
            </a:r>
            <a:r>
              <a:rPr lang="en-US" dirty="0" err="1" smtClean="0"/>
              <a:t>waht</a:t>
            </a:r>
            <a:r>
              <a:rPr lang="en-US" dirty="0" smtClean="0"/>
              <a:t> I was </a:t>
            </a:r>
            <a:r>
              <a:rPr lang="en-US" dirty="0" err="1" smtClean="0"/>
              <a:t>rdanieg</a:t>
            </a:r>
            <a:r>
              <a:rPr lang="en-US" dirty="0" smtClean="0"/>
              <a:t> The </a:t>
            </a:r>
            <a:r>
              <a:rPr lang="en-US" dirty="0" err="1" smtClean="0"/>
              <a:t>phaonmneal</a:t>
            </a:r>
            <a:r>
              <a:rPr lang="en-US" dirty="0" smtClean="0"/>
              <a:t> </a:t>
            </a:r>
            <a:r>
              <a:rPr lang="en-US" dirty="0" err="1" smtClean="0"/>
              <a:t>pweor</a:t>
            </a:r>
            <a:r>
              <a:rPr lang="en-US" dirty="0" smtClean="0"/>
              <a:t> of the </a:t>
            </a:r>
            <a:r>
              <a:rPr lang="en-US" dirty="0" err="1" smtClean="0"/>
              <a:t>hmuan</a:t>
            </a:r>
            <a:r>
              <a:rPr lang="en-US" dirty="0" smtClean="0"/>
              <a:t> </a:t>
            </a:r>
            <a:r>
              <a:rPr lang="en-US" dirty="0" err="1" smtClean="0"/>
              <a:t>mnid</a:t>
            </a:r>
            <a:r>
              <a:rPr lang="en-US" dirty="0" smtClean="0"/>
              <a:t> </a:t>
            </a:r>
            <a:r>
              <a:rPr lang="en-US" dirty="0" err="1" smtClean="0"/>
              <a:t>Aoccdrnig</a:t>
            </a:r>
            <a:r>
              <a:rPr lang="en-US" dirty="0" smtClean="0"/>
              <a:t> to </a:t>
            </a:r>
            <a:r>
              <a:rPr lang="en-US" dirty="0" err="1" smtClean="0"/>
              <a:t>rscheearch</a:t>
            </a:r>
            <a:r>
              <a:rPr lang="en-US" dirty="0" smtClean="0"/>
              <a:t> at </a:t>
            </a:r>
            <a:r>
              <a:rPr lang="en-US" dirty="0" err="1" smtClean="0"/>
              <a:t>Cmabrigde</a:t>
            </a:r>
            <a:r>
              <a:rPr lang="en-US" dirty="0" smtClean="0"/>
              <a:t> </a:t>
            </a:r>
            <a:r>
              <a:rPr lang="en-US" dirty="0" err="1" smtClean="0"/>
              <a:t>Uinervtisy</a:t>
            </a:r>
            <a:r>
              <a:rPr lang="en-US" dirty="0" smtClean="0"/>
              <a:t>, it </a:t>
            </a:r>
            <a:r>
              <a:rPr lang="en-US" dirty="0" err="1" smtClean="0"/>
              <a:t>deosn't</a:t>
            </a:r>
            <a:r>
              <a:rPr lang="en-US" dirty="0" smtClean="0"/>
              <a:t> </a:t>
            </a:r>
            <a:r>
              <a:rPr lang="en-US" dirty="0" err="1" smtClean="0"/>
              <a:t>mttaer</a:t>
            </a:r>
            <a:r>
              <a:rPr lang="en-US" dirty="0" smtClean="0"/>
              <a:t> in </a:t>
            </a:r>
            <a:r>
              <a:rPr lang="en-US" dirty="0" err="1" smtClean="0"/>
              <a:t>waht</a:t>
            </a:r>
            <a:r>
              <a:rPr lang="en-US" dirty="0" smtClean="0"/>
              <a:t> </a:t>
            </a:r>
            <a:r>
              <a:rPr lang="en-US" dirty="0" err="1" smtClean="0"/>
              <a:t>oredr</a:t>
            </a:r>
            <a:r>
              <a:rPr lang="en-US" dirty="0" smtClean="0"/>
              <a:t> the </a:t>
            </a:r>
            <a:r>
              <a:rPr lang="en-US" dirty="0" err="1" smtClean="0"/>
              <a:t>ltteers</a:t>
            </a:r>
            <a:r>
              <a:rPr lang="en-US" dirty="0" smtClean="0"/>
              <a:t> in a </a:t>
            </a:r>
            <a:r>
              <a:rPr lang="en-US" dirty="0" err="1" smtClean="0"/>
              <a:t>wrod</a:t>
            </a:r>
            <a:r>
              <a:rPr lang="en-US" dirty="0" smtClean="0"/>
              <a:t> are, the </a:t>
            </a:r>
            <a:r>
              <a:rPr lang="en-US" dirty="0" err="1" smtClean="0"/>
              <a:t>olny</a:t>
            </a:r>
            <a:r>
              <a:rPr lang="en-US" dirty="0" smtClean="0"/>
              <a:t> </a:t>
            </a:r>
            <a:r>
              <a:rPr lang="en-US" dirty="0" err="1" smtClean="0"/>
              <a:t>iprmoatnt</a:t>
            </a:r>
            <a:r>
              <a:rPr lang="en-US" dirty="0" smtClean="0"/>
              <a:t> </a:t>
            </a:r>
            <a:r>
              <a:rPr lang="en-US" dirty="0" err="1" smtClean="0"/>
              <a:t>tihng</a:t>
            </a:r>
            <a:r>
              <a:rPr lang="en-US" dirty="0" smtClean="0"/>
              <a:t> is </a:t>
            </a:r>
            <a:r>
              <a:rPr lang="en-US" dirty="0" err="1" smtClean="0"/>
              <a:t>taht</a:t>
            </a:r>
            <a:r>
              <a:rPr lang="en-US" dirty="0" smtClean="0"/>
              <a:t> the </a:t>
            </a:r>
            <a:r>
              <a:rPr lang="en-US" dirty="0" err="1" smtClean="0"/>
              <a:t>frist</a:t>
            </a:r>
            <a:r>
              <a:rPr lang="en-US" dirty="0" smtClean="0"/>
              <a:t> and </a:t>
            </a:r>
            <a:r>
              <a:rPr lang="en-US" dirty="0" err="1" smtClean="0"/>
              <a:t>lsat</a:t>
            </a:r>
            <a:r>
              <a:rPr lang="en-US" dirty="0" smtClean="0"/>
              <a:t> </a:t>
            </a:r>
            <a:r>
              <a:rPr lang="en-US" dirty="0" err="1" smtClean="0"/>
              <a:t>ltteer</a:t>
            </a:r>
            <a:r>
              <a:rPr lang="en-US" dirty="0" smtClean="0"/>
              <a:t> be in the </a:t>
            </a:r>
            <a:r>
              <a:rPr lang="en-US" dirty="0" err="1" smtClean="0"/>
              <a:t>rghit</a:t>
            </a:r>
            <a:r>
              <a:rPr lang="en-US" dirty="0" smtClean="0"/>
              <a:t> </a:t>
            </a:r>
            <a:r>
              <a:rPr lang="en-US" dirty="0" err="1" smtClean="0"/>
              <a:t>pclae</a:t>
            </a:r>
            <a:r>
              <a:rPr lang="en-US" dirty="0" smtClean="0"/>
              <a:t>. The </a:t>
            </a:r>
            <a:r>
              <a:rPr lang="en-US" dirty="0" err="1" smtClean="0"/>
              <a:t>rset</a:t>
            </a:r>
            <a:r>
              <a:rPr lang="en-US" dirty="0" smtClean="0"/>
              <a:t> can be a </a:t>
            </a:r>
            <a:r>
              <a:rPr lang="en-US" dirty="0" err="1" smtClean="0"/>
              <a:t>taotl</a:t>
            </a:r>
            <a:r>
              <a:rPr lang="en-US" dirty="0" smtClean="0"/>
              <a:t> </a:t>
            </a:r>
            <a:r>
              <a:rPr lang="en-US" dirty="0" err="1" smtClean="0"/>
              <a:t>mses</a:t>
            </a:r>
            <a:r>
              <a:rPr lang="en-US" dirty="0" smtClean="0"/>
              <a:t> and you can </a:t>
            </a:r>
            <a:r>
              <a:rPr lang="en-US" dirty="0" err="1" smtClean="0"/>
              <a:t>sitll</a:t>
            </a:r>
            <a:r>
              <a:rPr lang="en-US" dirty="0" smtClean="0"/>
              <a:t> </a:t>
            </a:r>
            <a:r>
              <a:rPr lang="en-US" dirty="0" err="1" smtClean="0"/>
              <a:t>raed</a:t>
            </a:r>
            <a:r>
              <a:rPr lang="en-US" dirty="0" smtClean="0"/>
              <a:t> it </a:t>
            </a:r>
            <a:r>
              <a:rPr lang="en-US" dirty="0" err="1" smtClean="0"/>
              <a:t>wouthit</a:t>
            </a:r>
            <a:r>
              <a:rPr lang="en-US" dirty="0" smtClean="0"/>
              <a:t> a </a:t>
            </a:r>
            <a:r>
              <a:rPr lang="en-US" dirty="0" err="1" smtClean="0"/>
              <a:t>porbelm</a:t>
            </a:r>
            <a:r>
              <a:rPr lang="en-US" dirty="0" smtClean="0"/>
              <a:t>. </a:t>
            </a:r>
            <a:r>
              <a:rPr lang="en-US" dirty="0" err="1" smtClean="0"/>
              <a:t>Tihs</a:t>
            </a:r>
            <a:r>
              <a:rPr lang="en-US" dirty="0" smtClean="0"/>
              <a:t> is </a:t>
            </a:r>
            <a:r>
              <a:rPr lang="en-US" dirty="0" err="1" smtClean="0"/>
              <a:t>bcuseae</a:t>
            </a:r>
            <a:r>
              <a:rPr lang="en-US" dirty="0" smtClean="0"/>
              <a:t> the </a:t>
            </a:r>
            <a:r>
              <a:rPr lang="en-US" dirty="0" err="1" smtClean="0"/>
              <a:t>huamn</a:t>
            </a:r>
            <a:r>
              <a:rPr lang="en-US" dirty="0" smtClean="0"/>
              <a:t> </a:t>
            </a:r>
            <a:r>
              <a:rPr lang="en-US" dirty="0" err="1" smtClean="0"/>
              <a:t>mnid</a:t>
            </a:r>
            <a:r>
              <a:rPr lang="en-US" dirty="0" smtClean="0"/>
              <a:t> </a:t>
            </a:r>
            <a:r>
              <a:rPr lang="en-US" dirty="0" err="1" smtClean="0"/>
              <a:t>deos</a:t>
            </a:r>
            <a:r>
              <a:rPr lang="en-US" dirty="0" smtClean="0"/>
              <a:t> not </a:t>
            </a:r>
            <a:r>
              <a:rPr lang="en-US" dirty="0" err="1" smtClean="0"/>
              <a:t>raed</a:t>
            </a:r>
            <a:r>
              <a:rPr lang="en-US" dirty="0" smtClean="0"/>
              <a:t> </a:t>
            </a:r>
            <a:r>
              <a:rPr lang="en-US" dirty="0" err="1" smtClean="0"/>
              <a:t>ervey</a:t>
            </a:r>
            <a:r>
              <a:rPr lang="en-US" dirty="0" smtClean="0"/>
              <a:t> </a:t>
            </a:r>
            <a:r>
              <a:rPr lang="en-US" dirty="0" err="1" smtClean="0"/>
              <a:t>lteter</a:t>
            </a:r>
            <a:r>
              <a:rPr lang="en-US" dirty="0" smtClean="0"/>
              <a:t> by </a:t>
            </a:r>
            <a:r>
              <a:rPr lang="en-US" dirty="0" err="1" smtClean="0"/>
              <a:t>istlef</a:t>
            </a:r>
            <a:r>
              <a:rPr lang="en-US" dirty="0" smtClean="0"/>
              <a:t>, but the </a:t>
            </a:r>
            <a:r>
              <a:rPr lang="en-US" dirty="0" err="1" smtClean="0"/>
              <a:t>wrod</a:t>
            </a:r>
            <a:r>
              <a:rPr lang="en-US" dirty="0" smtClean="0"/>
              <a:t> as a </a:t>
            </a:r>
            <a:r>
              <a:rPr lang="en-US" dirty="0" err="1" smtClean="0"/>
              <a:t>wlohe</a:t>
            </a:r>
            <a:r>
              <a:rPr lang="en-US" dirty="0" smtClean="0"/>
              <a:t>. </a:t>
            </a:r>
            <a:r>
              <a:rPr lang="en-US" dirty="0" err="1" smtClean="0"/>
              <a:t>Amzanig</a:t>
            </a:r>
            <a:r>
              <a:rPr lang="en-US" dirty="0" smtClean="0"/>
              <a:t> huh? </a:t>
            </a:r>
            <a:r>
              <a:rPr lang="en-US" dirty="0" err="1" smtClean="0"/>
              <a:t>yaeh</a:t>
            </a:r>
            <a:r>
              <a:rPr lang="en-US" dirty="0" smtClean="0"/>
              <a:t> and I </a:t>
            </a:r>
            <a:r>
              <a:rPr lang="en-US" dirty="0" err="1" smtClean="0"/>
              <a:t>awlyas</a:t>
            </a:r>
            <a:r>
              <a:rPr lang="en-US" dirty="0" smtClean="0"/>
              <a:t> thought </a:t>
            </a:r>
            <a:r>
              <a:rPr lang="en-US" dirty="0" err="1" smtClean="0"/>
              <a:t>slpeling</a:t>
            </a:r>
            <a:r>
              <a:rPr lang="en-US" dirty="0" smtClean="0"/>
              <a:t> was </a:t>
            </a:r>
            <a:r>
              <a:rPr lang="en-US" dirty="0" err="1" smtClean="0"/>
              <a:t>ipmorantt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 Information</a:t>
            </a:r>
            <a:endParaRPr lang="en-US" dirty="0"/>
          </a:p>
        </p:txBody>
      </p:sp>
      <p:sp>
        <p:nvSpPr>
          <p:cNvPr id="3" name="Content Placeholder 2"/>
          <p:cNvSpPr>
            <a:spLocks noGrp="1"/>
          </p:cNvSpPr>
          <p:nvPr>
            <p:ph idx="1"/>
          </p:nvPr>
        </p:nvSpPr>
        <p:spPr>
          <a:xfrm>
            <a:off x="457200" y="1935480"/>
            <a:ext cx="8229600" cy="4389120"/>
          </a:xfrm>
        </p:spPr>
        <p:txBody>
          <a:bodyPr>
            <a:normAutofit fontScale="85000" lnSpcReduction="20000"/>
          </a:bodyPr>
          <a:lstStyle/>
          <a:p>
            <a:r>
              <a:rPr lang="en-US" dirty="0" smtClean="0">
                <a:solidFill>
                  <a:schemeClr val="tx2"/>
                </a:solidFill>
              </a:rPr>
              <a:t>Name</a:t>
            </a:r>
          </a:p>
          <a:p>
            <a:pPr lvl="1"/>
            <a:r>
              <a:rPr lang="en-US" dirty="0" smtClean="0"/>
              <a:t>Magnus Jay </a:t>
            </a:r>
            <a:r>
              <a:rPr lang="en-US" dirty="0" err="1" smtClean="0"/>
              <a:t>Ahlstromer</a:t>
            </a:r>
            <a:r>
              <a:rPr lang="en-US" dirty="0" smtClean="0"/>
              <a:t> III</a:t>
            </a:r>
          </a:p>
          <a:p>
            <a:pPr lvl="1"/>
            <a:r>
              <a:rPr lang="en-US" dirty="0" smtClean="0"/>
              <a:t>Jay </a:t>
            </a:r>
            <a:r>
              <a:rPr lang="en-US" dirty="0" err="1" smtClean="0"/>
              <a:t>Ahlstromer</a:t>
            </a:r>
            <a:endParaRPr lang="en-US" dirty="0" smtClean="0"/>
          </a:p>
          <a:p>
            <a:r>
              <a:rPr lang="en-US" dirty="0" smtClean="0">
                <a:solidFill>
                  <a:schemeClr val="tx2"/>
                </a:solidFill>
              </a:rPr>
              <a:t>Address</a:t>
            </a:r>
          </a:p>
          <a:p>
            <a:pPr lvl="1"/>
            <a:r>
              <a:rPr lang="en-US" dirty="0" smtClean="0"/>
              <a:t>Roy, UT or Roy, Utah</a:t>
            </a:r>
          </a:p>
          <a:p>
            <a:pPr lvl="1"/>
            <a:r>
              <a:rPr lang="en-US" b="1" dirty="0" smtClean="0">
                <a:solidFill>
                  <a:srgbClr val="FF0000"/>
                </a:solidFill>
              </a:rPr>
              <a:t>NOT</a:t>
            </a:r>
            <a:r>
              <a:rPr lang="en-US" dirty="0" smtClean="0"/>
              <a:t> 	Roy, </a:t>
            </a:r>
            <a:r>
              <a:rPr lang="en-US" dirty="0" err="1" smtClean="0">
                <a:solidFill>
                  <a:srgbClr val="FF0000"/>
                </a:solidFill>
              </a:rPr>
              <a:t>Ut</a:t>
            </a:r>
            <a:r>
              <a:rPr lang="en-US" dirty="0" smtClean="0"/>
              <a:t> or </a:t>
            </a:r>
            <a:r>
              <a:rPr lang="en-US" dirty="0" err="1" smtClean="0">
                <a:solidFill>
                  <a:srgbClr val="FF0000"/>
                </a:solidFill>
              </a:rPr>
              <a:t>Ut.</a:t>
            </a:r>
            <a:r>
              <a:rPr lang="en-US" dirty="0" smtClean="0"/>
              <a:t> or </a:t>
            </a:r>
            <a:r>
              <a:rPr lang="en-US" dirty="0" smtClean="0">
                <a:solidFill>
                  <a:srgbClr val="FF0000"/>
                </a:solidFill>
              </a:rPr>
              <a:t>U.T.</a:t>
            </a:r>
            <a:r>
              <a:rPr lang="en-US" dirty="0" smtClean="0"/>
              <a:t> or </a:t>
            </a:r>
            <a:r>
              <a:rPr lang="en-US" dirty="0" smtClean="0">
                <a:solidFill>
                  <a:srgbClr val="FF0000"/>
                </a:solidFill>
              </a:rPr>
              <a:t>Utah.</a:t>
            </a:r>
          </a:p>
          <a:p>
            <a:pPr lvl="1"/>
            <a:r>
              <a:rPr lang="en-US" dirty="0" smtClean="0"/>
              <a:t>State Code: Know before you go! </a:t>
            </a:r>
            <a:r>
              <a:rPr lang="en-US" dirty="0" smtClean="0">
                <a:solidFill>
                  <a:srgbClr val="FF0000"/>
                </a:solidFill>
              </a:rPr>
              <a:t>AL is not Alaska</a:t>
            </a:r>
          </a:p>
          <a:p>
            <a:r>
              <a:rPr lang="en-US" dirty="0" smtClean="0">
                <a:solidFill>
                  <a:schemeClr val="tx2"/>
                </a:solidFill>
              </a:rPr>
              <a:t>Phone Number</a:t>
            </a:r>
          </a:p>
          <a:p>
            <a:pPr lvl="1"/>
            <a:r>
              <a:rPr lang="en-US" dirty="0" smtClean="0"/>
              <a:t>Question: Which is correct? </a:t>
            </a:r>
            <a:br>
              <a:rPr lang="en-US" dirty="0" smtClean="0"/>
            </a:br>
            <a:r>
              <a:rPr lang="en-US" dirty="0" smtClean="0"/>
              <a:t>(801) 336-0896 or (801)336-0896 or 801-336-0896 or 801.336.0896</a:t>
            </a:r>
          </a:p>
          <a:p>
            <a:pPr lvl="1"/>
            <a:r>
              <a:rPr lang="en-US" dirty="0" smtClean="0"/>
              <a:t>Answer: All of them. Just be </a:t>
            </a:r>
            <a:r>
              <a:rPr lang="en-US" b="1" u="sng" dirty="0" smtClean="0">
                <a:solidFill>
                  <a:schemeClr val="tx2"/>
                </a:solidFill>
              </a:rPr>
              <a:t>consistent</a:t>
            </a:r>
          </a:p>
          <a:p>
            <a:r>
              <a:rPr lang="en-US" dirty="0" smtClean="0">
                <a:solidFill>
                  <a:schemeClr val="tx2"/>
                </a:solidFill>
              </a:rPr>
              <a:t>Email Address</a:t>
            </a:r>
          </a:p>
          <a:p>
            <a:pPr lvl="1"/>
            <a:r>
              <a:rPr lang="en-US" dirty="0" smtClean="0"/>
              <a:t>Question: What’s wrong with cutiebutt79@yahoo.com?</a:t>
            </a:r>
          </a:p>
          <a:p>
            <a:pPr lvl="1"/>
            <a:r>
              <a:rPr lang="en-US" dirty="0" smtClean="0"/>
              <a:t>Answer: Nothing! As long as it’s </a:t>
            </a:r>
            <a:r>
              <a:rPr lang="en-US" b="1" dirty="0" smtClean="0">
                <a:solidFill>
                  <a:srgbClr val="FF0000"/>
                </a:solidFill>
              </a:rPr>
              <a:t>NOT</a:t>
            </a:r>
            <a:r>
              <a:rPr lang="en-US" dirty="0" smtClean="0"/>
              <a:t> on your resume.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 Check</a:t>
            </a:r>
            <a:endParaRPr lang="en-US" dirty="0"/>
          </a:p>
        </p:txBody>
      </p:sp>
      <p:sp>
        <p:nvSpPr>
          <p:cNvPr id="3" name="Text Placeholder 2"/>
          <p:cNvSpPr>
            <a:spLocks noGrp="1"/>
          </p:cNvSpPr>
          <p:nvPr>
            <p:ph type="body" idx="1"/>
          </p:nvPr>
        </p:nvSpPr>
        <p:spPr>
          <a:xfrm>
            <a:off x="457200" y="1855248"/>
            <a:ext cx="8001000" cy="659352"/>
          </a:xfrm>
        </p:spPr>
        <p:txBody>
          <a:bodyPr/>
          <a:lstStyle/>
          <a:p>
            <a:r>
              <a:rPr lang="en-US" dirty="0" smtClean="0"/>
              <a:t>Beware of Auto Correct</a:t>
            </a:r>
            <a:endParaRPr lang="en-US" dirty="0"/>
          </a:p>
        </p:txBody>
      </p:sp>
      <p:sp>
        <p:nvSpPr>
          <p:cNvPr id="5" name="Content Placeholder 4"/>
          <p:cNvSpPr>
            <a:spLocks noGrp="1"/>
          </p:cNvSpPr>
          <p:nvPr>
            <p:ph sz="quarter" idx="2"/>
          </p:nvPr>
        </p:nvSpPr>
        <p:spPr>
          <a:xfrm>
            <a:off x="457200" y="2514600"/>
            <a:ext cx="3276600" cy="457200"/>
          </a:xfrm>
        </p:spPr>
        <p:txBody>
          <a:bodyPr/>
          <a:lstStyle/>
          <a:p>
            <a:pPr algn="r">
              <a:buNone/>
            </a:pPr>
            <a:r>
              <a:rPr lang="en-US" dirty="0" smtClean="0"/>
              <a:t>Chris </a:t>
            </a:r>
            <a:r>
              <a:rPr lang="en-US" dirty="0" err="1" smtClean="0"/>
              <a:t>Bultinck</a:t>
            </a:r>
            <a:endParaRPr lang="en-US" dirty="0"/>
          </a:p>
        </p:txBody>
      </p:sp>
      <p:sp>
        <p:nvSpPr>
          <p:cNvPr id="6" name="Content Placeholder 5"/>
          <p:cNvSpPr>
            <a:spLocks noGrp="1"/>
          </p:cNvSpPr>
          <p:nvPr>
            <p:ph sz="quarter" idx="4"/>
          </p:nvPr>
        </p:nvSpPr>
        <p:spPr>
          <a:xfrm>
            <a:off x="5334000" y="2514600"/>
            <a:ext cx="3352800" cy="457200"/>
          </a:xfrm>
        </p:spPr>
        <p:txBody>
          <a:bodyPr/>
          <a:lstStyle/>
          <a:p>
            <a:pPr>
              <a:buNone/>
            </a:pPr>
            <a:r>
              <a:rPr lang="en-US" dirty="0" smtClean="0"/>
              <a:t>Chris Bootlick</a:t>
            </a:r>
            <a:endParaRPr lang="en-US" dirty="0"/>
          </a:p>
        </p:txBody>
      </p:sp>
      <p:sp>
        <p:nvSpPr>
          <p:cNvPr id="7" name="Content Placeholder 4"/>
          <p:cNvSpPr txBox="1">
            <a:spLocks/>
          </p:cNvSpPr>
          <p:nvPr/>
        </p:nvSpPr>
        <p:spPr>
          <a:xfrm>
            <a:off x="3733800" y="2514600"/>
            <a:ext cx="1600200" cy="457200"/>
          </a:xfrm>
          <a:prstGeom prst="rect">
            <a:avLst/>
          </a:prstGeom>
        </p:spPr>
        <p:txBody>
          <a:bodyPr vert="horz" tIns="0">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became</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2"/>
          <p:cNvSpPr>
            <a:spLocks noGrp="1"/>
          </p:cNvSpPr>
          <p:nvPr>
            <p:ph type="body" idx="1"/>
          </p:nvPr>
        </p:nvSpPr>
        <p:spPr>
          <a:xfrm>
            <a:off x="457200" y="3048000"/>
            <a:ext cx="8001000" cy="659352"/>
          </a:xfrm>
        </p:spPr>
        <p:txBody>
          <a:bodyPr/>
          <a:lstStyle/>
          <a:p>
            <a:r>
              <a:rPr lang="en-US" dirty="0" smtClean="0"/>
              <a:t>Right Spelling, Wrong WORD</a:t>
            </a:r>
            <a:endParaRPr lang="en-US" dirty="0"/>
          </a:p>
        </p:txBody>
      </p:sp>
      <p:sp>
        <p:nvSpPr>
          <p:cNvPr id="9" name="Content Placeholder 4"/>
          <p:cNvSpPr txBox="1">
            <a:spLocks/>
          </p:cNvSpPr>
          <p:nvPr/>
        </p:nvSpPr>
        <p:spPr>
          <a:xfrm>
            <a:off x="457200" y="3733800"/>
            <a:ext cx="3276600" cy="457200"/>
          </a:xfrm>
          <a:prstGeom prst="rect">
            <a:avLst/>
          </a:prstGeom>
        </p:spPr>
        <p:txBody>
          <a:bodyPr vert="horz" tIns="0">
            <a:normAutofit/>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200" dirty="0" smtClean="0"/>
              <a:t>Perform </a:t>
            </a:r>
            <a:r>
              <a:rPr kumimoji="0" lang="en-US" sz="2200" b="0" i="0" u="none" strike="noStrike" kern="1200" cap="none" spc="0" normalizeH="0" baseline="0" noProof="0" dirty="0" smtClean="0">
                <a:ln>
                  <a:noFill/>
                </a:ln>
                <a:solidFill>
                  <a:schemeClr val="tx1"/>
                </a:solidFill>
                <a:effectLst/>
                <a:uLnTx/>
                <a:uFillTx/>
                <a:latin typeface="+mn-lt"/>
                <a:ea typeface="+mn-ea"/>
                <a:cs typeface="+mn-cs"/>
              </a:rPr>
              <a:t>Vital Signs</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Content Placeholder 5"/>
          <p:cNvSpPr txBox="1">
            <a:spLocks/>
          </p:cNvSpPr>
          <p:nvPr/>
        </p:nvSpPr>
        <p:spPr>
          <a:xfrm>
            <a:off x="5334000" y="3733800"/>
            <a:ext cx="3352800" cy="457200"/>
          </a:xfrm>
          <a:prstGeom prst="rect">
            <a:avLst/>
          </a:prstGeom>
        </p:spPr>
        <p:txBody>
          <a:bodyPr vert="horz" tIns="0">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Perform Vital Sins ?!!!</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4"/>
          <p:cNvSpPr txBox="1">
            <a:spLocks/>
          </p:cNvSpPr>
          <p:nvPr/>
        </p:nvSpPr>
        <p:spPr>
          <a:xfrm>
            <a:off x="3733800" y="3733800"/>
            <a:ext cx="1600200" cy="457200"/>
          </a:xfrm>
          <a:prstGeom prst="rect">
            <a:avLst/>
          </a:prstGeom>
        </p:spPr>
        <p:txBody>
          <a:bodyPr vert="horz" tIns="0">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or</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ext Placeholder 2"/>
          <p:cNvSpPr>
            <a:spLocks noGrp="1"/>
          </p:cNvSpPr>
          <p:nvPr>
            <p:ph type="body" idx="1"/>
          </p:nvPr>
        </p:nvSpPr>
        <p:spPr>
          <a:xfrm>
            <a:off x="457200" y="4293648"/>
            <a:ext cx="8001000" cy="659352"/>
          </a:xfrm>
        </p:spPr>
        <p:txBody>
          <a:bodyPr/>
          <a:lstStyle/>
          <a:p>
            <a:r>
              <a:rPr lang="en-US" dirty="0" smtClean="0"/>
              <a:t>ALL CAPS</a:t>
            </a:r>
            <a:endParaRPr lang="en-US" dirty="0"/>
          </a:p>
        </p:txBody>
      </p:sp>
      <p:sp>
        <p:nvSpPr>
          <p:cNvPr id="13" name="Content Placeholder 4"/>
          <p:cNvSpPr txBox="1">
            <a:spLocks/>
          </p:cNvSpPr>
          <p:nvPr/>
        </p:nvSpPr>
        <p:spPr>
          <a:xfrm>
            <a:off x="457200" y="4953000"/>
            <a:ext cx="3276600" cy="457200"/>
          </a:xfrm>
          <a:prstGeom prst="rect">
            <a:avLst/>
          </a:prstGeom>
        </p:spPr>
        <p:txBody>
          <a:bodyPr vert="horz" tIns="0">
            <a:normAutofit/>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EXPERIENCE</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Content Placeholder 5"/>
          <p:cNvSpPr txBox="1">
            <a:spLocks/>
          </p:cNvSpPr>
          <p:nvPr/>
        </p:nvSpPr>
        <p:spPr>
          <a:xfrm>
            <a:off x="5334000" y="4953000"/>
            <a:ext cx="3352800" cy="457200"/>
          </a:xfrm>
          <a:prstGeom prst="rect">
            <a:avLst/>
          </a:prstGeom>
        </p:spPr>
        <p:txBody>
          <a:bodyPr vert="horz" tIns="0">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EXPERENCE</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Content Placeholder 4"/>
          <p:cNvSpPr txBox="1">
            <a:spLocks/>
          </p:cNvSpPr>
          <p:nvPr/>
        </p:nvSpPr>
        <p:spPr>
          <a:xfrm>
            <a:off x="3733800" y="4953000"/>
            <a:ext cx="1600200" cy="457200"/>
          </a:xfrm>
          <a:prstGeom prst="rect">
            <a:avLst/>
          </a:prstGeom>
        </p:spPr>
        <p:txBody>
          <a:bodyPr vert="horz" tIns="0">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tabLst/>
              <a:defRPr/>
            </a:pPr>
            <a:r>
              <a:rPr lang="en-US" sz="2200" dirty="0" smtClean="0"/>
              <a:t>or</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P spid="7" grpId="0"/>
      <p:bldP spid="8" grpId="0" build="p"/>
      <p:bldP spid="9" grpId="0"/>
      <p:bldP spid="10" grpId="0"/>
      <p:bldP spid="11" grpId="0"/>
      <p:bldP spid="12" grpId="0" build="p"/>
      <p:bldP spid="13" grpId="0" build="p"/>
      <p:bldP spid="14" grpId="0" build="p"/>
      <p:bldP spid="1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they HEAR Your Message?</a:t>
            </a:r>
            <a:endParaRPr lang="en-US" dirty="0"/>
          </a:p>
        </p:txBody>
      </p:sp>
      <p:sp>
        <p:nvSpPr>
          <p:cNvPr id="3" name="Content Placeholder 2"/>
          <p:cNvSpPr>
            <a:spLocks noGrp="1"/>
          </p:cNvSpPr>
          <p:nvPr>
            <p:ph idx="1"/>
          </p:nvPr>
        </p:nvSpPr>
        <p:spPr/>
        <p:txBody>
          <a:bodyPr/>
          <a:lstStyle/>
          <a:p>
            <a:pPr lvl="0"/>
            <a:r>
              <a:rPr lang="en-US" dirty="0" smtClean="0"/>
              <a:t>Resumes can look and feel different, but all great resumes incorporate fundamental marketing principles. </a:t>
            </a:r>
          </a:p>
          <a:p>
            <a:pPr lvl="0"/>
            <a:r>
              <a:rPr lang="en-US" dirty="0" smtClean="0"/>
              <a:t>Use the HEARS questions to ensure your resume utilizes those fundamental marketing principles.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t>H</a:t>
            </a:r>
            <a:r>
              <a:rPr lang="en-US" cap="small" dirty="0" smtClean="0"/>
              <a:t>eadline</a:t>
            </a:r>
            <a:endParaRPr lang="en-US" dirty="0"/>
          </a:p>
        </p:txBody>
      </p:sp>
      <p:sp>
        <p:nvSpPr>
          <p:cNvPr id="3" name="Content Placeholder 2"/>
          <p:cNvSpPr>
            <a:spLocks noGrp="1"/>
          </p:cNvSpPr>
          <p:nvPr>
            <p:ph idx="1"/>
          </p:nvPr>
        </p:nvSpPr>
        <p:spPr/>
        <p:txBody>
          <a:bodyPr/>
          <a:lstStyle/>
          <a:p>
            <a:r>
              <a:rPr lang="en-US" dirty="0" smtClean="0"/>
              <a:t>Does my resume have a clear, concise central message?</a:t>
            </a:r>
          </a:p>
          <a:p>
            <a:r>
              <a:rPr lang="en-US" dirty="0" smtClean="0"/>
              <a:t>Can the reader identify my job target within one second?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t>Easy Access</a:t>
            </a:r>
            <a:endParaRPr lang="en-US" dirty="0"/>
          </a:p>
        </p:txBody>
      </p:sp>
      <p:sp>
        <p:nvSpPr>
          <p:cNvPr id="3" name="Content Placeholder 2"/>
          <p:cNvSpPr>
            <a:spLocks noGrp="1"/>
          </p:cNvSpPr>
          <p:nvPr>
            <p:ph idx="1"/>
          </p:nvPr>
        </p:nvSpPr>
        <p:spPr/>
        <p:txBody>
          <a:bodyPr/>
          <a:lstStyle/>
          <a:p>
            <a:r>
              <a:rPr lang="en-US" dirty="0" smtClean="0"/>
              <a:t>Is my resume easily </a:t>
            </a:r>
            <a:r>
              <a:rPr lang="en-US" dirty="0" err="1" smtClean="0"/>
              <a:t>scannable</a:t>
            </a:r>
            <a:r>
              <a:rPr lang="en-US" dirty="0" smtClean="0"/>
              <a:t>?</a:t>
            </a:r>
          </a:p>
          <a:p>
            <a:r>
              <a:rPr lang="en-US" dirty="0" smtClean="0"/>
              <a:t>Did I write any dense paragraphs?</a:t>
            </a:r>
          </a:p>
          <a:p>
            <a:r>
              <a:rPr lang="en-US" dirty="0" smtClean="0"/>
              <a:t>Did I try to cram too much information into a small space? (If so, two pages is perfectly acceptable)</a:t>
            </a:r>
          </a:p>
          <a:p>
            <a:r>
              <a:rPr lang="en-US" dirty="0" smtClean="0"/>
              <a:t>Did I use bolding, bullets and other formatting to emphasize important points?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t>Audience</a:t>
            </a:r>
            <a:endParaRPr lang="en-US" dirty="0"/>
          </a:p>
        </p:txBody>
      </p:sp>
      <p:sp>
        <p:nvSpPr>
          <p:cNvPr id="3" name="Content Placeholder 2"/>
          <p:cNvSpPr>
            <a:spLocks noGrp="1"/>
          </p:cNvSpPr>
          <p:nvPr>
            <p:ph idx="1"/>
          </p:nvPr>
        </p:nvSpPr>
        <p:spPr/>
        <p:txBody>
          <a:bodyPr/>
          <a:lstStyle/>
          <a:p>
            <a:r>
              <a:rPr lang="en-US" dirty="0" smtClean="0"/>
              <a:t>Have I kept in mind the perspective of the Decision Maker?</a:t>
            </a:r>
          </a:p>
          <a:p>
            <a:r>
              <a:rPr lang="en-US" dirty="0" smtClean="0"/>
              <a:t>Do I know what they want &amp; need, what 'pain' they have, and how can I benefit them?</a:t>
            </a:r>
          </a:p>
          <a:p>
            <a:r>
              <a:rPr lang="en-US" dirty="0" smtClean="0"/>
              <a:t>Using that information, did I tailor my resume to this specific opportunity? </a:t>
            </a:r>
          </a:p>
          <a:p>
            <a:r>
              <a:rPr lang="en-US" dirty="0" smtClean="0"/>
              <a:t>Did I focus on what Decision Makers care about: experience and accomplishments?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t>Relevance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Did I put the most emphasis on the most relevant experience?</a:t>
            </a:r>
          </a:p>
          <a:p>
            <a:r>
              <a:rPr lang="en-US" dirty="0" smtClean="0"/>
              <a:t>Did I list the most relevant sections first?</a:t>
            </a:r>
          </a:p>
          <a:p>
            <a:r>
              <a:rPr lang="en-US" dirty="0" smtClean="0"/>
              <a:t>Did I structure my resume to emphasize my best accomplishments</a:t>
            </a:r>
          </a:p>
          <a:p>
            <a:r>
              <a:rPr lang="en-US" dirty="0" smtClean="0"/>
              <a:t>Did I list the most impressive duties and accomplishments first?</a:t>
            </a:r>
          </a:p>
          <a:p>
            <a:r>
              <a:rPr lang="en-US" dirty="0" smtClean="0"/>
              <a:t>Is the most important information on the left side of the page?</a:t>
            </a:r>
          </a:p>
          <a:p>
            <a:r>
              <a:rPr lang="en-US" dirty="0" smtClean="0"/>
              <a:t>Did I start every sentence with the best, most impressive, most relevant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smtClean="0"/>
              <a:t>Standards</a:t>
            </a:r>
            <a:endParaRPr lang="en-US" dirty="0"/>
          </a:p>
        </p:txBody>
      </p:sp>
      <p:sp>
        <p:nvSpPr>
          <p:cNvPr id="3" name="Content Placeholder 2"/>
          <p:cNvSpPr>
            <a:spLocks noGrp="1"/>
          </p:cNvSpPr>
          <p:nvPr>
            <p:ph idx="1"/>
          </p:nvPr>
        </p:nvSpPr>
        <p:spPr/>
        <p:txBody>
          <a:bodyPr/>
          <a:lstStyle/>
          <a:p>
            <a:r>
              <a:rPr lang="en-US" dirty="0" smtClean="0"/>
              <a:t>Did I forget any sections I should have included?</a:t>
            </a:r>
          </a:p>
          <a:p>
            <a:r>
              <a:rPr lang="en-US" dirty="0" smtClean="0"/>
              <a:t>Did I put “Resume” at the top of my resume? (If so, take it off)</a:t>
            </a:r>
          </a:p>
          <a:p>
            <a:r>
              <a:rPr lang="en-US" dirty="0" smtClean="0"/>
              <a:t>Did I put “References available upon request” at the bottom? (If so, take it off)</a:t>
            </a:r>
          </a:p>
          <a:p>
            <a:r>
              <a:rPr lang="en-US" dirty="0" smtClean="0"/>
              <a:t>Did I use a decent grade and non-distracting color of paper?</a:t>
            </a:r>
          </a:p>
          <a:p>
            <a:r>
              <a:rPr lang="en-US" dirty="0" smtClean="0"/>
              <a:t>Did I use standard fonts that are easy to 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86712"/>
          </a:xfrm>
        </p:spPr>
        <p:txBody>
          <a:bodyPr>
            <a:normAutofit fontScale="90000"/>
          </a:bodyPr>
          <a:lstStyle/>
          <a:p>
            <a:r>
              <a:rPr lang="en-US" i="1" dirty="0" smtClean="0"/>
              <a:t>The 22 Immutable Laws of </a:t>
            </a:r>
            <a:r>
              <a:rPr lang="en-US" sz="7300" i="1" dirty="0" smtClean="0"/>
              <a:t>Marketing</a:t>
            </a:r>
            <a:r>
              <a:rPr lang="en-US" sz="1800" i="1" dirty="0" smtClean="0"/>
              <a:t> by </a:t>
            </a:r>
            <a:r>
              <a:rPr lang="en-US" sz="2700" dirty="0" smtClean="0"/>
              <a:t>Al </a:t>
            </a:r>
            <a:r>
              <a:rPr lang="en-US" sz="2700" dirty="0" err="1" smtClean="0"/>
              <a:t>Ries</a:t>
            </a:r>
            <a:r>
              <a:rPr lang="en-US" sz="2700" dirty="0" smtClean="0"/>
              <a:t> &amp; Jack Trout</a:t>
            </a:r>
            <a:endParaRPr lang="en-US" sz="2700" i="1" dirty="0"/>
          </a:p>
        </p:txBody>
      </p:sp>
      <p:sp>
        <p:nvSpPr>
          <p:cNvPr id="3" name="Content Placeholder 2"/>
          <p:cNvSpPr>
            <a:spLocks noGrp="1"/>
          </p:cNvSpPr>
          <p:nvPr>
            <p:ph idx="1"/>
          </p:nvPr>
        </p:nvSpPr>
        <p:spPr>
          <a:xfrm>
            <a:off x="457200" y="2667000"/>
            <a:ext cx="8229600" cy="1828800"/>
          </a:xfrm>
        </p:spPr>
        <p:txBody>
          <a:bodyPr/>
          <a:lstStyle/>
          <a:p>
            <a:pPr marL="0" indent="0">
              <a:buNone/>
            </a:pPr>
            <a:r>
              <a:rPr lang="en-US" dirty="0" smtClean="0"/>
              <a:t>“The essence of marketing is narrowing the focus. You become stronger when you reduce the scope of your operations. You can’t stand for something if you chase after everything.”</a:t>
            </a:r>
          </a:p>
        </p:txBody>
      </p:sp>
      <p:sp>
        <p:nvSpPr>
          <p:cNvPr id="4" name="TextBox 3"/>
          <p:cNvSpPr txBox="1"/>
          <p:nvPr/>
        </p:nvSpPr>
        <p:spPr>
          <a:xfrm>
            <a:off x="533400" y="4572000"/>
            <a:ext cx="8077200" cy="1569660"/>
          </a:xfrm>
          <a:prstGeom prst="rect">
            <a:avLst/>
          </a:prstGeom>
          <a:noFill/>
        </p:spPr>
        <p:txBody>
          <a:bodyPr wrap="square" rtlCol="0">
            <a:spAutoFit/>
          </a:bodyPr>
          <a:lstStyle/>
          <a:p>
            <a:pPr algn="ctr"/>
            <a:r>
              <a:rPr lang="en-US" sz="9600" dirty="0" smtClean="0">
                <a:solidFill>
                  <a:schemeClr val="accent1"/>
                </a:solidFill>
              </a:rPr>
              <a:t>FOCUS</a:t>
            </a:r>
            <a:endParaRPr lang="en-US" sz="96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40" presetClass="entr" presetSubtype="0" fill="hold" grpId="0" nodeType="withEffect">
                                  <p:stCondLst>
                                    <p:cond delay="0"/>
                                  </p:stCondLst>
                                  <p:iterate type="lt">
                                    <p:tmPct val="40000"/>
                                  </p:iterate>
                                  <p:childTnLst>
                                    <p:set>
                                      <p:cBhvr>
                                        <p:cTn id="8" dur="1" fill="hold">
                                          <p:stCondLst>
                                            <p:cond delay="0"/>
                                          </p:stCondLst>
                                        </p:cTn>
                                        <p:tgtEl>
                                          <p:spTgt spid="4"/>
                                        </p:tgtEl>
                                        <p:attrNameLst>
                                          <p:attrName>style.visibility</p:attrName>
                                        </p:attrNameLst>
                                      </p:cBhvr>
                                      <p:to>
                                        <p:strVal val="visible"/>
                                      </p:to>
                                    </p:set>
                                    <p:animEffect transition="in" filter="fade">
                                      <p:cBhvr>
                                        <p:cTn id="9" dur="5000"/>
                                        <p:tgtEl>
                                          <p:spTgt spid="4"/>
                                        </p:tgtEl>
                                      </p:cBhvr>
                                    </p:animEffect>
                                    <p:anim calcmode="lin" valueType="num">
                                      <p:cBhvr>
                                        <p:cTn id="10" dur="5000" fill="hold"/>
                                        <p:tgtEl>
                                          <p:spTgt spid="4"/>
                                        </p:tgtEl>
                                        <p:attrNameLst>
                                          <p:attrName>ppt_x</p:attrName>
                                        </p:attrNameLst>
                                      </p:cBhvr>
                                      <p:tavLst>
                                        <p:tav tm="0">
                                          <p:val>
                                            <p:strVal val="#ppt_x-.1"/>
                                          </p:val>
                                        </p:tav>
                                        <p:tav tm="100000">
                                          <p:val>
                                            <p:strVal val="#ppt_x"/>
                                          </p:val>
                                        </p:tav>
                                      </p:tavLst>
                                    </p:anim>
                                    <p:anim calcmode="lin" valueType="num">
                                      <p:cBhvr>
                                        <p:cTn id="11"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Coca-Cola</a:t>
            </a:r>
            <a:endParaRPr lang="en-US" dirty="0"/>
          </a:p>
        </p:txBody>
      </p:sp>
      <p:sp>
        <p:nvSpPr>
          <p:cNvPr id="3" name="Content Placeholder 2"/>
          <p:cNvSpPr>
            <a:spLocks noGrp="1"/>
          </p:cNvSpPr>
          <p:nvPr>
            <p:ph idx="1"/>
          </p:nvPr>
        </p:nvSpPr>
        <p:spPr/>
        <p:txBody>
          <a:bodyPr>
            <a:normAutofit/>
          </a:bodyPr>
          <a:lstStyle/>
          <a:p>
            <a:r>
              <a:rPr lang="en-US" sz="4000" dirty="0" smtClean="0">
                <a:solidFill>
                  <a:schemeClr val="tx2"/>
                </a:solidFill>
              </a:rPr>
              <a:t>It tastes great!</a:t>
            </a:r>
          </a:p>
          <a:p>
            <a:r>
              <a:rPr lang="en-US" sz="4000" dirty="0" smtClean="0">
                <a:solidFill>
                  <a:schemeClr val="tx2"/>
                </a:solidFill>
              </a:rPr>
              <a:t>It gives you energy!</a:t>
            </a:r>
          </a:p>
          <a:p>
            <a:r>
              <a:rPr lang="en-US" sz="4000" dirty="0" smtClean="0">
                <a:solidFill>
                  <a:srgbClr val="C00000"/>
                </a:solidFill>
              </a:rPr>
              <a:t>It cleans blood off the pavement!</a:t>
            </a:r>
          </a:p>
          <a:p>
            <a:endParaRPr lang="en-US" sz="4000" dirty="0" smtClean="0">
              <a:solidFill>
                <a:srgbClr val="C00000"/>
              </a:solidFill>
            </a:endParaRPr>
          </a:p>
          <a:p>
            <a:pPr>
              <a:buNone/>
            </a:pPr>
            <a:r>
              <a:rPr lang="en-US" sz="3200" dirty="0" smtClean="0"/>
              <a:t>“If you chase two rabbits, both will escape.” </a:t>
            </a:r>
          </a:p>
          <a:p>
            <a:pPr marL="273050" indent="9525">
              <a:buNone/>
            </a:pPr>
            <a:r>
              <a:rPr lang="en-US" sz="3200" i="1" dirty="0" smtClean="0"/>
              <a:t>- Ancient Proverb</a:t>
            </a:r>
            <a:endParaRPr lang="en-US" sz="3200" dirty="0" smtClean="0"/>
          </a:p>
          <a:p>
            <a:endParaRPr lang="en-US" sz="40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Statements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Objective: Currently seeking a challenging position with a progressive, growth-oriented company.</a:t>
            </a:r>
          </a:p>
          <a:p>
            <a:pPr marL="0" indent="0">
              <a:buNone/>
            </a:pPr>
            <a:r>
              <a:rPr lang="en-US" dirty="0" smtClean="0"/>
              <a:t> </a:t>
            </a:r>
          </a:p>
          <a:p>
            <a:pPr marL="0" indent="0">
              <a:buNone/>
            </a:pPr>
            <a:r>
              <a:rPr lang="en-US" dirty="0" smtClean="0"/>
              <a:t>Objective: I desire to be a part of a company that is growing and that reflects positive ideas. I want to have a career that is challenging, where I can work as part of a team and have a chance to use and develop my skills. I enjoy an environment where I can help others and work towards a common goal. I seek a position where I can feel proud of my accomplishments and assist in the development of the company.</a:t>
            </a:r>
          </a:p>
          <a:p>
            <a:pPr marL="0" indent="0">
              <a:buNone/>
            </a:pPr>
            <a:r>
              <a:rPr lang="en-US" dirty="0" smtClean="0"/>
              <a:t> </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normAutofit/>
          </a:bodyPr>
          <a:lstStyle/>
          <a:p>
            <a:pPr lvl="0"/>
            <a:r>
              <a:rPr lang="en-US" dirty="0" smtClean="0"/>
              <a:t>Objective statements tend to be too vague or wordy</a:t>
            </a:r>
          </a:p>
          <a:p>
            <a:pPr lvl="0"/>
            <a:r>
              <a:rPr lang="en-US" dirty="0" smtClean="0"/>
              <a:t>They are all about what </a:t>
            </a:r>
            <a:r>
              <a:rPr lang="en-US" b="1" i="1" dirty="0" smtClean="0"/>
              <a:t>you</a:t>
            </a:r>
            <a:r>
              <a:rPr lang="en-US" dirty="0" smtClean="0"/>
              <a:t> want, not about the employer’s needs.</a:t>
            </a:r>
          </a:p>
          <a:p>
            <a:pPr lvl="0"/>
            <a:r>
              <a:rPr lang="en-US" dirty="0" smtClean="0"/>
              <a:t>You should orient your resume to the needs of the Hiring Manager.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Resume Headline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better approach: 2-3 words that summarize what you are targeting</a:t>
            </a:r>
          </a:p>
          <a:p>
            <a:pPr marL="0" indent="0" algn="ctr">
              <a:buNone/>
            </a:pPr>
            <a:r>
              <a:rPr lang="en-US" sz="3600" b="1" dirty="0" smtClean="0"/>
              <a:t>MEDICAL ASSISTANT</a:t>
            </a:r>
          </a:p>
          <a:p>
            <a:pPr marL="0" indent="0" algn="ctr">
              <a:buNone/>
            </a:pPr>
            <a:endParaRPr lang="en-US" sz="2000" b="1" dirty="0" smtClean="0"/>
          </a:p>
          <a:p>
            <a:pPr marL="0" indent="0" algn="ctr">
              <a:buNone/>
            </a:pPr>
            <a:r>
              <a:rPr lang="en-US" sz="3600" b="1" cap="all" dirty="0" smtClean="0"/>
              <a:t>NETWORK ADMINISTRATOR</a:t>
            </a:r>
          </a:p>
          <a:p>
            <a:pPr marL="0" indent="0" algn="ctr">
              <a:buNone/>
            </a:pPr>
            <a:endParaRPr lang="en-US" sz="2000" b="1" cap="all" dirty="0" smtClean="0"/>
          </a:p>
          <a:p>
            <a:pPr algn="ctr">
              <a:buNone/>
            </a:pPr>
            <a:r>
              <a:rPr lang="en-US" sz="3600" b="1" cap="all" dirty="0" smtClean="0"/>
              <a:t>REGISTERED NURSE</a:t>
            </a:r>
            <a:endParaRPr lang="en-US" sz="3600" dirty="0" smtClean="0"/>
          </a:p>
          <a:p>
            <a:pPr algn="ctr">
              <a:buNone/>
            </a:pPr>
            <a:r>
              <a:rPr lang="en-US" b="1" dirty="0" smtClean="0"/>
              <a:t>Pediatrics </a:t>
            </a:r>
            <a:r>
              <a:rPr lang="en-US" b="1" dirty="0" smtClean="0">
                <a:sym typeface="Symbol"/>
              </a:rPr>
              <a:t></a:t>
            </a:r>
            <a:r>
              <a:rPr lang="en-US" b="1" dirty="0" smtClean="0"/>
              <a:t> Labor &amp; Delivery </a:t>
            </a:r>
            <a:r>
              <a:rPr lang="en-US" b="1" dirty="0" smtClean="0">
                <a:sym typeface="Symbol"/>
              </a:rPr>
              <a:t></a:t>
            </a:r>
            <a:r>
              <a:rPr lang="en-US" b="1" dirty="0" smtClean="0"/>
              <a:t> NICU</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Summary</a:t>
            </a:r>
            <a:endParaRPr lang="en-US" dirty="0"/>
          </a:p>
        </p:txBody>
      </p:sp>
      <p:sp>
        <p:nvSpPr>
          <p:cNvPr id="3" name="Content Placeholder 2"/>
          <p:cNvSpPr>
            <a:spLocks noGrp="1"/>
          </p:cNvSpPr>
          <p:nvPr>
            <p:ph idx="1"/>
          </p:nvPr>
        </p:nvSpPr>
        <p:spPr/>
        <p:txBody>
          <a:bodyPr>
            <a:normAutofit/>
          </a:bodyPr>
          <a:lstStyle/>
          <a:p>
            <a:pPr lvl="0"/>
            <a:r>
              <a:rPr lang="en-US" dirty="0" smtClean="0"/>
              <a:t>Further definition of your Central Message can be created through the Professional Summary.</a:t>
            </a:r>
          </a:p>
          <a:p>
            <a:r>
              <a:rPr lang="en-US" dirty="0" smtClean="0"/>
              <a:t>This section allows you identify your personality</a:t>
            </a:r>
          </a:p>
          <a:p>
            <a:r>
              <a:rPr lang="en-US" dirty="0" smtClean="0"/>
              <a:t>The professional summary is a focused and concise description of your:</a:t>
            </a:r>
          </a:p>
          <a:p>
            <a:pPr lvl="1"/>
            <a:r>
              <a:rPr lang="en-US" dirty="0" smtClean="0"/>
              <a:t>Personal Attributes</a:t>
            </a:r>
          </a:p>
          <a:p>
            <a:pPr lvl="1"/>
            <a:r>
              <a:rPr lang="en-US" dirty="0" smtClean="0"/>
              <a:t>Background</a:t>
            </a:r>
          </a:p>
          <a:p>
            <a:pPr lvl="1"/>
            <a:r>
              <a:rPr lang="en-US" dirty="0" smtClean="0"/>
              <a:t>Work Style</a:t>
            </a:r>
          </a:p>
          <a:p>
            <a:pPr lvl="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1495</TotalTime>
  <Words>2009</Words>
  <Application>Microsoft Office PowerPoint</Application>
  <PresentationFormat>On-screen Show (4:3)</PresentationFormat>
  <Paragraphs>277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The Resume</vt:lpstr>
      <vt:lpstr>Resume Sections</vt:lpstr>
      <vt:lpstr>Contact Information</vt:lpstr>
      <vt:lpstr>The 22 Immutable Laws of Marketing by Al Ries &amp; Jack Trout</vt:lpstr>
      <vt:lpstr>Coca-Cola</vt:lpstr>
      <vt:lpstr>Objective Statements</vt:lpstr>
      <vt:lpstr>The Problem</vt:lpstr>
      <vt:lpstr>The Resume Headline</vt:lpstr>
      <vt:lpstr>Professional Summary</vt:lpstr>
      <vt:lpstr>Sample Summary</vt:lpstr>
      <vt:lpstr>Sample Summaries</vt:lpstr>
      <vt:lpstr>Write Your Summary</vt:lpstr>
      <vt:lpstr>Work Experience</vt:lpstr>
      <vt:lpstr>Don’t Play Where’s Waldo</vt:lpstr>
      <vt:lpstr>Work Experience</vt:lpstr>
      <vt:lpstr>Job Descriptions</vt:lpstr>
      <vt:lpstr>Improving Resume Descriptions</vt:lpstr>
      <vt:lpstr>Be Selective – Original</vt:lpstr>
      <vt:lpstr>Be Selective – Revised</vt:lpstr>
      <vt:lpstr>Accomplishments</vt:lpstr>
      <vt:lpstr>Powerful Results</vt:lpstr>
      <vt:lpstr>Impressive Actions</vt:lpstr>
      <vt:lpstr>How to Put PARs in Your Resume</vt:lpstr>
      <vt:lpstr>How to Put PARs in Your Resume</vt:lpstr>
      <vt:lpstr>How to Put PARs in Your Resume</vt:lpstr>
      <vt:lpstr>How to Put PARs in Your Resume</vt:lpstr>
      <vt:lpstr>Education</vt:lpstr>
      <vt:lpstr>Education</vt:lpstr>
      <vt:lpstr>Can You Read This?</vt:lpstr>
      <vt:lpstr>Spell Check</vt:lpstr>
      <vt:lpstr>Do they HEAR Your Message?</vt:lpstr>
      <vt:lpstr>Headline</vt:lpstr>
      <vt:lpstr>Easy Access</vt:lpstr>
      <vt:lpstr>Audience</vt:lpstr>
      <vt:lpstr>Relevance</vt:lpstr>
      <vt:lpstr>Standards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PSY299 Professional Development</dc:title>
  <dc:creator>Kelly Stone</dc:creator>
  <cp:lastModifiedBy>Heather</cp:lastModifiedBy>
  <cp:revision>77</cp:revision>
  <dcterms:created xsi:type="dcterms:W3CDTF">2009-02-02T07:39:03Z</dcterms:created>
  <dcterms:modified xsi:type="dcterms:W3CDTF">2012-09-13T05:42:34Z</dcterms:modified>
</cp:coreProperties>
</file>