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Default Extension="emf" ContentType="image/x-emf"/>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108.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notesSlides/notesSlide107.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Override PartName="/ppt/notesSlides/notesSlide110.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notesSlides/notesSlide108.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notesSlides/notesSlide37.xml" ContentType="application/vnd.openxmlformats-officedocument.presentationml.notesSlide+xml"/>
  <Default Extension="jpeg" ContentType="image/jpeg"/>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notesSlides/notesSlide89.xml" ContentType="application/vnd.openxmlformats-officedocument.presentationml.notesSlide+xml"/>
  <Override PartName="/ppt/notesSlides/notesSlide116.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tags/tag1.xml" ContentType="application/vnd.openxmlformats-officedocument.presentationml.tags+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22"/>
  </p:notesMasterIdLst>
  <p:handoutMasterIdLst>
    <p:handoutMasterId r:id="rId123"/>
  </p:handoutMasterIdLst>
  <p:sldIdLst>
    <p:sldId id="1207" r:id="rId2"/>
    <p:sldId id="1557" r:id="rId3"/>
    <p:sldId id="1544" r:id="rId4"/>
    <p:sldId id="1549" r:id="rId5"/>
    <p:sldId id="1550" r:id="rId6"/>
    <p:sldId id="1551" r:id="rId7"/>
    <p:sldId id="1552" r:id="rId8"/>
    <p:sldId id="1553" r:id="rId9"/>
    <p:sldId id="1545" r:id="rId10"/>
    <p:sldId id="1548" r:id="rId11"/>
    <p:sldId id="1546" r:id="rId12"/>
    <p:sldId id="1547" r:id="rId13"/>
    <p:sldId id="1461" r:id="rId14"/>
    <p:sldId id="1453" r:id="rId15"/>
    <p:sldId id="1499" r:id="rId16"/>
    <p:sldId id="1462" r:id="rId17"/>
    <p:sldId id="1454" r:id="rId18"/>
    <p:sldId id="1455" r:id="rId19"/>
    <p:sldId id="1456" r:id="rId20"/>
    <p:sldId id="1457" r:id="rId21"/>
    <p:sldId id="1463" r:id="rId22"/>
    <p:sldId id="1458" r:id="rId23"/>
    <p:sldId id="1459" r:id="rId24"/>
    <p:sldId id="1460" r:id="rId25"/>
    <p:sldId id="1554" r:id="rId26"/>
    <p:sldId id="1467" r:id="rId27"/>
    <p:sldId id="1468" r:id="rId28"/>
    <p:sldId id="1471" r:id="rId29"/>
    <p:sldId id="1469" r:id="rId30"/>
    <p:sldId id="1465" r:id="rId31"/>
    <p:sldId id="1466" r:id="rId32"/>
    <p:sldId id="1472" r:id="rId33"/>
    <p:sldId id="1474" r:id="rId34"/>
    <p:sldId id="1490" r:id="rId35"/>
    <p:sldId id="1475" r:id="rId36"/>
    <p:sldId id="1476" r:id="rId37"/>
    <p:sldId id="1477" r:id="rId38"/>
    <p:sldId id="1478" r:id="rId39"/>
    <p:sldId id="1479" r:id="rId40"/>
    <p:sldId id="1480" r:id="rId41"/>
    <p:sldId id="1481" r:id="rId42"/>
    <p:sldId id="1482" r:id="rId43"/>
    <p:sldId id="1483" r:id="rId44"/>
    <p:sldId id="1484" r:id="rId45"/>
    <p:sldId id="1485" r:id="rId46"/>
    <p:sldId id="1486" r:id="rId47"/>
    <p:sldId id="1487" r:id="rId48"/>
    <p:sldId id="1488" r:id="rId49"/>
    <p:sldId id="1489" r:id="rId50"/>
    <p:sldId id="1494" r:id="rId51"/>
    <p:sldId id="1491" r:id="rId52"/>
    <p:sldId id="1492" r:id="rId53"/>
    <p:sldId id="1493" r:id="rId54"/>
    <p:sldId id="1495" r:id="rId55"/>
    <p:sldId id="1558" r:id="rId56"/>
    <p:sldId id="1496" r:id="rId57"/>
    <p:sldId id="1497" r:id="rId58"/>
    <p:sldId id="1498" r:id="rId59"/>
    <p:sldId id="1503" r:id="rId60"/>
    <p:sldId id="1500" r:id="rId61"/>
    <p:sldId id="1501" r:id="rId62"/>
    <p:sldId id="1502" r:id="rId63"/>
    <p:sldId id="1504" r:id="rId64"/>
    <p:sldId id="1505" r:id="rId65"/>
    <p:sldId id="1506" r:id="rId66"/>
    <p:sldId id="1507" r:id="rId67"/>
    <p:sldId id="1508" r:id="rId68"/>
    <p:sldId id="1509" r:id="rId69"/>
    <p:sldId id="1510" r:id="rId70"/>
    <p:sldId id="1511" r:id="rId71"/>
    <p:sldId id="1512" r:id="rId72"/>
    <p:sldId id="1513" r:id="rId73"/>
    <p:sldId id="1514" r:id="rId74"/>
    <p:sldId id="1526" r:id="rId75"/>
    <p:sldId id="1515" r:id="rId76"/>
    <p:sldId id="1525" r:id="rId77"/>
    <p:sldId id="1524" r:id="rId78"/>
    <p:sldId id="1517" r:id="rId79"/>
    <p:sldId id="1518" r:id="rId80"/>
    <p:sldId id="1519" r:id="rId81"/>
    <p:sldId id="1520" r:id="rId82"/>
    <p:sldId id="1531" r:id="rId83"/>
    <p:sldId id="1527" r:id="rId84"/>
    <p:sldId id="1528" r:id="rId85"/>
    <p:sldId id="1529" r:id="rId86"/>
    <p:sldId id="1530" r:id="rId87"/>
    <p:sldId id="1532" r:id="rId88"/>
    <p:sldId id="1521" r:id="rId89"/>
    <p:sldId id="1522" r:id="rId90"/>
    <p:sldId id="1523" r:id="rId91"/>
    <p:sldId id="1539" r:id="rId92"/>
    <p:sldId id="1533" r:id="rId93"/>
    <p:sldId id="1534" r:id="rId94"/>
    <p:sldId id="1535" r:id="rId95"/>
    <p:sldId id="1536" r:id="rId96"/>
    <p:sldId id="1537" r:id="rId97"/>
    <p:sldId id="1538" r:id="rId98"/>
    <p:sldId id="1027" r:id="rId99"/>
    <p:sldId id="1540" r:id="rId100"/>
    <p:sldId id="1541" r:id="rId101"/>
    <p:sldId id="1160" r:id="rId102"/>
    <p:sldId id="1166" r:id="rId103"/>
    <p:sldId id="1167" r:id="rId104"/>
    <p:sldId id="1172" r:id="rId105"/>
    <p:sldId id="1175" r:id="rId106"/>
    <p:sldId id="1177" r:id="rId107"/>
    <p:sldId id="1178" r:id="rId108"/>
    <p:sldId id="1179" r:id="rId109"/>
    <p:sldId id="1181" r:id="rId110"/>
    <p:sldId id="1182" r:id="rId111"/>
    <p:sldId id="1183" r:id="rId112"/>
    <p:sldId id="1184" r:id="rId113"/>
    <p:sldId id="1187" r:id="rId114"/>
    <p:sldId id="1189" r:id="rId115"/>
    <p:sldId id="1192" r:id="rId116"/>
    <p:sldId id="1193" r:id="rId117"/>
    <p:sldId id="1542" r:id="rId118"/>
    <p:sldId id="1543" r:id="rId119"/>
    <p:sldId id="1555" r:id="rId120"/>
    <p:sldId id="1556" r:id="rId121"/>
  </p:sldIdLst>
  <p:sldSz cx="9144000" cy="6858000" type="screen4x3"/>
  <p:notesSz cx="6858000" cy="9144000"/>
  <p:custDataLst>
    <p:tags r:id="rId124"/>
  </p:custDataLst>
  <p:defaultTextStyle>
    <a:defPPr>
      <a:defRPr lang="en-US"/>
    </a:defPPr>
    <a:lvl1pPr algn="l" rtl="0" eaLnBrk="0" fontAlgn="base" hangingPunct="0">
      <a:spcBef>
        <a:spcPct val="0"/>
      </a:spcBef>
      <a:spcAft>
        <a:spcPct val="0"/>
      </a:spcAft>
      <a:defRPr sz="1400" b="1" kern="1200">
        <a:solidFill>
          <a:schemeClr val="tx1"/>
        </a:solidFill>
        <a:latin typeface="Arial" pitchFamily="34" charset="0"/>
        <a:ea typeface="+mn-ea"/>
        <a:cs typeface="+mn-cs"/>
      </a:defRPr>
    </a:lvl1pPr>
    <a:lvl2pPr marL="457200" algn="l" rtl="0" eaLnBrk="0" fontAlgn="base" hangingPunct="0">
      <a:spcBef>
        <a:spcPct val="0"/>
      </a:spcBef>
      <a:spcAft>
        <a:spcPct val="0"/>
      </a:spcAft>
      <a:defRPr sz="1400" b="1" kern="1200">
        <a:solidFill>
          <a:schemeClr val="tx1"/>
        </a:solidFill>
        <a:latin typeface="Arial" pitchFamily="34" charset="0"/>
        <a:ea typeface="+mn-ea"/>
        <a:cs typeface="+mn-cs"/>
      </a:defRPr>
    </a:lvl2pPr>
    <a:lvl3pPr marL="914400" algn="l" rtl="0" eaLnBrk="0" fontAlgn="base" hangingPunct="0">
      <a:spcBef>
        <a:spcPct val="0"/>
      </a:spcBef>
      <a:spcAft>
        <a:spcPct val="0"/>
      </a:spcAft>
      <a:defRPr sz="1400" b="1" kern="1200">
        <a:solidFill>
          <a:schemeClr val="tx1"/>
        </a:solidFill>
        <a:latin typeface="Arial" pitchFamily="34" charset="0"/>
        <a:ea typeface="+mn-ea"/>
        <a:cs typeface="+mn-cs"/>
      </a:defRPr>
    </a:lvl3pPr>
    <a:lvl4pPr marL="1371600" algn="l" rtl="0" eaLnBrk="0" fontAlgn="base" hangingPunct="0">
      <a:spcBef>
        <a:spcPct val="0"/>
      </a:spcBef>
      <a:spcAft>
        <a:spcPct val="0"/>
      </a:spcAft>
      <a:defRPr sz="1400" b="1" kern="1200">
        <a:solidFill>
          <a:schemeClr val="tx1"/>
        </a:solidFill>
        <a:latin typeface="Arial" pitchFamily="34" charset="0"/>
        <a:ea typeface="+mn-ea"/>
        <a:cs typeface="+mn-cs"/>
      </a:defRPr>
    </a:lvl4pPr>
    <a:lvl5pPr marL="1828800" algn="l" rtl="0" eaLnBrk="0" fontAlgn="base" hangingPunct="0">
      <a:spcBef>
        <a:spcPct val="0"/>
      </a:spcBef>
      <a:spcAft>
        <a:spcPct val="0"/>
      </a:spcAft>
      <a:defRPr sz="1400" b="1" kern="1200">
        <a:solidFill>
          <a:schemeClr val="tx1"/>
        </a:solidFill>
        <a:latin typeface="Arial" pitchFamily="34" charset="0"/>
        <a:ea typeface="+mn-ea"/>
        <a:cs typeface="+mn-cs"/>
      </a:defRPr>
    </a:lvl5pPr>
    <a:lvl6pPr marL="2286000" algn="l" defTabSz="914400" rtl="0" eaLnBrk="1" latinLnBrk="0" hangingPunct="1">
      <a:defRPr sz="1400" b="1" kern="1200">
        <a:solidFill>
          <a:schemeClr val="tx1"/>
        </a:solidFill>
        <a:latin typeface="Arial" pitchFamily="34" charset="0"/>
        <a:ea typeface="+mn-ea"/>
        <a:cs typeface="+mn-cs"/>
      </a:defRPr>
    </a:lvl6pPr>
    <a:lvl7pPr marL="2743200" algn="l" defTabSz="914400" rtl="0" eaLnBrk="1" latinLnBrk="0" hangingPunct="1">
      <a:defRPr sz="1400" b="1" kern="1200">
        <a:solidFill>
          <a:schemeClr val="tx1"/>
        </a:solidFill>
        <a:latin typeface="Arial" pitchFamily="34" charset="0"/>
        <a:ea typeface="+mn-ea"/>
        <a:cs typeface="+mn-cs"/>
      </a:defRPr>
    </a:lvl7pPr>
    <a:lvl8pPr marL="3200400" algn="l" defTabSz="914400" rtl="0" eaLnBrk="1" latinLnBrk="0" hangingPunct="1">
      <a:defRPr sz="1400" b="1" kern="1200">
        <a:solidFill>
          <a:schemeClr val="tx1"/>
        </a:solidFill>
        <a:latin typeface="Arial" pitchFamily="34" charset="0"/>
        <a:ea typeface="+mn-ea"/>
        <a:cs typeface="+mn-cs"/>
      </a:defRPr>
    </a:lvl8pPr>
    <a:lvl9pPr marL="3657600" algn="l" defTabSz="914400" rtl="0" eaLnBrk="1" latinLnBrk="0" hangingPunct="1">
      <a:defRPr sz="1400" b="1"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bert Palme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htmlPubPr showSpeakerNotes="0" r:id="rId1">
    <p:sldAll/>
  </p:htmlPubPr>
  <p:webPr showAnimation="1" encoding="windows-1252"/>
  <p:clrMru>
    <a:srgbClr val="000099"/>
    <a:srgbClr val="CC0000"/>
    <a:srgbClr val="CC0066"/>
    <a:srgbClr val="920000"/>
    <a:srgbClr val="B2B2B2"/>
    <a:srgbClr val="D67A00"/>
    <a:srgbClr val="FF9201"/>
    <a:srgbClr val="CC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autoAdjust="0"/>
    <p:restoredTop sz="94660" autoAdjust="0"/>
  </p:normalViewPr>
  <p:slideViewPr>
    <p:cSldViewPr>
      <p:cViewPr>
        <p:scale>
          <a:sx n="75" d="100"/>
          <a:sy n="75" d="100"/>
        </p:scale>
        <p:origin x="-114" y="-72"/>
      </p:cViewPr>
      <p:guideLst>
        <p:guide orient="horz" pos="3648"/>
        <p:guide pos="24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Lst>
  </p:outlineViewPr>
  <p:notesTextViewPr>
    <p:cViewPr>
      <p:scale>
        <a:sx n="100" d="100"/>
        <a:sy n="100" d="100"/>
      </p:scale>
      <p:origin x="0" y="0"/>
    </p:cViewPr>
  </p:notesTextViewPr>
  <p:sorterViewPr>
    <p:cViewPr>
      <p:scale>
        <a:sx n="100" d="100"/>
        <a:sy n="100" d="100"/>
      </p:scale>
      <p:origin x="0" y="19620"/>
    </p:cViewPr>
  </p:sorterViewPr>
  <p:notesViewPr>
    <p:cSldViewPr>
      <p:cViewPr varScale="1">
        <p:scale>
          <a:sx n="74" d="100"/>
          <a:sy n="74" d="100"/>
        </p:scale>
        <p:origin x="-1344" y="-96"/>
      </p:cViewPr>
      <p:guideLst>
        <p:guide orient="horz" pos="2880"/>
        <p:guide pos="2160"/>
      </p:guideLst>
    </p:cSldViewPr>
  </p:notesViewPr>
  <p:gridSpacing cx="78028800" cy="78028800"/>
</p:viewPr>
</file>

<file path=ppt/_rels/presProps.xml.rels><?xml version="1.0" encoding="UTF-8" standalone="yes"?>
<Relationships xmlns="http://schemas.openxmlformats.org/package/2006/relationships"><Relationship Id="rId1" Type="http://schemas.openxmlformats.org/officeDocument/2006/relationships/htmlPubSaveAs" Target="file:///W:\classes\cs3960-01-kessler\public_html\LecturesHTML\l11.htm" TargetMode="External"/></Relationships>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handoutMaster" Target="handoutMasters/handoutMaster1.xml"/><Relationship Id="rId128"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ags" Target="tags/tag1.xml"/><Relationship Id="rId12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_rels/viewProps.xml.rels><?xml version="1.0" encoding="UTF-8" standalone="yes"?>
<Relationships xmlns="http://schemas.openxmlformats.org/package/2006/relationships"><Relationship Id="rId8" Type="http://schemas.openxmlformats.org/officeDocument/2006/relationships/slide" Target="slides/slide43.xml"/><Relationship Id="rId13" Type="http://schemas.openxmlformats.org/officeDocument/2006/relationships/slide" Target="slides/slide48.xml"/><Relationship Id="rId3" Type="http://schemas.openxmlformats.org/officeDocument/2006/relationships/slide" Target="slides/slide38.xml"/><Relationship Id="rId7" Type="http://schemas.openxmlformats.org/officeDocument/2006/relationships/slide" Target="slides/slide42.xml"/><Relationship Id="rId12" Type="http://schemas.openxmlformats.org/officeDocument/2006/relationships/slide" Target="slides/slide47.xml"/><Relationship Id="rId2" Type="http://schemas.openxmlformats.org/officeDocument/2006/relationships/slide" Target="slides/slide37.xml"/><Relationship Id="rId16" Type="http://schemas.openxmlformats.org/officeDocument/2006/relationships/slide" Target="slides/slide120.xml"/><Relationship Id="rId1" Type="http://schemas.openxmlformats.org/officeDocument/2006/relationships/slide" Target="slides/slide36.xml"/><Relationship Id="rId6" Type="http://schemas.openxmlformats.org/officeDocument/2006/relationships/slide" Target="slides/slide41.xml"/><Relationship Id="rId11" Type="http://schemas.openxmlformats.org/officeDocument/2006/relationships/slide" Target="slides/slide46.xml"/><Relationship Id="rId5" Type="http://schemas.openxmlformats.org/officeDocument/2006/relationships/slide" Target="slides/slide40.xml"/><Relationship Id="rId15" Type="http://schemas.openxmlformats.org/officeDocument/2006/relationships/slide" Target="slides/slide119.xml"/><Relationship Id="rId10" Type="http://schemas.openxmlformats.org/officeDocument/2006/relationships/slide" Target="slides/slide45.xml"/><Relationship Id="rId4" Type="http://schemas.openxmlformats.org/officeDocument/2006/relationships/slide" Target="slides/slide39.xml"/><Relationship Id="rId9" Type="http://schemas.openxmlformats.org/officeDocument/2006/relationships/slide" Target="slides/slide44.xml"/><Relationship Id="rId14" Type="http://schemas.openxmlformats.org/officeDocument/2006/relationships/slide" Target="slides/slide49.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1750" y="-31750"/>
            <a:ext cx="3009900" cy="452438"/>
          </a:xfrm>
          <a:prstGeom prst="rect">
            <a:avLst/>
          </a:prstGeom>
          <a:noFill/>
          <a:ln w="9525">
            <a:noFill/>
            <a:miter lim="800000"/>
            <a:headEnd/>
            <a:tailEnd/>
          </a:ln>
          <a:effectLst/>
        </p:spPr>
        <p:txBody>
          <a:bodyPr vert="horz" wrap="square" lIns="18839" tIns="0" rIns="18839" bIns="0" numCol="1" anchor="t" anchorCtr="0" compatLnSpc="1">
            <a:prstTxWarp prst="textNoShape">
              <a:avLst/>
            </a:prstTxWarp>
          </a:bodyPr>
          <a:lstStyle>
            <a:lvl1pPr defTabSz="904875">
              <a:defRPr sz="1000" b="0" i="1"/>
            </a:lvl1pPr>
          </a:lstStyle>
          <a:p>
            <a:endParaRPr lang="en-US"/>
          </a:p>
        </p:txBody>
      </p:sp>
      <p:sp>
        <p:nvSpPr>
          <p:cNvPr id="2051" name="Rectangle 3"/>
          <p:cNvSpPr>
            <a:spLocks noGrp="1" noChangeArrowheads="1"/>
          </p:cNvSpPr>
          <p:nvPr>
            <p:ph type="dt" idx="1"/>
          </p:nvPr>
        </p:nvSpPr>
        <p:spPr bwMode="auto">
          <a:xfrm>
            <a:off x="3879850" y="-31750"/>
            <a:ext cx="3009900" cy="452438"/>
          </a:xfrm>
          <a:prstGeom prst="rect">
            <a:avLst/>
          </a:prstGeom>
          <a:noFill/>
          <a:ln w="9525">
            <a:noFill/>
            <a:miter lim="800000"/>
            <a:headEnd/>
            <a:tailEnd/>
          </a:ln>
          <a:effectLst/>
        </p:spPr>
        <p:txBody>
          <a:bodyPr vert="horz" wrap="square" lIns="18839" tIns="0" rIns="18839" bIns="0" numCol="1" anchor="t" anchorCtr="0" compatLnSpc="1">
            <a:prstTxWarp prst="textNoShape">
              <a:avLst/>
            </a:prstTxWarp>
          </a:bodyPr>
          <a:lstStyle>
            <a:lvl1pPr algn="r" defTabSz="904875">
              <a:defRPr sz="1000" b="0" i="1"/>
            </a:lvl1pPr>
          </a:lstStyle>
          <a:p>
            <a:endParaRPr lang="en-US"/>
          </a:p>
        </p:txBody>
      </p:sp>
      <p:sp>
        <p:nvSpPr>
          <p:cNvPr id="2052" name="Rectangle 4"/>
          <p:cNvSpPr>
            <a:spLocks noGrp="1" noRot="1" noChangeAspect="1" noChangeArrowheads="1" noTextEdit="1"/>
          </p:cNvSpPr>
          <p:nvPr>
            <p:ph type="sldImg" idx="2"/>
          </p:nvPr>
        </p:nvSpPr>
        <p:spPr bwMode="auto">
          <a:xfrm>
            <a:off x="1122363" y="654050"/>
            <a:ext cx="4611687" cy="3459163"/>
          </a:xfrm>
          <a:prstGeom prst="rect">
            <a:avLst/>
          </a:prstGeom>
          <a:noFill/>
          <a:ln w="12700">
            <a:solidFill>
              <a:schemeClr val="tx1"/>
            </a:solidFill>
            <a:miter lim="800000"/>
            <a:headEnd/>
            <a:tailEnd/>
          </a:ln>
          <a:effectLst/>
        </p:spPr>
      </p:sp>
      <p:sp>
        <p:nvSpPr>
          <p:cNvPr id="2053" name="Rectangle 5"/>
          <p:cNvSpPr>
            <a:spLocks noGrp="1" noChangeArrowheads="1"/>
          </p:cNvSpPr>
          <p:nvPr>
            <p:ph type="body" sz="quarter" idx="3"/>
          </p:nvPr>
        </p:nvSpPr>
        <p:spPr bwMode="auto">
          <a:xfrm>
            <a:off x="946150" y="4344988"/>
            <a:ext cx="4965700" cy="4151312"/>
          </a:xfrm>
          <a:prstGeom prst="rect">
            <a:avLst/>
          </a:prstGeom>
          <a:noFill/>
          <a:ln w="9525">
            <a:noFill/>
            <a:miter lim="800000"/>
            <a:headEnd/>
            <a:tailEnd/>
          </a:ln>
          <a:effectLst/>
        </p:spPr>
        <p:txBody>
          <a:bodyPr vert="horz" wrap="square" lIns="91055" tIns="45527" rIns="91055" bIns="4552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4" name="Rectangle 6"/>
          <p:cNvSpPr>
            <a:spLocks noGrp="1" noChangeArrowheads="1"/>
          </p:cNvSpPr>
          <p:nvPr>
            <p:ph type="ftr" sz="quarter" idx="4"/>
          </p:nvPr>
        </p:nvSpPr>
        <p:spPr bwMode="auto">
          <a:xfrm>
            <a:off x="-31750" y="8723313"/>
            <a:ext cx="3009900" cy="452437"/>
          </a:xfrm>
          <a:prstGeom prst="rect">
            <a:avLst/>
          </a:prstGeom>
          <a:noFill/>
          <a:ln w="9525">
            <a:noFill/>
            <a:miter lim="800000"/>
            <a:headEnd/>
            <a:tailEnd/>
          </a:ln>
          <a:effectLst/>
        </p:spPr>
        <p:txBody>
          <a:bodyPr vert="horz" wrap="square" lIns="18839" tIns="0" rIns="18839" bIns="0" numCol="1" anchor="b" anchorCtr="0" compatLnSpc="1">
            <a:prstTxWarp prst="textNoShape">
              <a:avLst/>
            </a:prstTxWarp>
          </a:bodyPr>
          <a:lstStyle>
            <a:lvl1pPr defTabSz="904875">
              <a:defRPr sz="1000" b="0" i="1"/>
            </a:lvl1pPr>
          </a:lstStyle>
          <a:p>
            <a:endParaRPr lang="en-US"/>
          </a:p>
        </p:txBody>
      </p:sp>
      <p:sp>
        <p:nvSpPr>
          <p:cNvPr id="2055" name="Rectangle 7"/>
          <p:cNvSpPr>
            <a:spLocks noGrp="1" noChangeArrowheads="1"/>
          </p:cNvSpPr>
          <p:nvPr>
            <p:ph type="sldNum" sz="quarter" idx="5"/>
          </p:nvPr>
        </p:nvSpPr>
        <p:spPr bwMode="auto">
          <a:xfrm>
            <a:off x="3879850" y="8723313"/>
            <a:ext cx="3009900" cy="452437"/>
          </a:xfrm>
          <a:prstGeom prst="rect">
            <a:avLst/>
          </a:prstGeom>
          <a:noFill/>
          <a:ln w="9525">
            <a:noFill/>
            <a:miter lim="800000"/>
            <a:headEnd/>
            <a:tailEnd/>
          </a:ln>
          <a:effectLst/>
        </p:spPr>
        <p:txBody>
          <a:bodyPr vert="horz" wrap="square" lIns="18839" tIns="0" rIns="18839" bIns="0" numCol="1" anchor="b" anchorCtr="0" compatLnSpc="1">
            <a:prstTxWarp prst="textNoShape">
              <a:avLst/>
            </a:prstTxWarp>
          </a:bodyPr>
          <a:lstStyle>
            <a:lvl1pPr algn="r" defTabSz="904875">
              <a:defRPr sz="1000" b="0" i="1"/>
            </a:lvl1pPr>
          </a:lstStyle>
          <a:p>
            <a:fld id="{CBD27F74-66FC-42A5-BDAB-FBEAE830797B}"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B0290B-11C7-4430-9C74-6609C1C3889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F2EAA3-CE10-4A5C-9400-0B780BFC54C4}" type="slidenum">
              <a:rPr lang="en-US"/>
              <a:pPr/>
              <a:t>10</a:t>
            </a:fld>
            <a:endParaRPr lang="en-US"/>
          </a:p>
        </p:txBody>
      </p:sp>
      <p:sp>
        <p:nvSpPr>
          <p:cNvPr id="2940930" name="Rectangle 2"/>
          <p:cNvSpPr>
            <a:spLocks noGrp="1" noRot="1" noChangeAspect="1" noChangeArrowheads="1" noTextEdit="1"/>
          </p:cNvSpPr>
          <p:nvPr>
            <p:ph type="sldImg"/>
          </p:nvPr>
        </p:nvSpPr>
        <p:spPr>
          <a:xfrm>
            <a:off x="1143000" y="685800"/>
            <a:ext cx="4572000" cy="3429000"/>
          </a:xfrm>
          <a:ln/>
        </p:spPr>
      </p:sp>
      <p:sp>
        <p:nvSpPr>
          <p:cNvPr id="2940931" name="Rectangle 3"/>
          <p:cNvSpPr>
            <a:spLocks noGrp="1" noChangeArrowheads="1"/>
          </p:cNvSpPr>
          <p:nvPr>
            <p:ph type="body" idx="1"/>
          </p:nvPr>
        </p:nvSpPr>
        <p:spPr>
          <a:xfrm>
            <a:off x="685800" y="4343400"/>
            <a:ext cx="5486400" cy="4114800"/>
          </a:xfrm>
        </p:spPr>
        <p:txBody>
          <a:bodyPr/>
          <a:lstStyle/>
          <a:p>
            <a:r>
              <a:rPr lang="en-US"/>
              <a:t>A caching hierarchy can be designed either as inclusive, exclusive, and non-inclusive. Referring to our 2-level protocol, “inclusive” means the content of the L1 cache is a subset of the L2 cache. “Exclusive” means that any block that is present in an L1 cache, it cannot be present in the L2 cache in the same cluster. And “non-inclusive” lies between inclusive and exclusive. </a:t>
            </a:r>
          </a:p>
          <a:p>
            <a:endParaRPr lang="en-US"/>
          </a:p>
          <a:p>
            <a:r>
              <a:rPr lang="en-US"/>
              <a:t>In fact, we can take inclusive and exclusive as special cases of non-inclusive protocols. So it can be said that if we can effectively verify non-inclusive protocols, we can actually verify the protocol with any caching policy.</a:t>
            </a:r>
          </a:p>
          <a:p>
            <a:endParaRPr lang="en-US"/>
          </a:p>
          <a:p>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84A911-F8B8-464D-9638-513965C0D0A6}" type="slidenum">
              <a:rPr lang="en-US"/>
              <a:pPr/>
              <a:t>104</a:t>
            </a:fld>
            <a:endParaRPr lang="en-US"/>
          </a:p>
        </p:txBody>
      </p:sp>
      <p:sp>
        <p:nvSpPr>
          <p:cNvPr id="2883586" name="Rectangle 2"/>
          <p:cNvSpPr>
            <a:spLocks noGrp="1" noRot="1" noChangeAspect="1" noTextEdit="1"/>
          </p:cNvSpPr>
          <p:nvPr>
            <p:ph type="sldImg"/>
          </p:nvPr>
        </p:nvSpPr>
        <p:spPr>
          <a:xfrm>
            <a:off x="1143000" y="685800"/>
            <a:ext cx="4572000" cy="3429000"/>
          </a:xfrm>
          <a:ln/>
        </p:spPr>
      </p:sp>
      <p:sp>
        <p:nvSpPr>
          <p:cNvPr id="2883587" name="Rectangle 3"/>
          <p:cNvSpPr>
            <a:spLocks noGrp="1"/>
          </p:cNvSpPr>
          <p:nvPr>
            <p:ph type="body" idx="1"/>
          </p:nvPr>
        </p:nvSpPr>
        <p:spPr>
          <a:xfrm>
            <a:off x="685800" y="4343400"/>
            <a:ext cx="5486400" cy="4114800"/>
          </a:xfrm>
        </p:spPr>
        <p:txBody>
          <a:bodyPr lIns="91440" tIns="45720" rIns="91440" bIns="45720"/>
          <a:lstStyle/>
          <a:p>
            <a:pPr eaLnBrk="1" hangingPunct="1"/>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136E79-3F07-4E6D-8E1E-3D829E1A164F}" type="slidenum">
              <a:rPr lang="en-US"/>
              <a:pPr/>
              <a:t>105</a:t>
            </a:fld>
            <a:endParaRPr lang="en-US"/>
          </a:p>
        </p:txBody>
      </p:sp>
      <p:sp>
        <p:nvSpPr>
          <p:cNvPr id="2889730" name="Rectangle 2"/>
          <p:cNvSpPr>
            <a:spLocks noGrp="1" noRot="1" noChangeAspect="1" noTextEdit="1"/>
          </p:cNvSpPr>
          <p:nvPr>
            <p:ph type="sldImg"/>
          </p:nvPr>
        </p:nvSpPr>
        <p:spPr>
          <a:xfrm>
            <a:off x="1143000" y="685800"/>
            <a:ext cx="4572000" cy="3429000"/>
          </a:xfrm>
          <a:ln/>
        </p:spPr>
      </p:sp>
      <p:sp>
        <p:nvSpPr>
          <p:cNvPr id="2889731" name="Rectangle 3"/>
          <p:cNvSpPr>
            <a:spLocks noGrp="1"/>
          </p:cNvSpPr>
          <p:nvPr>
            <p:ph type="body" idx="1"/>
          </p:nvPr>
        </p:nvSpPr>
        <p:spPr>
          <a:xfrm>
            <a:off x="685800" y="4343400"/>
            <a:ext cx="5486400" cy="4114800"/>
          </a:xfrm>
        </p:spPr>
        <p:txBody>
          <a:bodyPr lIns="91440" tIns="45720" rIns="91440" bIns="45720"/>
          <a:lstStyle/>
          <a:p>
            <a:pPr eaLnBrk="1" hangingPunct="1"/>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C17246-D34A-4738-96C7-AB1DAA40AC9B}" type="slidenum">
              <a:rPr lang="en-US"/>
              <a:pPr/>
              <a:t>106</a:t>
            </a:fld>
            <a:endParaRPr lang="en-US"/>
          </a:p>
        </p:txBody>
      </p:sp>
      <p:sp>
        <p:nvSpPr>
          <p:cNvPr id="2893826" name="Rectangle 2"/>
          <p:cNvSpPr>
            <a:spLocks noGrp="1" noRot="1" noChangeAspect="1" noTextEdit="1"/>
          </p:cNvSpPr>
          <p:nvPr>
            <p:ph type="sldImg"/>
          </p:nvPr>
        </p:nvSpPr>
        <p:spPr>
          <a:xfrm>
            <a:off x="1143000" y="685800"/>
            <a:ext cx="4572000" cy="3429000"/>
          </a:xfrm>
          <a:ln/>
        </p:spPr>
      </p:sp>
      <p:sp>
        <p:nvSpPr>
          <p:cNvPr id="2893827" name="Rectangle 3"/>
          <p:cNvSpPr>
            <a:spLocks noGrp="1"/>
          </p:cNvSpPr>
          <p:nvPr>
            <p:ph type="body" idx="1"/>
          </p:nvPr>
        </p:nvSpPr>
        <p:spPr>
          <a:xfrm>
            <a:off x="685800" y="4343400"/>
            <a:ext cx="5486400" cy="4114800"/>
          </a:xfrm>
        </p:spPr>
        <p:txBody>
          <a:bodyPr lIns="91440" tIns="45720" rIns="91440" bIns="45720"/>
          <a:lstStyle/>
          <a:p>
            <a:pPr eaLnBrk="1" hangingPunct="1"/>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BF7230-967B-4A07-AC41-33E1B5331AB6}" type="slidenum">
              <a:rPr lang="en-US"/>
              <a:pPr/>
              <a:t>107</a:t>
            </a:fld>
            <a:endParaRPr lang="en-US"/>
          </a:p>
        </p:txBody>
      </p:sp>
      <p:sp>
        <p:nvSpPr>
          <p:cNvPr id="2895874" name="Rectangle 2"/>
          <p:cNvSpPr>
            <a:spLocks noGrp="1" noRot="1" noChangeAspect="1" noTextEdit="1"/>
          </p:cNvSpPr>
          <p:nvPr>
            <p:ph type="sldImg"/>
          </p:nvPr>
        </p:nvSpPr>
        <p:spPr>
          <a:xfrm>
            <a:off x="1143000" y="685800"/>
            <a:ext cx="4572000" cy="3429000"/>
          </a:xfrm>
          <a:ln/>
        </p:spPr>
      </p:sp>
      <p:sp>
        <p:nvSpPr>
          <p:cNvPr id="2895875" name="Rectangle 3"/>
          <p:cNvSpPr>
            <a:spLocks noGrp="1"/>
          </p:cNvSpPr>
          <p:nvPr>
            <p:ph type="body" idx="1"/>
          </p:nvPr>
        </p:nvSpPr>
        <p:spPr>
          <a:xfrm>
            <a:off x="685800" y="4343400"/>
            <a:ext cx="5486400" cy="4114800"/>
          </a:xfrm>
        </p:spPr>
        <p:txBody>
          <a:bodyPr lIns="91440" tIns="45720" rIns="91440" bIns="45720"/>
          <a:lstStyle/>
          <a:p>
            <a:pPr eaLnBrk="1" hangingPunct="1"/>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4B77EE-4347-4657-B45E-FB30EAD49C6A}" type="slidenum">
              <a:rPr lang="en-US"/>
              <a:pPr/>
              <a:t>108</a:t>
            </a:fld>
            <a:endParaRPr lang="en-US"/>
          </a:p>
        </p:txBody>
      </p:sp>
      <p:sp>
        <p:nvSpPr>
          <p:cNvPr id="2897922" name="Rectangle 2"/>
          <p:cNvSpPr>
            <a:spLocks noGrp="1" noRot="1" noChangeAspect="1" noTextEdit="1"/>
          </p:cNvSpPr>
          <p:nvPr>
            <p:ph type="sldImg"/>
          </p:nvPr>
        </p:nvSpPr>
        <p:spPr>
          <a:xfrm>
            <a:off x="1143000" y="685800"/>
            <a:ext cx="4572000" cy="3429000"/>
          </a:xfrm>
          <a:ln/>
        </p:spPr>
      </p:sp>
      <p:sp>
        <p:nvSpPr>
          <p:cNvPr id="2897923" name="Rectangle 3"/>
          <p:cNvSpPr>
            <a:spLocks noGrp="1"/>
          </p:cNvSpPr>
          <p:nvPr>
            <p:ph type="body" idx="1"/>
          </p:nvPr>
        </p:nvSpPr>
        <p:spPr>
          <a:xfrm>
            <a:off x="685800" y="4343400"/>
            <a:ext cx="5486400" cy="4114800"/>
          </a:xfrm>
        </p:spPr>
        <p:txBody>
          <a:bodyPr lIns="91440" tIns="45720" rIns="91440" bIns="45720"/>
          <a:lstStyle/>
          <a:p>
            <a:pPr eaLnBrk="1" hangingPunct="1"/>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F199C1-7889-4117-842C-1D1E328E8B94}" type="slidenum">
              <a:rPr lang="en-US"/>
              <a:pPr/>
              <a:t>109</a:t>
            </a:fld>
            <a:endParaRPr lang="en-US"/>
          </a:p>
        </p:txBody>
      </p:sp>
      <p:sp>
        <p:nvSpPr>
          <p:cNvPr id="2902018" name="Rectangle 2"/>
          <p:cNvSpPr>
            <a:spLocks noGrp="1" noRot="1" noChangeAspect="1" noTextEdit="1"/>
          </p:cNvSpPr>
          <p:nvPr>
            <p:ph type="sldImg"/>
          </p:nvPr>
        </p:nvSpPr>
        <p:spPr>
          <a:xfrm>
            <a:off x="1143000" y="685800"/>
            <a:ext cx="4572000" cy="3429000"/>
          </a:xfrm>
          <a:ln/>
        </p:spPr>
      </p:sp>
      <p:sp>
        <p:nvSpPr>
          <p:cNvPr id="2902019" name="Rectangle 3"/>
          <p:cNvSpPr>
            <a:spLocks noGrp="1"/>
          </p:cNvSpPr>
          <p:nvPr>
            <p:ph type="body" idx="1"/>
          </p:nvPr>
        </p:nvSpPr>
        <p:spPr>
          <a:xfrm>
            <a:off x="685800" y="4343400"/>
            <a:ext cx="5486400" cy="4114800"/>
          </a:xfrm>
        </p:spPr>
        <p:txBody>
          <a:bodyPr lIns="91440" tIns="45720" rIns="91440" bIns="45720"/>
          <a:lstStyle/>
          <a:p>
            <a:pPr eaLnBrk="1" hangingPunct="1"/>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880A41-836E-4FF1-A0E2-FA20F2725D2F}" type="slidenum">
              <a:rPr lang="en-US"/>
              <a:pPr/>
              <a:t>110</a:t>
            </a:fld>
            <a:endParaRPr lang="en-US"/>
          </a:p>
        </p:txBody>
      </p:sp>
      <p:sp>
        <p:nvSpPr>
          <p:cNvPr id="2904066" name="Rectangle 2"/>
          <p:cNvSpPr>
            <a:spLocks noGrp="1" noRot="1" noChangeAspect="1" noTextEdit="1"/>
          </p:cNvSpPr>
          <p:nvPr>
            <p:ph type="sldImg"/>
          </p:nvPr>
        </p:nvSpPr>
        <p:spPr>
          <a:xfrm>
            <a:off x="1143000" y="685800"/>
            <a:ext cx="4572000" cy="3429000"/>
          </a:xfrm>
          <a:ln/>
        </p:spPr>
      </p:sp>
      <p:sp>
        <p:nvSpPr>
          <p:cNvPr id="2904067" name="Rectangle 3"/>
          <p:cNvSpPr>
            <a:spLocks noGrp="1"/>
          </p:cNvSpPr>
          <p:nvPr>
            <p:ph type="body" idx="1"/>
          </p:nvPr>
        </p:nvSpPr>
        <p:spPr>
          <a:xfrm>
            <a:off x="685800" y="4343400"/>
            <a:ext cx="5486400" cy="4114800"/>
          </a:xfrm>
        </p:spPr>
        <p:txBody>
          <a:bodyPr lIns="91440" tIns="45720" rIns="91440" bIns="45720"/>
          <a:lstStyle/>
          <a:p>
            <a:pPr eaLnBrk="1" hangingPunct="1"/>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C46C53-C4DE-4D59-857C-8604F8601380}" type="slidenum">
              <a:rPr lang="en-US"/>
              <a:pPr/>
              <a:t>111</a:t>
            </a:fld>
            <a:endParaRPr lang="en-US"/>
          </a:p>
        </p:txBody>
      </p:sp>
      <p:sp>
        <p:nvSpPr>
          <p:cNvPr id="2908162" name="Rectangle 2"/>
          <p:cNvSpPr>
            <a:spLocks noGrp="1" noRot="1" noChangeAspect="1" noTextEdit="1"/>
          </p:cNvSpPr>
          <p:nvPr>
            <p:ph type="sldImg"/>
          </p:nvPr>
        </p:nvSpPr>
        <p:spPr>
          <a:xfrm>
            <a:off x="1143000" y="685800"/>
            <a:ext cx="4572000" cy="3429000"/>
          </a:xfrm>
          <a:ln/>
        </p:spPr>
      </p:sp>
      <p:sp>
        <p:nvSpPr>
          <p:cNvPr id="2908163" name="Rectangle 3"/>
          <p:cNvSpPr>
            <a:spLocks noGrp="1"/>
          </p:cNvSpPr>
          <p:nvPr>
            <p:ph type="body" idx="1"/>
          </p:nvPr>
        </p:nvSpPr>
        <p:spPr>
          <a:xfrm>
            <a:off x="685800" y="4343400"/>
            <a:ext cx="5486400" cy="4114800"/>
          </a:xfrm>
        </p:spPr>
        <p:txBody>
          <a:bodyPr lIns="91440" tIns="45720" rIns="91440" bIns="45720"/>
          <a:lstStyle/>
          <a:p>
            <a:pPr eaLnBrk="1" hangingPunct="1"/>
            <a:endParaRPr 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87D144-37DB-495A-AB7C-2CFC38B76AD7}" type="slidenum">
              <a:rPr lang="en-US"/>
              <a:pPr/>
              <a:t>112</a:t>
            </a:fld>
            <a:endParaRPr lang="en-US"/>
          </a:p>
        </p:txBody>
      </p:sp>
      <p:sp>
        <p:nvSpPr>
          <p:cNvPr id="2910210" name="Rectangle 2"/>
          <p:cNvSpPr>
            <a:spLocks noGrp="1" noRot="1" noChangeAspect="1" noTextEdit="1"/>
          </p:cNvSpPr>
          <p:nvPr>
            <p:ph type="sldImg"/>
          </p:nvPr>
        </p:nvSpPr>
        <p:spPr>
          <a:xfrm>
            <a:off x="1143000" y="685800"/>
            <a:ext cx="4572000" cy="3429000"/>
          </a:xfrm>
          <a:ln/>
        </p:spPr>
      </p:sp>
      <p:sp>
        <p:nvSpPr>
          <p:cNvPr id="2910211" name="Rectangle 3"/>
          <p:cNvSpPr>
            <a:spLocks noGrp="1"/>
          </p:cNvSpPr>
          <p:nvPr>
            <p:ph type="body" idx="1"/>
          </p:nvPr>
        </p:nvSpPr>
        <p:spPr>
          <a:xfrm>
            <a:off x="685800" y="4343400"/>
            <a:ext cx="5486400" cy="4114800"/>
          </a:xfrm>
        </p:spPr>
        <p:txBody>
          <a:bodyPr lIns="91440" tIns="45720" rIns="91440" bIns="45720"/>
          <a:lstStyle/>
          <a:p>
            <a:pPr eaLnBrk="1" hangingPunct="1"/>
            <a:endParaRPr 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1E4A20-1B2B-4D30-AA44-965A90E96D2F}" type="slidenum">
              <a:rPr lang="en-US"/>
              <a:pPr/>
              <a:t>113</a:t>
            </a:fld>
            <a:endParaRPr lang="en-US"/>
          </a:p>
        </p:txBody>
      </p:sp>
      <p:sp>
        <p:nvSpPr>
          <p:cNvPr id="2916354" name="Rectangle 2"/>
          <p:cNvSpPr>
            <a:spLocks noGrp="1" noRot="1" noChangeAspect="1" noTextEdit="1"/>
          </p:cNvSpPr>
          <p:nvPr>
            <p:ph type="sldImg"/>
          </p:nvPr>
        </p:nvSpPr>
        <p:spPr>
          <a:xfrm>
            <a:off x="1143000" y="685800"/>
            <a:ext cx="4572000" cy="3429000"/>
          </a:xfrm>
          <a:ln/>
        </p:spPr>
      </p:sp>
      <p:sp>
        <p:nvSpPr>
          <p:cNvPr id="2916355" name="Rectangle 3"/>
          <p:cNvSpPr>
            <a:spLocks noGrp="1"/>
          </p:cNvSpPr>
          <p:nvPr>
            <p:ph type="body" idx="1"/>
          </p:nvPr>
        </p:nvSpPr>
        <p:spPr>
          <a:xfrm>
            <a:off x="685800" y="4343400"/>
            <a:ext cx="5486400" cy="4114800"/>
          </a:xfrm>
        </p:spPr>
        <p:txBody>
          <a:bodyPr lIns="91440" tIns="45720" rIns="91440" bIns="45720"/>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motivation </a:t>
            </a:r>
            <a:r>
              <a:rPr lang="en-US" baseline="0" dirty="0" smtClean="0"/>
              <a:t> behind </a:t>
            </a:r>
            <a:r>
              <a:rPr lang="en-US" dirty="0" smtClean="0"/>
              <a:t>dynamic partial</a:t>
            </a:r>
            <a:r>
              <a:rPr lang="en-US" baseline="0" dirty="0" smtClean="0"/>
              <a:t> order reduction is that,</a:t>
            </a:r>
            <a:endParaRPr lang="en-US" dirty="0" smtClean="0"/>
          </a:p>
          <a:p>
            <a:r>
              <a:rPr lang="en-US" dirty="0" smtClean="0"/>
              <a:t>static  </a:t>
            </a:r>
            <a:r>
              <a:rPr lang="en-US" baseline="0" dirty="0" smtClean="0"/>
              <a:t>partial order reduction relies on static analysis to determine whether two transitions are dependent or not. </a:t>
            </a:r>
          </a:p>
          <a:p>
            <a:r>
              <a:rPr lang="en-US" baseline="0" dirty="0" smtClean="0"/>
              <a:t>With the over-approximation  nature of static analysis, we may get very coarse dependent information due to aliasing and other over-</a:t>
            </a:r>
            <a:r>
              <a:rPr lang="en-US" baseline="0" dirty="0" err="1" smtClean="0"/>
              <a:t>approxiamation</a:t>
            </a:r>
            <a:r>
              <a:rPr lang="en-US" baseline="0" dirty="0" smtClean="0"/>
              <a:t> of static analysis. And as a result, little reduction on the search state space. </a:t>
            </a:r>
          </a:p>
          <a:p>
            <a:endParaRPr lang="en-US" baseline="0" dirty="0" smtClean="0"/>
          </a:p>
          <a:p>
            <a:r>
              <a:rPr lang="en-US" baseline="0" dirty="0" smtClean="0"/>
              <a:t>Dynamic partial order reduction tries to solve the problem by inferring the dependency of transitions at runtime. </a:t>
            </a:r>
          </a:p>
          <a:p>
            <a:r>
              <a:rPr lang="en-US" baseline="0" dirty="0" smtClean="0"/>
              <a:t>As at runtime, we do not have the aliasing problem, we can compute the dependent relations of transitions more precisely, and hence to reduce the search space.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922E9043-8B5C-47B8-94B8-9D3D492FE9C2}" type="slidenum">
              <a:rPr lang="en-US" smtClean="0"/>
              <a:pPr>
                <a:defRPr/>
              </a:pPr>
              <a:t>11</a:t>
            </a:fld>
            <a:endParaRPr 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0C17B7-81EB-4B32-9922-2706A851495E}" type="slidenum">
              <a:rPr lang="en-US"/>
              <a:pPr/>
              <a:t>114</a:t>
            </a:fld>
            <a:endParaRPr lang="en-US"/>
          </a:p>
        </p:txBody>
      </p:sp>
      <p:sp>
        <p:nvSpPr>
          <p:cNvPr id="2920450" name="Rectangle 2"/>
          <p:cNvSpPr>
            <a:spLocks noGrp="1" noRot="1" noChangeAspect="1" noTextEdit="1"/>
          </p:cNvSpPr>
          <p:nvPr>
            <p:ph type="sldImg"/>
          </p:nvPr>
        </p:nvSpPr>
        <p:spPr>
          <a:xfrm>
            <a:off x="1143000" y="685800"/>
            <a:ext cx="4572000" cy="3429000"/>
          </a:xfrm>
          <a:ln/>
        </p:spPr>
      </p:sp>
      <p:sp>
        <p:nvSpPr>
          <p:cNvPr id="2920451" name="Rectangle 3"/>
          <p:cNvSpPr>
            <a:spLocks noGrp="1"/>
          </p:cNvSpPr>
          <p:nvPr>
            <p:ph type="body" idx="1"/>
          </p:nvPr>
        </p:nvSpPr>
        <p:spPr>
          <a:xfrm>
            <a:off x="685800" y="4343400"/>
            <a:ext cx="5486400" cy="4114800"/>
          </a:xfrm>
        </p:spPr>
        <p:txBody>
          <a:bodyPr lIns="91440" tIns="45720" rIns="91440" bIns="45720"/>
          <a:lstStyle/>
          <a:p>
            <a:pPr eaLnBrk="1" hangingPunct="1"/>
            <a:endParaRPr 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FD3D4F-A764-4DCA-B627-B7560FB5FC53}" type="slidenum">
              <a:rPr lang="en-US"/>
              <a:pPr/>
              <a:t>115</a:t>
            </a:fld>
            <a:endParaRPr lang="en-US"/>
          </a:p>
        </p:txBody>
      </p:sp>
      <p:sp>
        <p:nvSpPr>
          <p:cNvPr id="2926594" name="Rectangle 2"/>
          <p:cNvSpPr>
            <a:spLocks noGrp="1" noRot="1" noChangeAspect="1" noTextEdit="1"/>
          </p:cNvSpPr>
          <p:nvPr>
            <p:ph type="sldImg"/>
          </p:nvPr>
        </p:nvSpPr>
        <p:spPr>
          <a:xfrm>
            <a:off x="1143000" y="685800"/>
            <a:ext cx="4572000" cy="3429000"/>
          </a:xfrm>
          <a:ln/>
        </p:spPr>
      </p:sp>
      <p:sp>
        <p:nvSpPr>
          <p:cNvPr id="2926595" name="Rectangle 3"/>
          <p:cNvSpPr>
            <a:spLocks noGrp="1"/>
          </p:cNvSpPr>
          <p:nvPr>
            <p:ph type="body" idx="1"/>
          </p:nvPr>
        </p:nvSpPr>
        <p:spPr>
          <a:xfrm>
            <a:off x="685800" y="4343400"/>
            <a:ext cx="5486400" cy="4114800"/>
          </a:xfrm>
        </p:spPr>
        <p:txBody>
          <a:bodyPr lIns="91440" tIns="45720" rIns="91440" bIns="45720"/>
          <a:lstStyle/>
          <a:p>
            <a:pPr eaLnBrk="1" hangingPunct="1"/>
            <a:endParaRPr 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4F3232-7645-4E9A-8260-21BC03DE80C2}" type="slidenum">
              <a:rPr lang="en-US"/>
              <a:pPr/>
              <a:t>116</a:t>
            </a:fld>
            <a:endParaRPr lang="en-US"/>
          </a:p>
        </p:txBody>
      </p:sp>
      <p:sp>
        <p:nvSpPr>
          <p:cNvPr id="2928642" name="Rectangle 2"/>
          <p:cNvSpPr>
            <a:spLocks noGrp="1" noRot="1" noChangeAspect="1" noTextEdit="1"/>
          </p:cNvSpPr>
          <p:nvPr>
            <p:ph type="sldImg"/>
          </p:nvPr>
        </p:nvSpPr>
        <p:spPr>
          <a:xfrm>
            <a:off x="1143000" y="685800"/>
            <a:ext cx="4572000" cy="3429000"/>
          </a:xfrm>
          <a:ln/>
        </p:spPr>
      </p:sp>
      <p:sp>
        <p:nvSpPr>
          <p:cNvPr id="2928643" name="Rectangle 3"/>
          <p:cNvSpPr>
            <a:spLocks noGrp="1"/>
          </p:cNvSpPr>
          <p:nvPr>
            <p:ph type="body" idx="1"/>
          </p:nvPr>
        </p:nvSpPr>
        <p:spPr>
          <a:xfrm>
            <a:off x="685800" y="4343400"/>
            <a:ext cx="5486400" cy="4114800"/>
          </a:xfrm>
        </p:spPr>
        <p:txBody>
          <a:bodyPr lIns="91440" tIns="45720" rIns="91440" bIns="45720"/>
          <a:lstStyle/>
          <a:p>
            <a:pPr eaLnBrk="1" hangingPunct="1"/>
            <a:endParaRPr 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F2EAA3-CE10-4A5C-9400-0B780BFC54C4}" type="slidenum">
              <a:rPr lang="en-US"/>
              <a:pPr/>
              <a:t>117</a:t>
            </a:fld>
            <a:endParaRPr lang="en-US"/>
          </a:p>
        </p:txBody>
      </p:sp>
      <p:sp>
        <p:nvSpPr>
          <p:cNvPr id="2940930" name="Rectangle 2"/>
          <p:cNvSpPr>
            <a:spLocks noGrp="1" noRot="1" noChangeAspect="1" noChangeArrowheads="1" noTextEdit="1"/>
          </p:cNvSpPr>
          <p:nvPr>
            <p:ph type="sldImg"/>
          </p:nvPr>
        </p:nvSpPr>
        <p:spPr>
          <a:xfrm>
            <a:off x="1143000" y="685800"/>
            <a:ext cx="4572000" cy="3429000"/>
          </a:xfrm>
          <a:ln/>
        </p:spPr>
      </p:sp>
      <p:sp>
        <p:nvSpPr>
          <p:cNvPr id="2940931" name="Rectangle 3"/>
          <p:cNvSpPr>
            <a:spLocks noGrp="1" noChangeArrowheads="1"/>
          </p:cNvSpPr>
          <p:nvPr>
            <p:ph type="body" idx="1"/>
          </p:nvPr>
        </p:nvSpPr>
        <p:spPr>
          <a:xfrm>
            <a:off x="685800" y="4343400"/>
            <a:ext cx="5486400" cy="4114800"/>
          </a:xfrm>
        </p:spPr>
        <p:txBody>
          <a:bodyPr/>
          <a:lstStyle/>
          <a:p>
            <a:r>
              <a:rPr lang="en-US"/>
              <a:t>A caching hierarchy can be designed either as inclusive, exclusive, and non-inclusive. Referring to our 2-level protocol, “inclusive” means the content of the L1 cache is a subset of the L2 cache. “Exclusive” means that any block that is present in an L1 cache, it cannot be present in the L2 cache in the same cluster. And “non-inclusive” lies between inclusive and exclusive. </a:t>
            </a:r>
          </a:p>
          <a:p>
            <a:endParaRPr lang="en-US"/>
          </a:p>
          <a:p>
            <a:r>
              <a:rPr lang="en-US"/>
              <a:t>In fact, we can take inclusive and exclusive as special cases of non-inclusive protocols. So it can be said that if we can effectively verify non-inclusive protocols, we can actually verify the protocol with any caching policy.</a:t>
            </a:r>
          </a:p>
          <a:p>
            <a:endParaRPr lang="en-US"/>
          </a:p>
          <a:p>
            <a:endParaRPr 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D12EED-DAFD-4C4A-9409-A2DC62DD66A4}" type="slidenum">
              <a:rPr lang="en-US" smtClean="0"/>
              <a:pPr/>
              <a:t>118</a:t>
            </a:fld>
            <a:endParaRPr 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80B0FD-0E36-46D6-AFF5-DB0BD11D4785}" type="slidenum">
              <a:rPr lang="en-US"/>
              <a:pPr/>
              <a:t>119</a:t>
            </a:fld>
            <a:endParaRPr lang="en-US"/>
          </a:p>
        </p:txBody>
      </p:sp>
      <p:sp>
        <p:nvSpPr>
          <p:cNvPr id="1916930" name="Rectangle 2"/>
          <p:cNvSpPr>
            <a:spLocks noGrp="1" noRot="1" noChangeAspect="1" noTextEdit="1"/>
          </p:cNvSpPr>
          <p:nvPr>
            <p:ph type="sldImg"/>
          </p:nvPr>
        </p:nvSpPr>
        <p:spPr>
          <a:xfrm>
            <a:off x="1143000" y="685800"/>
            <a:ext cx="4572000" cy="3429000"/>
          </a:xfrm>
          <a:ln/>
        </p:spPr>
      </p:sp>
      <p:sp>
        <p:nvSpPr>
          <p:cNvPr id="1916931" name="Rectangle 3"/>
          <p:cNvSpPr>
            <a:spLocks noGrp="1"/>
          </p:cNvSpPr>
          <p:nvPr>
            <p:ph type="body" idx="1"/>
          </p:nvPr>
        </p:nvSpPr>
        <p:spPr>
          <a:xfrm>
            <a:off x="685800" y="4343400"/>
            <a:ext cx="5486400" cy="4114800"/>
          </a:xfrm>
        </p:spPr>
        <p:txBody>
          <a:bodyPr lIns="91440" tIns="45720" rIns="91440" bIns="45720"/>
          <a:lstStyle/>
          <a:p>
            <a:pPr eaLnBrk="1" hangingPunct="1"/>
            <a:endParaRPr 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D2A919-CD7E-4CE5-9EBC-8BE15962A01F}" type="slidenum">
              <a:rPr lang="en-US"/>
              <a:pPr/>
              <a:t>120</a:t>
            </a:fld>
            <a:endParaRPr lang="en-US"/>
          </a:p>
        </p:txBody>
      </p:sp>
      <p:sp>
        <p:nvSpPr>
          <p:cNvPr id="1772546" name="Rectangle 2"/>
          <p:cNvSpPr>
            <a:spLocks noGrp="1" noRot="1" noChangeAspect="1" noTextEdit="1"/>
          </p:cNvSpPr>
          <p:nvPr>
            <p:ph type="sldImg"/>
          </p:nvPr>
        </p:nvSpPr>
        <p:spPr>
          <a:xfrm>
            <a:off x="1143000" y="685800"/>
            <a:ext cx="4572000" cy="3429000"/>
          </a:xfrm>
          <a:ln/>
        </p:spPr>
      </p:sp>
      <p:sp>
        <p:nvSpPr>
          <p:cNvPr id="1772547" name="Rectangle 3"/>
          <p:cNvSpPr>
            <a:spLocks noGrp="1"/>
          </p:cNvSpPr>
          <p:nvPr>
            <p:ph type="body" idx="1"/>
          </p:nvPr>
        </p:nvSpPr>
        <p:spPr>
          <a:xfrm>
            <a:off x="685800" y="4343400"/>
            <a:ext cx="5486400" cy="4114800"/>
          </a:xfrm>
        </p:spPr>
        <p:txBody>
          <a:bodyPr lIns="91440" tIns="45720" rIns="91440" bIns="45720"/>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F2EAA3-CE10-4A5C-9400-0B780BFC54C4}" type="slidenum">
              <a:rPr lang="en-US"/>
              <a:pPr/>
              <a:t>12</a:t>
            </a:fld>
            <a:endParaRPr lang="en-US"/>
          </a:p>
        </p:txBody>
      </p:sp>
      <p:sp>
        <p:nvSpPr>
          <p:cNvPr id="2940930" name="Rectangle 2"/>
          <p:cNvSpPr>
            <a:spLocks noGrp="1" noRot="1" noChangeAspect="1" noChangeArrowheads="1" noTextEdit="1"/>
          </p:cNvSpPr>
          <p:nvPr>
            <p:ph type="sldImg"/>
          </p:nvPr>
        </p:nvSpPr>
        <p:spPr>
          <a:xfrm>
            <a:off x="1143000" y="685800"/>
            <a:ext cx="4572000" cy="3429000"/>
          </a:xfrm>
          <a:ln/>
        </p:spPr>
      </p:sp>
      <p:sp>
        <p:nvSpPr>
          <p:cNvPr id="2940931" name="Rectangle 3"/>
          <p:cNvSpPr>
            <a:spLocks noGrp="1" noChangeArrowheads="1"/>
          </p:cNvSpPr>
          <p:nvPr>
            <p:ph type="body" idx="1"/>
          </p:nvPr>
        </p:nvSpPr>
        <p:spPr>
          <a:xfrm>
            <a:off x="685800" y="4343400"/>
            <a:ext cx="5486400" cy="4114800"/>
          </a:xfrm>
        </p:spPr>
        <p:txBody>
          <a:bodyPr/>
          <a:lstStyle/>
          <a:p>
            <a:r>
              <a:rPr lang="en-US"/>
              <a:t>A caching hierarchy can be designed either as inclusive, exclusive, and non-inclusive. Referring to our 2-level protocol, “inclusive” means the content of the L1 cache is a subset of the L2 cache. “Exclusive” means that any block that is present in an L1 cache, it cannot be present in the L2 cache in the same cluster. And “non-inclusive” lies between inclusive and exclusive. </a:t>
            </a:r>
          </a:p>
          <a:p>
            <a:endParaRPr lang="en-US"/>
          </a:p>
          <a:p>
            <a:r>
              <a:rPr lang="en-US"/>
              <a:t>In fact, we can take inclusive and exclusive as special cases of non-inclusive protocols. So it can be said that if we can effectively verify non-inclusive protocols, we can actually verify the protocol with any caching policy.</a:t>
            </a:r>
          </a:p>
          <a:p>
            <a:endParaRPr lang="en-US"/>
          </a:p>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D12EED-DAFD-4C4A-9409-A2DC62DD66A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F2EAA3-CE10-4A5C-9400-0B780BFC54C4}" type="slidenum">
              <a:rPr lang="en-US"/>
              <a:pPr/>
              <a:t>14</a:t>
            </a:fld>
            <a:endParaRPr lang="en-US"/>
          </a:p>
        </p:txBody>
      </p:sp>
      <p:sp>
        <p:nvSpPr>
          <p:cNvPr id="2940930" name="Rectangle 2"/>
          <p:cNvSpPr>
            <a:spLocks noGrp="1" noRot="1" noChangeAspect="1" noChangeArrowheads="1" noTextEdit="1"/>
          </p:cNvSpPr>
          <p:nvPr>
            <p:ph type="sldImg"/>
          </p:nvPr>
        </p:nvSpPr>
        <p:spPr>
          <a:xfrm>
            <a:off x="1143000" y="685800"/>
            <a:ext cx="4572000" cy="3429000"/>
          </a:xfrm>
          <a:ln/>
        </p:spPr>
      </p:sp>
      <p:sp>
        <p:nvSpPr>
          <p:cNvPr id="2940931" name="Rectangle 3"/>
          <p:cNvSpPr>
            <a:spLocks noGrp="1" noChangeArrowheads="1"/>
          </p:cNvSpPr>
          <p:nvPr>
            <p:ph type="body" idx="1"/>
          </p:nvPr>
        </p:nvSpPr>
        <p:spPr>
          <a:xfrm>
            <a:off x="685800" y="4343400"/>
            <a:ext cx="5486400" cy="4114800"/>
          </a:xfrm>
        </p:spPr>
        <p:txBody>
          <a:bodyPr/>
          <a:lstStyle/>
          <a:p>
            <a:r>
              <a:rPr lang="en-US"/>
              <a:t>A caching hierarchy can be designed either as inclusive, exclusive, and non-inclusive. Referring to our 2-level protocol, “inclusive” means the content of the L1 cache is a subset of the L2 cache. “Exclusive” means that any block that is present in an L1 cache, it cannot be present in the L2 cache in the same cluster. And “non-inclusive” lies between inclusive and exclusive. </a:t>
            </a:r>
          </a:p>
          <a:p>
            <a:endParaRPr lang="en-US"/>
          </a:p>
          <a:p>
            <a:r>
              <a:rPr lang="en-US"/>
              <a:t>In fact, we can take inclusive and exclusive as special cases of non-inclusive protocols. So it can be said that if we can effectively verify non-inclusive protocols, we can actually verify the protocol with any caching policy.</a:t>
            </a:r>
          </a:p>
          <a:p>
            <a:endParaRPr lang="en-US"/>
          </a:p>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D12EED-DAFD-4C4A-9409-A2DC62DD66A4}"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F2EAA3-CE10-4A5C-9400-0B780BFC54C4}" type="slidenum">
              <a:rPr lang="en-US"/>
              <a:pPr/>
              <a:t>17</a:t>
            </a:fld>
            <a:endParaRPr lang="en-US"/>
          </a:p>
        </p:txBody>
      </p:sp>
      <p:sp>
        <p:nvSpPr>
          <p:cNvPr id="2940930" name="Rectangle 2"/>
          <p:cNvSpPr>
            <a:spLocks noGrp="1" noRot="1" noChangeAspect="1" noChangeArrowheads="1" noTextEdit="1"/>
          </p:cNvSpPr>
          <p:nvPr>
            <p:ph type="sldImg"/>
          </p:nvPr>
        </p:nvSpPr>
        <p:spPr>
          <a:xfrm>
            <a:off x="1143000" y="685800"/>
            <a:ext cx="4572000" cy="3429000"/>
          </a:xfrm>
          <a:ln/>
        </p:spPr>
      </p:sp>
      <p:sp>
        <p:nvSpPr>
          <p:cNvPr id="2940931" name="Rectangle 3"/>
          <p:cNvSpPr>
            <a:spLocks noGrp="1" noChangeArrowheads="1"/>
          </p:cNvSpPr>
          <p:nvPr>
            <p:ph type="body" idx="1"/>
          </p:nvPr>
        </p:nvSpPr>
        <p:spPr>
          <a:xfrm>
            <a:off x="685800" y="4343400"/>
            <a:ext cx="5486400" cy="4114800"/>
          </a:xfrm>
        </p:spPr>
        <p:txBody>
          <a:bodyPr/>
          <a:lstStyle/>
          <a:p>
            <a:r>
              <a:rPr lang="en-US"/>
              <a:t>A caching hierarchy can be designed either as inclusive, exclusive, and non-inclusive. Referring to our 2-level protocol, “inclusive” means the content of the L1 cache is a subset of the L2 cache. “Exclusive” means that any block that is present in an L1 cache, it cannot be present in the L2 cache in the same cluster. And “non-inclusive” lies between inclusive and exclusive. </a:t>
            </a:r>
          </a:p>
          <a:p>
            <a:endParaRPr lang="en-US"/>
          </a:p>
          <a:p>
            <a:r>
              <a:rPr lang="en-US"/>
              <a:t>In fact, we can take inclusive and exclusive as special cases of non-inclusive protocols. So it can be said that if we can effectively verify non-inclusive protocols, we can actually verify the protocol with any caching policy.</a:t>
            </a:r>
          </a:p>
          <a:p>
            <a:endParaRPr lang="en-US"/>
          </a:p>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evaluated our</a:t>
            </a:r>
            <a:r>
              <a:rPr lang="en-US" baseline="0" dirty="0" smtClean="0"/>
              <a:t> implementation on a set of benchmark. </a:t>
            </a:r>
          </a:p>
          <a:p>
            <a:r>
              <a:rPr lang="en-US" baseline="0" dirty="0" smtClean="0"/>
              <a:t>%</a:t>
            </a:r>
          </a:p>
          <a:p>
            <a:r>
              <a:rPr lang="en-US" baseline="0" dirty="0" smtClean="0"/>
              <a:t>Example 1 is the motivating  example shown in the paper. </a:t>
            </a:r>
          </a:p>
          <a:p>
            <a:r>
              <a:rPr lang="en-US" baseline="0" dirty="0" smtClean="0"/>
              <a:t>%</a:t>
            </a:r>
          </a:p>
          <a:p>
            <a:r>
              <a:rPr lang="en-US" baseline="0" dirty="0" err="1" smtClean="0"/>
              <a:t>sharedArray</a:t>
            </a:r>
            <a:r>
              <a:rPr lang="en-US" baseline="0" dirty="0" smtClean="0"/>
              <a:t> is a multithreaded program  in which two threads concurrently accesses a shared array. </a:t>
            </a:r>
          </a:p>
          <a:p>
            <a:r>
              <a:rPr lang="en-US" baseline="0" dirty="0" smtClean="0"/>
              <a:t>%</a:t>
            </a:r>
          </a:p>
          <a:p>
            <a:r>
              <a:rPr lang="en-US" baseline="0" dirty="0" err="1" smtClean="0"/>
              <a:t>Bbuf</a:t>
            </a:r>
            <a:r>
              <a:rPr lang="en-US" baseline="0" dirty="0" smtClean="0"/>
              <a:t> is an implementation of a bounded-size buffer. </a:t>
            </a:r>
          </a:p>
          <a:p>
            <a:r>
              <a:rPr lang="en-US" baseline="0" dirty="0" smtClean="0"/>
              <a:t>%</a:t>
            </a:r>
          </a:p>
          <a:p>
            <a:r>
              <a:rPr lang="en-US" baseline="0" dirty="0" smtClean="0"/>
              <a:t>Bzip2smp and </a:t>
            </a:r>
            <a:r>
              <a:rPr lang="en-US" baseline="0" dirty="0" err="1" smtClean="0"/>
              <a:t>pfscan</a:t>
            </a:r>
            <a:r>
              <a:rPr lang="en-US" baseline="0" dirty="0" smtClean="0"/>
              <a:t> are two realistic applications.</a:t>
            </a:r>
          </a:p>
          <a:p>
            <a:r>
              <a:rPr lang="en-US" baseline="0" dirty="0" smtClean="0"/>
              <a:t>%</a:t>
            </a:r>
          </a:p>
          <a:p>
            <a:r>
              <a:rPr lang="en-US" baseline="0" dirty="0" smtClean="0"/>
              <a:t>Bzip2smp is a parallel zipper which uses multiple threads to speed up the compressing process. </a:t>
            </a:r>
          </a:p>
          <a:p>
            <a:r>
              <a:rPr lang="en-US" baseline="0" dirty="0" smtClean="0"/>
              <a:t>%</a:t>
            </a:r>
          </a:p>
          <a:p>
            <a:r>
              <a:rPr lang="en-US" baseline="0" dirty="0" err="1" smtClean="0"/>
              <a:t>Pfscan</a:t>
            </a:r>
            <a:r>
              <a:rPr lang="en-US" baseline="0" dirty="0" smtClean="0"/>
              <a:t> is a multithreaded file scanner which uses multiple threads to concurrently scan multiple file at the same time. </a:t>
            </a:r>
          </a:p>
          <a:p>
            <a:endParaRPr lang="en-US" dirty="0" smtClean="0"/>
          </a:p>
          <a:p>
            <a:r>
              <a:rPr lang="en-US" dirty="0" smtClean="0"/>
              <a:t>Even for cases</a:t>
            </a:r>
            <a:r>
              <a:rPr lang="en-US" baseline="0" dirty="0" smtClean="0"/>
              <a:t> that DPOR finishes, SDPOR can significantly reduce the checking time. </a:t>
            </a:r>
            <a:endParaRPr lang="en-US" dirty="0"/>
          </a:p>
        </p:txBody>
      </p:sp>
      <p:sp>
        <p:nvSpPr>
          <p:cNvPr id="4" name="Slide Number Placeholder 3"/>
          <p:cNvSpPr>
            <a:spLocks noGrp="1"/>
          </p:cNvSpPr>
          <p:nvPr>
            <p:ph type="sldNum" sz="quarter" idx="10"/>
          </p:nvPr>
        </p:nvSpPr>
        <p:spPr/>
        <p:txBody>
          <a:bodyPr/>
          <a:lstStyle/>
          <a:p>
            <a:pPr>
              <a:defRPr/>
            </a:pPr>
            <a:fld id="{922E9043-8B5C-47B8-94B8-9D3D492FE9C2}" type="slidenum">
              <a:rPr lang="en-US" smtClean="0"/>
              <a:pPr>
                <a:defRPr/>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Even for cases</a:t>
            </a:r>
            <a:r>
              <a:rPr lang="en-US" baseline="0" dirty="0" smtClean="0"/>
              <a:t> that DPOR finishes, SDPOR can significantly reduce the checking time. </a:t>
            </a:r>
            <a:endParaRPr lang="en-US" dirty="0"/>
          </a:p>
        </p:txBody>
      </p:sp>
      <p:sp>
        <p:nvSpPr>
          <p:cNvPr id="4" name="Slide Number Placeholder 3"/>
          <p:cNvSpPr>
            <a:spLocks noGrp="1"/>
          </p:cNvSpPr>
          <p:nvPr>
            <p:ph type="sldNum" sz="quarter" idx="10"/>
          </p:nvPr>
        </p:nvSpPr>
        <p:spPr/>
        <p:txBody>
          <a:bodyPr/>
          <a:lstStyle/>
          <a:p>
            <a:pPr>
              <a:defRPr/>
            </a:pPr>
            <a:fld id="{922E9043-8B5C-47B8-94B8-9D3D492FE9C2}" type="slidenum">
              <a:rPr lang="en-US" smtClean="0"/>
              <a:pPr>
                <a:defRPr/>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Even for cases</a:t>
            </a:r>
            <a:r>
              <a:rPr lang="en-US" baseline="0" dirty="0" smtClean="0"/>
              <a:t> that DPOR finishes, SDPOR can significantly reduce the checking time. </a:t>
            </a:r>
            <a:endParaRPr lang="en-US" dirty="0"/>
          </a:p>
        </p:txBody>
      </p:sp>
      <p:sp>
        <p:nvSpPr>
          <p:cNvPr id="4" name="Slide Number Placeholder 3"/>
          <p:cNvSpPr>
            <a:spLocks noGrp="1"/>
          </p:cNvSpPr>
          <p:nvPr>
            <p:ph type="sldNum" sz="quarter" idx="10"/>
          </p:nvPr>
        </p:nvSpPr>
        <p:spPr/>
        <p:txBody>
          <a:bodyPr/>
          <a:lstStyle/>
          <a:p>
            <a:pPr>
              <a:defRPr/>
            </a:pPr>
            <a:fld id="{922E9043-8B5C-47B8-94B8-9D3D492FE9C2}" type="slidenum">
              <a:rPr lang="en-US" smtClean="0"/>
              <a:pPr>
                <a:defRPr/>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A1D2A5-B9C1-4396-91BD-C18699203011}" type="slidenum">
              <a:rPr lang="en-US"/>
              <a:pPr/>
              <a:t>2</a:t>
            </a:fld>
            <a:endParaRPr lang="en-US"/>
          </a:p>
        </p:txBody>
      </p:sp>
      <p:sp>
        <p:nvSpPr>
          <p:cNvPr id="2043906" name="Rectangle 2"/>
          <p:cNvSpPr>
            <a:spLocks noGrp="1" noRot="1" noChangeAspect="1" noChangeArrowheads="1" noTextEdit="1"/>
          </p:cNvSpPr>
          <p:nvPr>
            <p:ph type="sldImg"/>
          </p:nvPr>
        </p:nvSpPr>
        <p:spPr>
          <a:xfrm>
            <a:off x="1143000" y="685800"/>
            <a:ext cx="4572000" cy="3429000"/>
          </a:xfrm>
          <a:ln/>
        </p:spPr>
      </p:sp>
      <p:sp>
        <p:nvSpPr>
          <p:cNvPr id="2043907" name="Rectangle 3"/>
          <p:cNvSpPr>
            <a:spLocks noGrp="1" noChangeArrowheads="1"/>
          </p:cNvSpPr>
          <p:nvPr>
            <p:ph type="body" idx="1"/>
          </p:nvPr>
        </p:nvSpPr>
        <p:spPr>
          <a:xfrm>
            <a:off x="685800" y="4343400"/>
            <a:ext cx="5486400" cy="4114800"/>
          </a:xfrm>
        </p:spPr>
        <p:txBody>
          <a:bodyPr/>
          <a:lstStyle/>
          <a:p>
            <a:r>
              <a:rPr lang="en-US"/>
              <a:t>A caching hierarchy can be designed either as inclusive, exclusive, and non-inclusive. Referring to our 2-level protocol, “inclusive” means the content of the L1 cache is a subset of the L2 cache. “Exclusive” means that any block that is present in an L1 cache, it cannot be present in the L2 cache in the same cluster. And “non-inclusive” lies between inclusive and exclusive. </a:t>
            </a:r>
          </a:p>
          <a:p>
            <a:endParaRPr lang="en-US"/>
          </a:p>
          <a:p>
            <a:r>
              <a:rPr lang="en-US"/>
              <a:t>In fact, we can take inclusive and exclusive as special cases of non-inclusive protocols. So it can be said that if we can effectively verify non-inclusive protocols, we can actually verify the protocol with any caching policy.</a:t>
            </a:r>
          </a:p>
          <a:p>
            <a:endParaRPr lang="en-US"/>
          </a:p>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D12EED-DAFD-4C4A-9409-A2DC62DD66A4}"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implement the SDPOR</a:t>
            </a:r>
            <a:r>
              <a:rPr lang="en-US" baseline="0" dirty="0" smtClean="0"/>
              <a:t> algorithm with the light-weight state capturing scheme. </a:t>
            </a:r>
          </a:p>
          <a:p>
            <a:endParaRPr lang="en-US" dirty="0" smtClean="0"/>
          </a:p>
          <a:p>
            <a:endParaRPr lang="en-US" dirty="0" smtClean="0"/>
          </a:p>
          <a:p>
            <a:r>
              <a:rPr lang="en-US" dirty="0" smtClean="0"/>
              <a:t>Inspect</a:t>
            </a:r>
            <a:r>
              <a:rPr lang="en-US" baseline="0" dirty="0" smtClean="0"/>
              <a:t> is similar to check in that it  systematically explore the state spaces of concurrent programs and check for safety property violation. </a:t>
            </a:r>
          </a:p>
          <a:p>
            <a:endParaRPr lang="en-US" baseline="0" dirty="0" smtClean="0"/>
          </a:p>
          <a:p>
            <a:r>
              <a:rPr lang="en-US" baseline="0" dirty="0" smtClean="0"/>
              <a:t>It is different from CHESS in that it uses escape analysis to compute the possible visible operations, a</a:t>
            </a:r>
          </a:p>
          <a:p>
            <a:r>
              <a:rPr lang="en-US" baseline="0" dirty="0" smtClean="0"/>
              <a:t>And  instrument the program at the source level to intercept visible operations.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922E9043-8B5C-47B8-94B8-9D3D492FE9C2}" type="slidenum">
              <a:rPr lang="en-US" smtClean="0"/>
              <a:pPr>
                <a:defRPr/>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22E9043-8B5C-47B8-94B8-9D3D492FE9C2}" type="slidenum">
              <a:rPr lang="en-US" smtClean="0"/>
              <a:pPr>
                <a:defRPr/>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AB4EB7-DF38-4CD3-B2D0-4F1860884D98}" type="slidenum">
              <a:rPr lang="en-US"/>
              <a:pPr/>
              <a:t>24</a:t>
            </a:fld>
            <a:endParaRPr lang="en-US"/>
          </a:p>
        </p:txBody>
      </p:sp>
      <p:sp>
        <p:nvSpPr>
          <p:cNvPr id="2596866" name="Rectangle 2"/>
          <p:cNvSpPr>
            <a:spLocks noGrp="1" noRot="1" noChangeAspect="1" noChangeArrowheads="1" noTextEdit="1"/>
          </p:cNvSpPr>
          <p:nvPr>
            <p:ph type="sldImg"/>
          </p:nvPr>
        </p:nvSpPr>
        <p:spPr>
          <a:xfrm>
            <a:off x="1143000" y="685800"/>
            <a:ext cx="4572000" cy="3429000"/>
          </a:xfrm>
          <a:ln/>
        </p:spPr>
      </p:sp>
      <p:sp>
        <p:nvSpPr>
          <p:cNvPr id="2596867"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4828DE-712C-4CED-9EF1-ECB2635C032B}" type="slidenum">
              <a:rPr lang="en-US"/>
              <a:pPr/>
              <a:t>25</a:t>
            </a:fld>
            <a:endParaRPr lang="en-US"/>
          </a:p>
        </p:txBody>
      </p:sp>
      <p:sp>
        <p:nvSpPr>
          <p:cNvPr id="2443266" name="Rectangle 2"/>
          <p:cNvSpPr>
            <a:spLocks noGrp="1" noRot="1" noChangeAspect="1" noChangeArrowheads="1" noTextEdit="1"/>
          </p:cNvSpPr>
          <p:nvPr>
            <p:ph type="sldImg"/>
          </p:nvPr>
        </p:nvSpPr>
        <p:spPr>
          <a:xfrm>
            <a:off x="1143000" y="685800"/>
            <a:ext cx="4572000" cy="3429000"/>
          </a:xfrm>
          <a:ln/>
        </p:spPr>
      </p:sp>
      <p:sp>
        <p:nvSpPr>
          <p:cNvPr id="2443267"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D12EED-DAFD-4C4A-9409-A2DC62DD66A4}"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405E4F-B30A-4442-AB9F-FBFCC6DFA624}" type="slidenum">
              <a:rPr lang="en-US"/>
              <a:pPr/>
              <a:t>27</a:t>
            </a:fld>
            <a:endParaRPr lang="en-US"/>
          </a:p>
        </p:txBody>
      </p:sp>
      <p:sp>
        <p:nvSpPr>
          <p:cNvPr id="2080770" name="Rectangle 2"/>
          <p:cNvSpPr>
            <a:spLocks noGrp="1" noRot="1" noChangeAspect="1" noChangeArrowheads="1" noTextEdit="1"/>
          </p:cNvSpPr>
          <p:nvPr>
            <p:ph type="sldImg"/>
          </p:nvPr>
        </p:nvSpPr>
        <p:spPr>
          <a:xfrm>
            <a:off x="1143000" y="685800"/>
            <a:ext cx="4572000" cy="3429000"/>
          </a:xfrm>
          <a:ln/>
        </p:spPr>
      </p:sp>
      <p:sp>
        <p:nvSpPr>
          <p:cNvPr id="2080771"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D12EED-DAFD-4C4A-9409-A2DC62DD66A4}"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D12EED-DAFD-4C4A-9409-A2DC62DD66A4}" type="slidenum">
              <a:rPr lang="en-US" smtClean="0"/>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15BE27-FFF7-4F92-85CC-FDAE5220B3D4}" type="slidenum">
              <a:rPr lang="en-US"/>
              <a:pPr/>
              <a:t>30</a:t>
            </a:fld>
            <a:endParaRPr lang="en-US"/>
          </a:p>
        </p:txBody>
      </p:sp>
      <p:sp>
        <p:nvSpPr>
          <p:cNvPr id="2617346" name="Rectangle 2"/>
          <p:cNvSpPr>
            <a:spLocks noGrp="1" noRot="1" noChangeAspect="1" noChangeArrowheads="1" noTextEdit="1"/>
          </p:cNvSpPr>
          <p:nvPr>
            <p:ph type="sldImg"/>
          </p:nvPr>
        </p:nvSpPr>
        <p:spPr>
          <a:xfrm>
            <a:off x="1143000" y="685800"/>
            <a:ext cx="4572000" cy="3429000"/>
          </a:xfrm>
          <a:ln/>
        </p:spPr>
      </p:sp>
      <p:sp>
        <p:nvSpPr>
          <p:cNvPr id="2617347" name="Rectangle 3"/>
          <p:cNvSpPr>
            <a:spLocks noGrp="1" noChangeArrowheads="1"/>
          </p:cNvSpPr>
          <p:nvPr>
            <p:ph type="body" idx="1"/>
          </p:nvPr>
        </p:nvSpPr>
        <p:spPr>
          <a:xfrm>
            <a:off x="685800" y="4343400"/>
            <a:ext cx="5486400" cy="4114800"/>
          </a:xfrm>
        </p:spPr>
        <p:txBody>
          <a:bodyPr/>
          <a:lstStyle/>
          <a:p>
            <a:r>
              <a:rPr lang="en-US"/>
              <a:t>A caching hierarchy can be designed either as inclusive, exclusive, and non-inclusive. Referring to our 2-level protocol, “inclusive” means the content of the L1 cache is a subset of the L2 cache. “Exclusive” means that any block that is present in an L1 cache, it cannot be present in the L2 cache in the same cluster. And “non-inclusive” lies between inclusive and exclusive. </a:t>
            </a:r>
          </a:p>
          <a:p>
            <a:endParaRPr lang="en-US"/>
          </a:p>
          <a:p>
            <a:r>
              <a:rPr lang="en-US"/>
              <a:t>In fact, we can take inclusive and exclusive as special cases of non-inclusive protocols. So it can be said that if we can effectively verify non-inclusive protocols, we can actually verify the protocol with any caching policy.</a:t>
            </a:r>
          </a:p>
          <a:p>
            <a:endParaRPr lang="en-US"/>
          </a:p>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D12EED-DAFD-4C4A-9409-A2DC62DD66A4}"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F86689-A205-429C-8806-61ED4EF4724C}" type="slidenum">
              <a:rPr lang="en-US"/>
              <a:pPr/>
              <a:t>31</a:t>
            </a:fld>
            <a:endParaRPr lang="en-US"/>
          </a:p>
        </p:txBody>
      </p:sp>
      <p:sp>
        <p:nvSpPr>
          <p:cNvPr id="2619394" name="Rectangle 2"/>
          <p:cNvSpPr>
            <a:spLocks noGrp="1" noRot="1" noChangeAspect="1" noChangeArrowheads="1" noTextEdit="1"/>
          </p:cNvSpPr>
          <p:nvPr>
            <p:ph type="sldImg"/>
          </p:nvPr>
        </p:nvSpPr>
        <p:spPr>
          <a:xfrm>
            <a:off x="1143000" y="685800"/>
            <a:ext cx="4572000" cy="3429000"/>
          </a:xfrm>
          <a:ln/>
        </p:spPr>
      </p:sp>
      <p:sp>
        <p:nvSpPr>
          <p:cNvPr id="2619395" name="Rectangle 3"/>
          <p:cNvSpPr>
            <a:spLocks noGrp="1" noChangeArrowheads="1"/>
          </p:cNvSpPr>
          <p:nvPr>
            <p:ph type="body" idx="1"/>
          </p:nvPr>
        </p:nvSpPr>
        <p:spPr>
          <a:xfrm>
            <a:off x="685800" y="4343400"/>
            <a:ext cx="5486400" cy="4114800"/>
          </a:xfrm>
        </p:spPr>
        <p:txBody>
          <a:bodyPr/>
          <a:lstStyle/>
          <a:p>
            <a:r>
              <a:rPr lang="en-US"/>
              <a:t>A caching hierarchy can be designed either as inclusive, exclusive, and non-inclusive. Referring to our 2-level protocol, “inclusive” means the content of the L1 cache is a subset of the L2 cache. “Exclusive” means that any block that is present in an L1 cache, it cannot be present in the L2 cache in the same cluster. And “non-inclusive” lies between inclusive and exclusive. </a:t>
            </a:r>
          </a:p>
          <a:p>
            <a:endParaRPr lang="en-US"/>
          </a:p>
          <a:p>
            <a:r>
              <a:rPr lang="en-US"/>
              <a:t>In fact, we can take inclusive and exclusive as special cases of non-inclusive protocols. So it can be said that if we can effectively verify non-inclusive protocols, we can actually verify the protocol with any caching policy.</a:t>
            </a:r>
          </a:p>
          <a:p>
            <a:endParaRPr lang="en-US"/>
          </a:p>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F2EAA3-CE10-4A5C-9400-0B780BFC54C4}" type="slidenum">
              <a:rPr lang="en-US"/>
              <a:pPr/>
              <a:t>32</a:t>
            </a:fld>
            <a:endParaRPr lang="en-US"/>
          </a:p>
        </p:txBody>
      </p:sp>
      <p:sp>
        <p:nvSpPr>
          <p:cNvPr id="2940930" name="Rectangle 2"/>
          <p:cNvSpPr>
            <a:spLocks noGrp="1" noRot="1" noChangeAspect="1" noChangeArrowheads="1" noTextEdit="1"/>
          </p:cNvSpPr>
          <p:nvPr>
            <p:ph type="sldImg"/>
          </p:nvPr>
        </p:nvSpPr>
        <p:spPr>
          <a:xfrm>
            <a:off x="1143000" y="685800"/>
            <a:ext cx="4572000" cy="3429000"/>
          </a:xfrm>
          <a:ln/>
        </p:spPr>
      </p:sp>
      <p:sp>
        <p:nvSpPr>
          <p:cNvPr id="2940931" name="Rectangle 3"/>
          <p:cNvSpPr>
            <a:spLocks noGrp="1" noChangeArrowheads="1"/>
          </p:cNvSpPr>
          <p:nvPr>
            <p:ph type="body" idx="1"/>
          </p:nvPr>
        </p:nvSpPr>
        <p:spPr>
          <a:xfrm>
            <a:off x="685800" y="4343400"/>
            <a:ext cx="5486400" cy="4114800"/>
          </a:xfrm>
        </p:spPr>
        <p:txBody>
          <a:bodyPr/>
          <a:lstStyle/>
          <a:p>
            <a:r>
              <a:rPr lang="en-US"/>
              <a:t>A caching hierarchy can be designed either as inclusive, exclusive, and non-inclusive. Referring to our 2-level protocol, “inclusive” means the content of the L1 cache is a subset of the L2 cache. “Exclusive” means that any block that is present in an L1 cache, it cannot be present in the L2 cache in the same cluster. And “non-inclusive” lies between inclusive and exclusive. </a:t>
            </a:r>
          </a:p>
          <a:p>
            <a:endParaRPr lang="en-US"/>
          </a:p>
          <a:p>
            <a:r>
              <a:rPr lang="en-US"/>
              <a:t>In fact, we can take inclusive and exclusive as special cases of non-inclusive protocols. So it can be said that if we can effectively verify non-inclusive protocols, we can actually verify the protocol with any caching policy.</a:t>
            </a:r>
          </a:p>
          <a:p>
            <a:endParaRPr lang="en-US"/>
          </a:p>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D12EED-DAFD-4C4A-9409-A2DC62DD66A4}" type="slidenum">
              <a:rPr lang="en-US" smtClean="0"/>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D12EED-DAFD-4C4A-9409-A2DC62DD66A4}" type="slidenum">
              <a:rPr lang="en-US" smtClean="0"/>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D2D4EF-6FFF-4801-8B1C-AAC7033CB0F9}" type="slidenum">
              <a:rPr lang="en-US"/>
              <a:pPr/>
              <a:t>35</a:t>
            </a:fld>
            <a:endParaRPr lang="en-US"/>
          </a:p>
        </p:txBody>
      </p:sp>
      <p:sp>
        <p:nvSpPr>
          <p:cNvPr id="2654210" name="Rectangle 2"/>
          <p:cNvSpPr>
            <a:spLocks noGrp="1" noRot="1" noChangeAspect="1" noChangeArrowheads="1" noTextEdit="1"/>
          </p:cNvSpPr>
          <p:nvPr>
            <p:ph type="sldImg"/>
          </p:nvPr>
        </p:nvSpPr>
        <p:spPr>
          <a:xfrm>
            <a:off x="1143000" y="685800"/>
            <a:ext cx="4572000" cy="3429000"/>
          </a:xfrm>
          <a:ln/>
        </p:spPr>
      </p:sp>
      <p:sp>
        <p:nvSpPr>
          <p:cNvPr id="2654211"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1EF61D-7F94-4C99-86A4-D9525BC32549}" type="slidenum">
              <a:rPr lang="en-US"/>
              <a:pPr/>
              <a:t>36</a:t>
            </a:fld>
            <a:endParaRPr lang="en-US"/>
          </a:p>
        </p:txBody>
      </p:sp>
      <p:sp>
        <p:nvSpPr>
          <p:cNvPr id="2656258" name="Rectangle 2"/>
          <p:cNvSpPr>
            <a:spLocks noGrp="1" noRot="1" noChangeAspect="1" noChangeArrowheads="1" noTextEdit="1"/>
          </p:cNvSpPr>
          <p:nvPr>
            <p:ph type="sldImg"/>
          </p:nvPr>
        </p:nvSpPr>
        <p:spPr>
          <a:xfrm>
            <a:off x="1143000" y="685800"/>
            <a:ext cx="4572000" cy="3429000"/>
          </a:xfrm>
          <a:ln/>
        </p:spPr>
      </p:sp>
      <p:sp>
        <p:nvSpPr>
          <p:cNvPr id="2656259"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16042B-E143-47A7-B74D-68A2B959EE58}" type="slidenum">
              <a:rPr lang="en-US"/>
              <a:pPr/>
              <a:t>37</a:t>
            </a:fld>
            <a:endParaRPr lang="en-US"/>
          </a:p>
        </p:txBody>
      </p:sp>
      <p:sp>
        <p:nvSpPr>
          <p:cNvPr id="2658306" name="Rectangle 2"/>
          <p:cNvSpPr>
            <a:spLocks noGrp="1" noRot="1" noChangeAspect="1" noChangeArrowheads="1" noTextEdit="1"/>
          </p:cNvSpPr>
          <p:nvPr>
            <p:ph type="sldImg"/>
          </p:nvPr>
        </p:nvSpPr>
        <p:spPr>
          <a:xfrm>
            <a:off x="1143000" y="685800"/>
            <a:ext cx="4572000" cy="3429000"/>
          </a:xfrm>
          <a:ln/>
        </p:spPr>
      </p:sp>
      <p:sp>
        <p:nvSpPr>
          <p:cNvPr id="2658307"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9B08B6-FDC8-4DE9-8679-D73FB58E6892}" type="slidenum">
              <a:rPr lang="en-US"/>
              <a:pPr/>
              <a:t>38</a:t>
            </a:fld>
            <a:endParaRPr lang="en-US"/>
          </a:p>
        </p:txBody>
      </p:sp>
      <p:sp>
        <p:nvSpPr>
          <p:cNvPr id="2660354" name="Rectangle 2"/>
          <p:cNvSpPr>
            <a:spLocks noGrp="1" noRot="1" noChangeAspect="1" noChangeArrowheads="1" noTextEdit="1"/>
          </p:cNvSpPr>
          <p:nvPr>
            <p:ph type="sldImg"/>
          </p:nvPr>
        </p:nvSpPr>
        <p:spPr>
          <a:xfrm>
            <a:off x="1143000" y="685800"/>
            <a:ext cx="4572000" cy="3429000"/>
          </a:xfrm>
          <a:ln/>
        </p:spPr>
      </p:sp>
      <p:sp>
        <p:nvSpPr>
          <p:cNvPr id="2660355"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6988B5-0146-4AFE-B3EF-0C60BD1E9785}" type="slidenum">
              <a:rPr lang="en-US"/>
              <a:pPr/>
              <a:t>39</a:t>
            </a:fld>
            <a:endParaRPr lang="en-US"/>
          </a:p>
        </p:txBody>
      </p:sp>
      <p:sp>
        <p:nvSpPr>
          <p:cNvPr id="2662402" name="Rectangle 2"/>
          <p:cNvSpPr>
            <a:spLocks noGrp="1" noRot="1" noChangeAspect="1" noChangeArrowheads="1" noTextEdit="1"/>
          </p:cNvSpPr>
          <p:nvPr>
            <p:ph type="sldImg"/>
          </p:nvPr>
        </p:nvSpPr>
        <p:spPr>
          <a:xfrm>
            <a:off x="1143000" y="685800"/>
            <a:ext cx="4572000" cy="3429000"/>
          </a:xfrm>
          <a:ln/>
        </p:spPr>
      </p:sp>
      <p:sp>
        <p:nvSpPr>
          <p:cNvPr id="2662403"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5722B1-B798-464A-8B0F-8F550860F9CC}" type="slidenum">
              <a:rPr lang="en-US"/>
              <a:pPr/>
              <a:t>40</a:t>
            </a:fld>
            <a:endParaRPr lang="en-US"/>
          </a:p>
        </p:txBody>
      </p:sp>
      <p:sp>
        <p:nvSpPr>
          <p:cNvPr id="2664450" name="Rectangle 2"/>
          <p:cNvSpPr>
            <a:spLocks noGrp="1" noRot="1" noChangeAspect="1" noChangeArrowheads="1" noTextEdit="1"/>
          </p:cNvSpPr>
          <p:nvPr>
            <p:ph type="sldImg"/>
          </p:nvPr>
        </p:nvSpPr>
        <p:spPr>
          <a:xfrm>
            <a:off x="1143000" y="685800"/>
            <a:ext cx="4572000" cy="3429000"/>
          </a:xfrm>
          <a:ln/>
        </p:spPr>
      </p:sp>
      <p:sp>
        <p:nvSpPr>
          <p:cNvPr id="2664451"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711B26-7675-4C33-908C-5D90C2DEE1FC}" type="slidenum">
              <a:rPr lang="en-US"/>
              <a:pPr/>
              <a:t>4</a:t>
            </a:fld>
            <a:endParaRPr lang="en-US"/>
          </a:p>
        </p:txBody>
      </p:sp>
      <p:sp>
        <p:nvSpPr>
          <p:cNvPr id="2054146" name="Rectangle 2"/>
          <p:cNvSpPr>
            <a:spLocks noGrp="1" noRot="1" noChangeAspect="1" noChangeArrowheads="1" noTextEdit="1"/>
          </p:cNvSpPr>
          <p:nvPr>
            <p:ph type="sldImg"/>
          </p:nvPr>
        </p:nvSpPr>
        <p:spPr>
          <a:xfrm>
            <a:off x="1143000" y="685800"/>
            <a:ext cx="4572000" cy="3429000"/>
          </a:xfrm>
          <a:ln/>
        </p:spPr>
      </p:sp>
      <p:sp>
        <p:nvSpPr>
          <p:cNvPr id="2054147" name="Rectangle 3"/>
          <p:cNvSpPr>
            <a:spLocks noGrp="1" noChangeArrowheads="1"/>
          </p:cNvSpPr>
          <p:nvPr>
            <p:ph type="body" idx="1"/>
          </p:nvPr>
        </p:nvSpPr>
        <p:spPr>
          <a:xfrm>
            <a:off x="685800" y="4343400"/>
            <a:ext cx="5486400" cy="4114800"/>
          </a:xfrm>
        </p:spPr>
        <p:txBody>
          <a:bodyPr/>
          <a:lstStyle/>
          <a:p>
            <a:r>
              <a:rPr lang="en-US"/>
              <a:t>A caching hierarchy can be designed either as inclusive, exclusive, and non-inclusive. Referring to our 2-level protocol, “inclusive” means the content of the L1 cache is a subset of the L2 cache. “Exclusive” means that any block that is present in an L1 cache, it cannot be present in the L2 cache in the same cluster. And “non-inclusive” lies between inclusive and exclusive. </a:t>
            </a:r>
          </a:p>
          <a:p>
            <a:endParaRPr lang="en-US"/>
          </a:p>
          <a:p>
            <a:r>
              <a:rPr lang="en-US"/>
              <a:t>In fact, we can take inclusive and exclusive as special cases of non-inclusive protocols. So it can be said that if we can effectively verify non-inclusive protocols, we can actually verify the protocol with any caching policy.</a:t>
            </a:r>
          </a:p>
          <a:p>
            <a:endParaRPr lang="en-US"/>
          </a:p>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86A659-3C3D-4148-9B10-3A0BC99A60DA}" type="slidenum">
              <a:rPr lang="en-US"/>
              <a:pPr/>
              <a:t>41</a:t>
            </a:fld>
            <a:endParaRPr lang="en-US"/>
          </a:p>
        </p:txBody>
      </p:sp>
      <p:sp>
        <p:nvSpPr>
          <p:cNvPr id="2666498" name="Rectangle 2"/>
          <p:cNvSpPr>
            <a:spLocks noGrp="1" noRot="1" noChangeAspect="1" noChangeArrowheads="1" noTextEdit="1"/>
          </p:cNvSpPr>
          <p:nvPr>
            <p:ph type="sldImg"/>
          </p:nvPr>
        </p:nvSpPr>
        <p:spPr>
          <a:xfrm>
            <a:off x="1143000" y="685800"/>
            <a:ext cx="4572000" cy="3429000"/>
          </a:xfrm>
          <a:ln/>
        </p:spPr>
      </p:sp>
      <p:sp>
        <p:nvSpPr>
          <p:cNvPr id="2666499"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DBCA2C-A2DC-4A39-A64C-9E9055050A7A}" type="slidenum">
              <a:rPr lang="en-US"/>
              <a:pPr/>
              <a:t>42</a:t>
            </a:fld>
            <a:endParaRPr lang="en-US"/>
          </a:p>
        </p:txBody>
      </p:sp>
      <p:sp>
        <p:nvSpPr>
          <p:cNvPr id="2668546" name="Rectangle 2"/>
          <p:cNvSpPr>
            <a:spLocks noGrp="1" noRot="1" noChangeAspect="1" noChangeArrowheads="1" noTextEdit="1"/>
          </p:cNvSpPr>
          <p:nvPr>
            <p:ph type="sldImg"/>
          </p:nvPr>
        </p:nvSpPr>
        <p:spPr>
          <a:xfrm>
            <a:off x="1143000" y="685800"/>
            <a:ext cx="4572000" cy="3429000"/>
          </a:xfrm>
          <a:ln/>
        </p:spPr>
      </p:sp>
      <p:sp>
        <p:nvSpPr>
          <p:cNvPr id="2668547"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1C349B-BCCE-4A50-94F2-ED29CE512530}" type="slidenum">
              <a:rPr lang="en-US"/>
              <a:pPr/>
              <a:t>43</a:t>
            </a:fld>
            <a:endParaRPr lang="en-US"/>
          </a:p>
        </p:txBody>
      </p:sp>
      <p:sp>
        <p:nvSpPr>
          <p:cNvPr id="2670594" name="Rectangle 2"/>
          <p:cNvSpPr>
            <a:spLocks noGrp="1" noRot="1" noChangeAspect="1" noChangeArrowheads="1" noTextEdit="1"/>
          </p:cNvSpPr>
          <p:nvPr>
            <p:ph type="sldImg"/>
          </p:nvPr>
        </p:nvSpPr>
        <p:spPr>
          <a:xfrm>
            <a:off x="1143000" y="685800"/>
            <a:ext cx="4572000" cy="3429000"/>
          </a:xfrm>
          <a:ln/>
        </p:spPr>
      </p:sp>
      <p:sp>
        <p:nvSpPr>
          <p:cNvPr id="2670595"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8AC16B-42CD-4D69-882C-49EB287C6018}" type="slidenum">
              <a:rPr lang="en-US"/>
              <a:pPr/>
              <a:t>44</a:t>
            </a:fld>
            <a:endParaRPr lang="en-US"/>
          </a:p>
        </p:txBody>
      </p:sp>
      <p:sp>
        <p:nvSpPr>
          <p:cNvPr id="2672642" name="Rectangle 2"/>
          <p:cNvSpPr>
            <a:spLocks noGrp="1" noRot="1" noChangeAspect="1" noChangeArrowheads="1" noTextEdit="1"/>
          </p:cNvSpPr>
          <p:nvPr>
            <p:ph type="sldImg"/>
          </p:nvPr>
        </p:nvSpPr>
        <p:spPr>
          <a:xfrm>
            <a:off x="1143000" y="685800"/>
            <a:ext cx="4572000" cy="3429000"/>
          </a:xfrm>
          <a:ln/>
        </p:spPr>
      </p:sp>
      <p:sp>
        <p:nvSpPr>
          <p:cNvPr id="2672643"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90558F-C9F8-432B-8EE1-4E9FF62FCF6C}" type="slidenum">
              <a:rPr lang="en-US"/>
              <a:pPr/>
              <a:t>45</a:t>
            </a:fld>
            <a:endParaRPr lang="en-US"/>
          </a:p>
        </p:txBody>
      </p:sp>
      <p:sp>
        <p:nvSpPr>
          <p:cNvPr id="2674690" name="Rectangle 2"/>
          <p:cNvSpPr>
            <a:spLocks noGrp="1" noRot="1" noChangeAspect="1" noChangeArrowheads="1" noTextEdit="1"/>
          </p:cNvSpPr>
          <p:nvPr>
            <p:ph type="sldImg"/>
          </p:nvPr>
        </p:nvSpPr>
        <p:spPr>
          <a:xfrm>
            <a:off x="1143000" y="685800"/>
            <a:ext cx="4572000" cy="3429000"/>
          </a:xfrm>
          <a:ln/>
        </p:spPr>
      </p:sp>
      <p:sp>
        <p:nvSpPr>
          <p:cNvPr id="2674691"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77CC82-D5F1-4821-84F8-A8E5FEBE26E1}" type="slidenum">
              <a:rPr lang="en-US"/>
              <a:pPr/>
              <a:t>46</a:t>
            </a:fld>
            <a:endParaRPr lang="en-US"/>
          </a:p>
        </p:txBody>
      </p:sp>
      <p:sp>
        <p:nvSpPr>
          <p:cNvPr id="2676738" name="Rectangle 2"/>
          <p:cNvSpPr>
            <a:spLocks noGrp="1" noRot="1" noChangeAspect="1" noChangeArrowheads="1" noTextEdit="1"/>
          </p:cNvSpPr>
          <p:nvPr>
            <p:ph type="sldImg"/>
          </p:nvPr>
        </p:nvSpPr>
        <p:spPr>
          <a:xfrm>
            <a:off x="1143000" y="685800"/>
            <a:ext cx="4572000" cy="3429000"/>
          </a:xfrm>
          <a:ln/>
        </p:spPr>
      </p:sp>
      <p:sp>
        <p:nvSpPr>
          <p:cNvPr id="2676739"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857F04-0757-445C-86F6-BF44982D8F82}" type="slidenum">
              <a:rPr lang="en-US"/>
              <a:pPr/>
              <a:t>47</a:t>
            </a:fld>
            <a:endParaRPr lang="en-US"/>
          </a:p>
        </p:txBody>
      </p:sp>
      <p:sp>
        <p:nvSpPr>
          <p:cNvPr id="2678786" name="Rectangle 2"/>
          <p:cNvSpPr>
            <a:spLocks noGrp="1" noRot="1" noChangeAspect="1" noChangeArrowheads="1" noTextEdit="1"/>
          </p:cNvSpPr>
          <p:nvPr>
            <p:ph type="sldImg"/>
          </p:nvPr>
        </p:nvSpPr>
        <p:spPr>
          <a:xfrm>
            <a:off x="1143000" y="685800"/>
            <a:ext cx="4572000" cy="3429000"/>
          </a:xfrm>
          <a:ln/>
        </p:spPr>
      </p:sp>
      <p:sp>
        <p:nvSpPr>
          <p:cNvPr id="2678787"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5698C0-CB8A-4D1C-9A40-D16A5EF35EA1}" type="slidenum">
              <a:rPr lang="en-US"/>
              <a:pPr/>
              <a:t>48</a:t>
            </a:fld>
            <a:endParaRPr lang="en-US"/>
          </a:p>
        </p:txBody>
      </p:sp>
      <p:sp>
        <p:nvSpPr>
          <p:cNvPr id="2680834" name="Rectangle 2"/>
          <p:cNvSpPr>
            <a:spLocks noGrp="1" noRot="1" noChangeAspect="1" noChangeArrowheads="1" noTextEdit="1"/>
          </p:cNvSpPr>
          <p:nvPr>
            <p:ph type="sldImg"/>
          </p:nvPr>
        </p:nvSpPr>
        <p:spPr>
          <a:xfrm>
            <a:off x="1143000" y="685800"/>
            <a:ext cx="4572000" cy="3429000"/>
          </a:xfrm>
          <a:ln/>
        </p:spPr>
      </p:sp>
      <p:sp>
        <p:nvSpPr>
          <p:cNvPr id="2680835"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7E0088-23F4-4044-96C7-973BACA61B07}" type="slidenum">
              <a:rPr lang="en-US"/>
              <a:pPr/>
              <a:t>49</a:t>
            </a:fld>
            <a:endParaRPr lang="en-US"/>
          </a:p>
        </p:txBody>
      </p:sp>
      <p:sp>
        <p:nvSpPr>
          <p:cNvPr id="2682882" name="Rectangle 2"/>
          <p:cNvSpPr>
            <a:spLocks noGrp="1" noRot="1" noChangeAspect="1" noChangeArrowheads="1" noTextEdit="1"/>
          </p:cNvSpPr>
          <p:nvPr>
            <p:ph type="sldImg"/>
          </p:nvPr>
        </p:nvSpPr>
        <p:spPr>
          <a:xfrm>
            <a:off x="1143000" y="685800"/>
            <a:ext cx="4572000" cy="3429000"/>
          </a:xfrm>
          <a:ln/>
        </p:spPr>
      </p:sp>
      <p:sp>
        <p:nvSpPr>
          <p:cNvPr id="2682883"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F2EAA3-CE10-4A5C-9400-0B780BFC54C4}" type="slidenum">
              <a:rPr lang="en-US"/>
              <a:pPr/>
              <a:t>50</a:t>
            </a:fld>
            <a:endParaRPr lang="en-US"/>
          </a:p>
        </p:txBody>
      </p:sp>
      <p:sp>
        <p:nvSpPr>
          <p:cNvPr id="2940930" name="Rectangle 2"/>
          <p:cNvSpPr>
            <a:spLocks noGrp="1" noRot="1" noChangeAspect="1" noChangeArrowheads="1" noTextEdit="1"/>
          </p:cNvSpPr>
          <p:nvPr>
            <p:ph type="sldImg"/>
          </p:nvPr>
        </p:nvSpPr>
        <p:spPr>
          <a:xfrm>
            <a:off x="1143000" y="685800"/>
            <a:ext cx="4572000" cy="3429000"/>
          </a:xfrm>
          <a:ln/>
        </p:spPr>
      </p:sp>
      <p:sp>
        <p:nvSpPr>
          <p:cNvPr id="2940931" name="Rectangle 3"/>
          <p:cNvSpPr>
            <a:spLocks noGrp="1" noChangeArrowheads="1"/>
          </p:cNvSpPr>
          <p:nvPr>
            <p:ph type="body" idx="1"/>
          </p:nvPr>
        </p:nvSpPr>
        <p:spPr>
          <a:xfrm>
            <a:off x="685800" y="4343400"/>
            <a:ext cx="5486400" cy="4114800"/>
          </a:xfrm>
        </p:spPr>
        <p:txBody>
          <a:bodyPr/>
          <a:lstStyle/>
          <a:p>
            <a:r>
              <a:rPr lang="en-US"/>
              <a:t>A caching hierarchy can be designed either as inclusive, exclusive, and non-inclusive. Referring to our 2-level protocol, “inclusive” means the content of the L1 cache is a subset of the L2 cache. “Exclusive” means that any block that is present in an L1 cache, it cannot be present in the L2 cache in the same cluster. And “non-inclusive” lies between inclusive and exclusive. </a:t>
            </a:r>
          </a:p>
          <a:p>
            <a:endParaRPr lang="en-US"/>
          </a:p>
          <a:p>
            <a:r>
              <a:rPr lang="en-US"/>
              <a:t>In fact, we can take inclusive and exclusive as special cases of non-inclusive protocols. So it can be said that if we can effectively verify non-inclusive protocols, we can actually verify the protocol with any caching policy.</a:t>
            </a:r>
          </a:p>
          <a:p>
            <a:endParaRPr lang="en-US"/>
          </a:p>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D330D4-75F2-48FB-8C78-87BF2F141AD8}" type="slidenum">
              <a:rPr lang="en-US"/>
              <a:pPr/>
              <a:t>5</a:t>
            </a:fld>
            <a:endParaRPr lang="en-US"/>
          </a:p>
        </p:txBody>
      </p:sp>
      <p:sp>
        <p:nvSpPr>
          <p:cNvPr id="2070530" name="Rectangle 2"/>
          <p:cNvSpPr>
            <a:spLocks noGrp="1" noRot="1" noChangeAspect="1" noChangeArrowheads="1" noTextEdit="1"/>
          </p:cNvSpPr>
          <p:nvPr>
            <p:ph type="sldImg"/>
          </p:nvPr>
        </p:nvSpPr>
        <p:spPr>
          <a:xfrm>
            <a:off x="1143000" y="685800"/>
            <a:ext cx="4572000" cy="3429000"/>
          </a:xfrm>
          <a:ln/>
        </p:spPr>
      </p:sp>
      <p:sp>
        <p:nvSpPr>
          <p:cNvPr id="2070531" name="Rectangle 3"/>
          <p:cNvSpPr>
            <a:spLocks noGrp="1" noChangeArrowheads="1"/>
          </p:cNvSpPr>
          <p:nvPr>
            <p:ph type="body" idx="1"/>
          </p:nvPr>
        </p:nvSpPr>
        <p:spPr>
          <a:xfrm>
            <a:off x="685800" y="4343400"/>
            <a:ext cx="5486400" cy="4114800"/>
          </a:xfrm>
        </p:spPr>
        <p:txBody>
          <a:bodyPr/>
          <a:lstStyle/>
          <a:p>
            <a:r>
              <a:rPr lang="en-US"/>
              <a:t>A caching hierarchy can be designed either as inclusive, exclusive, and non-inclusive. Referring to our 2-level protocol, “inclusive” means the content of the L1 cache is a subset of the L2 cache. “Exclusive” means that any block that is present in an L1 cache, it cannot be present in the L2 cache in the same cluster. And “non-inclusive” lies between inclusive and exclusive. </a:t>
            </a:r>
          </a:p>
          <a:p>
            <a:endParaRPr lang="en-US"/>
          </a:p>
          <a:p>
            <a:r>
              <a:rPr lang="en-US"/>
              <a:t>In fact, we can take inclusive and exclusive as special cases of non-inclusive protocols. So it can be said that if we can effectively verify non-inclusive protocols, we can actually verify the protocol with any caching policy.</a:t>
            </a:r>
          </a:p>
          <a:p>
            <a:endParaRPr lang="en-US"/>
          </a:p>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CCEF23-5B6E-400A-B22A-EF1FA6977676}" type="slidenum">
              <a:rPr lang="en-US"/>
              <a:pPr/>
              <a:t>51</a:t>
            </a:fld>
            <a:endParaRPr lang="en-US"/>
          </a:p>
        </p:txBody>
      </p:sp>
      <p:sp>
        <p:nvSpPr>
          <p:cNvPr id="2949122" name="Rectangle 2"/>
          <p:cNvSpPr>
            <a:spLocks noGrp="1" noRot="1" noChangeAspect="1" noChangeArrowheads="1" noTextEdit="1"/>
          </p:cNvSpPr>
          <p:nvPr>
            <p:ph type="sldImg"/>
          </p:nvPr>
        </p:nvSpPr>
        <p:spPr>
          <a:xfrm>
            <a:off x="1143000" y="685800"/>
            <a:ext cx="4572000" cy="3429000"/>
          </a:xfrm>
          <a:ln/>
        </p:spPr>
      </p:sp>
      <p:sp>
        <p:nvSpPr>
          <p:cNvPr id="2949123"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6BA365-0EDD-4DC2-9FB0-745F324FCED3}" type="slidenum">
              <a:rPr lang="en-US"/>
              <a:pPr/>
              <a:t>52</a:t>
            </a:fld>
            <a:endParaRPr lang="en-US"/>
          </a:p>
        </p:txBody>
      </p:sp>
      <p:sp>
        <p:nvSpPr>
          <p:cNvPr id="2951170" name="Rectangle 2"/>
          <p:cNvSpPr>
            <a:spLocks noGrp="1" noRot="1" noChangeAspect="1" noChangeArrowheads="1" noTextEdit="1"/>
          </p:cNvSpPr>
          <p:nvPr>
            <p:ph type="sldImg"/>
          </p:nvPr>
        </p:nvSpPr>
        <p:spPr>
          <a:ln/>
        </p:spPr>
      </p:sp>
      <p:sp>
        <p:nvSpPr>
          <p:cNvPr id="2951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FCF42B-0FE0-45D2-AB36-A09B8B39559D}" type="slidenum">
              <a:rPr lang="en-US"/>
              <a:pPr/>
              <a:t>53</a:t>
            </a:fld>
            <a:endParaRPr lang="en-US"/>
          </a:p>
        </p:txBody>
      </p:sp>
      <p:sp>
        <p:nvSpPr>
          <p:cNvPr id="2953218" name="Rectangle 2"/>
          <p:cNvSpPr>
            <a:spLocks noGrp="1" noRot="1" noChangeAspect="1" noChangeArrowheads="1" noTextEdit="1"/>
          </p:cNvSpPr>
          <p:nvPr>
            <p:ph type="sldImg"/>
          </p:nvPr>
        </p:nvSpPr>
        <p:spPr>
          <a:xfrm>
            <a:off x="1143000" y="685800"/>
            <a:ext cx="4572000" cy="3429000"/>
          </a:xfrm>
          <a:ln/>
        </p:spPr>
      </p:sp>
      <p:sp>
        <p:nvSpPr>
          <p:cNvPr id="2953219" name="Rectangle 3"/>
          <p:cNvSpPr>
            <a:spLocks noGrp="1" noChangeArrowheads="1"/>
          </p:cNvSpPr>
          <p:nvPr>
            <p:ph type="body" idx="1"/>
          </p:nvPr>
        </p:nvSpPr>
        <p:spPr>
          <a:xfrm>
            <a:off x="685800" y="4343400"/>
            <a:ext cx="5486400" cy="4114800"/>
          </a:xfrm>
        </p:spPr>
        <p:txBody>
          <a:bodyPr/>
          <a:lstStyle/>
          <a:p>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D12EED-DAFD-4C4A-9409-A2DC62DD66A4}" type="slidenum">
              <a:rPr lang="en-US" smtClean="0"/>
              <a:pPr/>
              <a:t>54</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11314E-EA17-D14B-B6E1-CD9BF1E0027C}" type="slidenum">
              <a:rPr lang="en-US" smtClean="0"/>
              <a:pPr/>
              <a:t>55</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F2EAA3-CE10-4A5C-9400-0B780BFC54C4}" type="slidenum">
              <a:rPr lang="en-US"/>
              <a:pPr/>
              <a:t>56</a:t>
            </a:fld>
            <a:endParaRPr lang="en-US"/>
          </a:p>
        </p:txBody>
      </p:sp>
      <p:sp>
        <p:nvSpPr>
          <p:cNvPr id="2940930" name="Rectangle 2"/>
          <p:cNvSpPr>
            <a:spLocks noGrp="1" noRot="1" noChangeAspect="1" noChangeArrowheads="1" noTextEdit="1"/>
          </p:cNvSpPr>
          <p:nvPr>
            <p:ph type="sldImg"/>
          </p:nvPr>
        </p:nvSpPr>
        <p:spPr>
          <a:xfrm>
            <a:off x="1143000" y="685800"/>
            <a:ext cx="4572000" cy="3429000"/>
          </a:xfrm>
          <a:ln/>
        </p:spPr>
      </p:sp>
      <p:sp>
        <p:nvSpPr>
          <p:cNvPr id="2940931" name="Rectangle 3"/>
          <p:cNvSpPr>
            <a:spLocks noGrp="1" noChangeArrowheads="1"/>
          </p:cNvSpPr>
          <p:nvPr>
            <p:ph type="body" idx="1"/>
          </p:nvPr>
        </p:nvSpPr>
        <p:spPr>
          <a:xfrm>
            <a:off x="685800" y="4343400"/>
            <a:ext cx="5486400" cy="4114800"/>
          </a:xfrm>
        </p:spPr>
        <p:txBody>
          <a:bodyPr/>
          <a:lstStyle/>
          <a:p>
            <a:r>
              <a:rPr lang="en-US"/>
              <a:t>A caching hierarchy can be designed either as inclusive, exclusive, and non-inclusive. Referring to our 2-level protocol, “inclusive” means the content of the L1 cache is a subset of the L2 cache. “Exclusive” means that any block that is present in an L1 cache, it cannot be present in the L2 cache in the same cluster. And “non-inclusive” lies between inclusive and exclusive. </a:t>
            </a:r>
          </a:p>
          <a:p>
            <a:endParaRPr lang="en-US"/>
          </a:p>
          <a:p>
            <a:r>
              <a:rPr lang="en-US"/>
              <a:t>In fact, we can take inclusive and exclusive as special cases of non-inclusive protocols. So it can be said that if we can effectively verify non-inclusive protocols, we can actually verify the protocol with any caching policy.</a:t>
            </a:r>
          </a:p>
          <a:p>
            <a:endParaRPr lang="en-US"/>
          </a:p>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D12EED-DAFD-4C4A-9409-A2DC62DD66A4}" type="slidenum">
              <a:rPr lang="en-US" smtClean="0"/>
              <a:pPr/>
              <a:t>57</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0EB933-A891-4296-9AF1-AFBC287F360E}" type="slidenum">
              <a:rPr lang="en-US"/>
              <a:pPr/>
              <a:t>58</a:t>
            </a:fld>
            <a:endParaRPr lang="en-US"/>
          </a:p>
        </p:txBody>
      </p:sp>
      <p:sp>
        <p:nvSpPr>
          <p:cNvPr id="1843202" name="Rectangle 2"/>
          <p:cNvSpPr>
            <a:spLocks noGrp="1" noRot="1" noChangeAspect="1" noTextEdit="1"/>
          </p:cNvSpPr>
          <p:nvPr>
            <p:ph type="sldImg"/>
          </p:nvPr>
        </p:nvSpPr>
        <p:spPr>
          <a:xfrm>
            <a:off x="1143000" y="685800"/>
            <a:ext cx="4572000" cy="3429000"/>
          </a:xfrm>
          <a:ln/>
        </p:spPr>
      </p:sp>
      <p:sp>
        <p:nvSpPr>
          <p:cNvPr id="1843203" name="Rectangle 3"/>
          <p:cNvSpPr>
            <a:spLocks noGrp="1"/>
          </p:cNvSpPr>
          <p:nvPr>
            <p:ph type="body" idx="1"/>
          </p:nvPr>
        </p:nvSpPr>
        <p:spPr>
          <a:xfrm>
            <a:off x="685800" y="4343400"/>
            <a:ext cx="5486400" cy="4114800"/>
          </a:xfrm>
        </p:spPr>
        <p:txBody>
          <a:bodyPr lIns="91440" tIns="45720" rIns="91440" bIns="45720"/>
          <a:lstStyle/>
          <a:p>
            <a:pPr eaLnBrk="1" hangingPunct="1"/>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D12EED-DAFD-4C4A-9409-A2DC62DD66A4}" type="slidenum">
              <a:rPr lang="en-US" smtClean="0"/>
              <a:pPr/>
              <a:t>59</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6506C92-C548-4562-BAA0-80B3AC1D95F5}" type="slidenum">
              <a:rPr lang="en-US"/>
              <a:pPr/>
              <a:t>60</a:t>
            </a:fld>
            <a:endParaRPr lang="en-US"/>
          </a:p>
        </p:txBody>
      </p:sp>
      <p:sp>
        <p:nvSpPr>
          <p:cNvPr id="2560002" name="Slide Image Placeholder 1"/>
          <p:cNvSpPr>
            <a:spLocks noGrp="1" noRot="1" noChangeAspect="1" noTextEdit="1"/>
          </p:cNvSpPr>
          <p:nvPr>
            <p:ph type="sldImg"/>
          </p:nvPr>
        </p:nvSpPr>
        <p:spPr>
          <a:xfrm>
            <a:off x="1143000" y="685800"/>
            <a:ext cx="4572000" cy="3429000"/>
          </a:xfrm>
          <a:ln/>
        </p:spPr>
      </p:sp>
      <p:sp>
        <p:nvSpPr>
          <p:cNvPr id="2560003" name="Notes Placeholder 2"/>
          <p:cNvSpPr>
            <a:spLocks noGrp="1"/>
          </p:cNvSpPr>
          <p:nvPr>
            <p:ph type="body" idx="1"/>
          </p:nvPr>
        </p:nvSpPr>
        <p:spPr>
          <a:xfrm>
            <a:off x="685800" y="4343400"/>
            <a:ext cx="5486400" cy="4114800"/>
          </a:xfrm>
        </p:spPr>
        <p:txBody>
          <a:bodyPr lIns="91440" tIns="45720" rIns="91440" bIns="45720"/>
          <a:lstStyle/>
          <a:p>
            <a:pPr eaLnBrk="1" hangingPunct="1">
              <a:spcBef>
                <a:spcPct val="0"/>
              </a:spcBef>
            </a:pPr>
            <a:r>
              <a:rPr lang="en-US"/>
              <a:t>Here is a small program snip taken, and modified, from an example in one of Pacheco’s books. We have modified it so it has a deadlock.  Can you find it?  It’s a simple off by one. We can find it and others like it.</a:t>
            </a:r>
          </a:p>
        </p:txBody>
      </p:sp>
      <p:sp>
        <p:nvSpPr>
          <p:cNvPr id="256000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9E6345A4-D548-4B64-84AF-3F468621DA67}" type="slidenum">
              <a:rPr lang="en-US" sz="1200" b="0">
                <a:latin typeface="Calibri" pitchFamily="34" charset="0"/>
              </a:rPr>
              <a:pPr algn="r" eaLnBrk="1" hangingPunct="1"/>
              <a:t>60</a:t>
            </a:fld>
            <a:endParaRPr lang="en-US" sz="1200" b="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59A3F9-BB9A-4832-A57A-7BD4844317A9}" type="slidenum">
              <a:rPr lang="en-US"/>
              <a:pPr/>
              <a:t>6</a:t>
            </a:fld>
            <a:endParaRPr lang="en-US"/>
          </a:p>
        </p:txBody>
      </p:sp>
      <p:sp>
        <p:nvSpPr>
          <p:cNvPr id="2095106" name="Rectangle 2"/>
          <p:cNvSpPr>
            <a:spLocks noGrp="1" noRot="1" noChangeAspect="1" noChangeArrowheads="1" noTextEdit="1"/>
          </p:cNvSpPr>
          <p:nvPr>
            <p:ph type="sldImg"/>
          </p:nvPr>
        </p:nvSpPr>
        <p:spPr>
          <a:xfrm>
            <a:off x="1143000" y="685800"/>
            <a:ext cx="4572000" cy="3429000"/>
          </a:xfrm>
          <a:ln/>
        </p:spPr>
      </p:sp>
      <p:sp>
        <p:nvSpPr>
          <p:cNvPr id="2095107" name="Rectangle 3"/>
          <p:cNvSpPr>
            <a:spLocks noGrp="1" noChangeArrowheads="1"/>
          </p:cNvSpPr>
          <p:nvPr>
            <p:ph type="body" idx="1"/>
          </p:nvPr>
        </p:nvSpPr>
        <p:spPr>
          <a:xfrm>
            <a:off x="685800" y="4343400"/>
            <a:ext cx="5486400" cy="4114800"/>
          </a:xfrm>
        </p:spPr>
        <p:txBody>
          <a:bodyPr/>
          <a:lstStyle/>
          <a:p>
            <a:r>
              <a:rPr lang="en-US"/>
              <a:t>A caching hierarchy can be designed either as inclusive, exclusive, and non-inclusive. Referring to our 2-level protocol, “inclusive” means the content of the L1 cache is a subset of the L2 cache. “Exclusive” means that any block that is present in an L1 cache, it cannot be present in the L2 cache in the same cluster. And “non-inclusive” lies between inclusive and exclusive. </a:t>
            </a:r>
          </a:p>
          <a:p>
            <a:endParaRPr lang="en-US"/>
          </a:p>
          <a:p>
            <a:r>
              <a:rPr lang="en-US"/>
              <a:t>In fact, we can take inclusive and exclusive as special cases of non-inclusive protocols. So it can be said that if we can effectively verify non-inclusive protocols, we can actually verify the protocol with any caching policy.</a:t>
            </a:r>
          </a:p>
          <a:p>
            <a:endParaRPr lang="en-US"/>
          </a:p>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99B0FC4-F2D3-48DD-82F3-4440284A42DC}" type="slidenum">
              <a:rPr lang="en-US"/>
              <a:pPr/>
              <a:t>61</a:t>
            </a:fld>
            <a:endParaRPr lang="en-US"/>
          </a:p>
        </p:txBody>
      </p:sp>
      <p:sp>
        <p:nvSpPr>
          <p:cNvPr id="2562050" name="Slide Image Placeholder 1"/>
          <p:cNvSpPr>
            <a:spLocks noGrp="1" noRot="1" noChangeAspect="1" noTextEdit="1"/>
          </p:cNvSpPr>
          <p:nvPr>
            <p:ph type="sldImg"/>
          </p:nvPr>
        </p:nvSpPr>
        <p:spPr>
          <a:xfrm>
            <a:off x="1143000" y="685800"/>
            <a:ext cx="4572000" cy="3429000"/>
          </a:xfrm>
          <a:ln/>
        </p:spPr>
      </p:sp>
      <p:sp>
        <p:nvSpPr>
          <p:cNvPr id="2562051" name="Notes Placeholder 2"/>
          <p:cNvSpPr>
            <a:spLocks noGrp="1"/>
          </p:cNvSpPr>
          <p:nvPr>
            <p:ph type="body" idx="1"/>
          </p:nvPr>
        </p:nvSpPr>
        <p:spPr>
          <a:xfrm>
            <a:off x="685800" y="4343400"/>
            <a:ext cx="5486400" cy="4114800"/>
          </a:xfrm>
        </p:spPr>
        <p:txBody>
          <a:bodyPr lIns="91440" tIns="45720" rIns="91440" bIns="45720"/>
          <a:lstStyle/>
          <a:p>
            <a:pPr eaLnBrk="1" hangingPunct="1">
              <a:spcBef>
                <a:spcPct val="0"/>
              </a:spcBef>
            </a:pPr>
            <a:r>
              <a:rPr lang="en-US"/>
              <a:t>Here is a small program snip taken, and modified, from an example in one of Pacheco’s books. We have modified it so it has a deadlock.  Can you find it?  It’s a simple off by one. We can find it and others like it.</a:t>
            </a:r>
          </a:p>
        </p:txBody>
      </p:sp>
      <p:sp>
        <p:nvSpPr>
          <p:cNvPr id="256205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2E041D66-3E02-4331-BE64-A3569F8CC18B}" type="slidenum">
              <a:rPr lang="en-US" sz="1200" b="0">
                <a:latin typeface="Calibri" pitchFamily="34" charset="0"/>
              </a:rPr>
              <a:pPr algn="r" eaLnBrk="1" hangingPunct="1"/>
              <a:t>61</a:t>
            </a:fld>
            <a:endParaRPr lang="en-US" sz="1200" b="0">
              <a:latin typeface="Calibri"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FFCADE3-3261-4239-A975-6C675DFE199F}" type="slidenum">
              <a:rPr lang="en-US"/>
              <a:pPr/>
              <a:t>62</a:t>
            </a:fld>
            <a:endParaRPr lang="en-US"/>
          </a:p>
        </p:txBody>
      </p:sp>
      <p:sp>
        <p:nvSpPr>
          <p:cNvPr id="2564098" name="Slide Image Placeholder 1"/>
          <p:cNvSpPr>
            <a:spLocks noGrp="1" noRot="1" noChangeAspect="1" noTextEdit="1"/>
          </p:cNvSpPr>
          <p:nvPr>
            <p:ph type="sldImg"/>
          </p:nvPr>
        </p:nvSpPr>
        <p:spPr>
          <a:xfrm>
            <a:off x="1143000" y="685800"/>
            <a:ext cx="4572000" cy="3429000"/>
          </a:xfrm>
          <a:ln/>
        </p:spPr>
      </p:sp>
      <p:sp>
        <p:nvSpPr>
          <p:cNvPr id="2564099" name="Notes Placeholder 2"/>
          <p:cNvSpPr>
            <a:spLocks noGrp="1"/>
          </p:cNvSpPr>
          <p:nvPr>
            <p:ph type="body" idx="1"/>
          </p:nvPr>
        </p:nvSpPr>
        <p:spPr>
          <a:xfrm>
            <a:off x="685800" y="4343400"/>
            <a:ext cx="5486400" cy="4114800"/>
          </a:xfrm>
        </p:spPr>
        <p:txBody>
          <a:bodyPr lIns="91440" tIns="45720" rIns="91440" bIns="45720"/>
          <a:lstStyle/>
          <a:p>
            <a:pPr eaLnBrk="1" hangingPunct="1">
              <a:spcBef>
                <a:spcPct val="0"/>
              </a:spcBef>
            </a:pPr>
            <a:r>
              <a:rPr lang="en-US"/>
              <a:t>Here is a small program snip taken, and modified, from an example in one of Pacheco’s books. We have modified it so it has a deadlock.  Can you find it?  It’s a simple off by one. We can find it and others like it.</a:t>
            </a:r>
          </a:p>
        </p:txBody>
      </p:sp>
      <p:sp>
        <p:nvSpPr>
          <p:cNvPr id="256410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5311E193-6684-4434-8402-B5600F946EB1}" type="slidenum">
              <a:rPr lang="en-US" sz="1200" b="0">
                <a:latin typeface="Calibri" pitchFamily="34" charset="0"/>
              </a:rPr>
              <a:pPr algn="r" eaLnBrk="1" hangingPunct="1"/>
              <a:t>62</a:t>
            </a:fld>
            <a:endParaRPr lang="en-US" sz="1200" b="0">
              <a:latin typeface="Calibri"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D12EED-DAFD-4C4A-9409-A2DC62DD66A4}" type="slidenum">
              <a:rPr lang="en-US" smtClean="0"/>
              <a:pPr/>
              <a:t>63</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97BD21-308C-4295-8666-BC867003836A}" type="slidenum">
              <a:rPr lang="en-US"/>
              <a:pPr/>
              <a:t>64</a:t>
            </a:fld>
            <a:endParaRPr lang="en-US"/>
          </a:p>
        </p:txBody>
      </p:sp>
      <p:sp>
        <p:nvSpPr>
          <p:cNvPr id="2519042" name="Rectangle 2"/>
          <p:cNvSpPr>
            <a:spLocks noGrp="1" noRot="1" noChangeAspect="1" noTextEdit="1"/>
          </p:cNvSpPr>
          <p:nvPr>
            <p:ph type="sldImg"/>
          </p:nvPr>
        </p:nvSpPr>
        <p:spPr>
          <a:xfrm>
            <a:off x="1143000" y="685800"/>
            <a:ext cx="4572000" cy="3429000"/>
          </a:xfrm>
          <a:ln/>
        </p:spPr>
      </p:sp>
      <p:sp>
        <p:nvSpPr>
          <p:cNvPr id="2519043" name="Rectangle 3"/>
          <p:cNvSpPr>
            <a:spLocks noGrp="1"/>
          </p:cNvSpPr>
          <p:nvPr>
            <p:ph type="body" idx="1"/>
          </p:nvPr>
        </p:nvSpPr>
        <p:spPr>
          <a:xfrm>
            <a:off x="685800" y="4343400"/>
            <a:ext cx="5486400" cy="4114800"/>
          </a:xfrm>
        </p:spPr>
        <p:txBody>
          <a:bodyPr lIns="91440" tIns="45720" rIns="91440" bIns="45720"/>
          <a:lstStyle/>
          <a:p>
            <a:pPr eaLnBrk="1" hangingPunct="1"/>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4E3835-276A-4AA7-8EE4-AC98C40C8B1B}" type="slidenum">
              <a:rPr lang="en-US"/>
              <a:pPr/>
              <a:t>65</a:t>
            </a:fld>
            <a:endParaRPr lang="en-US"/>
          </a:p>
        </p:txBody>
      </p:sp>
      <p:sp>
        <p:nvSpPr>
          <p:cNvPr id="2521090" name="Rectangle 2"/>
          <p:cNvSpPr>
            <a:spLocks noGrp="1" noRot="1" noChangeAspect="1" noTextEdit="1"/>
          </p:cNvSpPr>
          <p:nvPr>
            <p:ph type="sldImg"/>
          </p:nvPr>
        </p:nvSpPr>
        <p:spPr>
          <a:xfrm>
            <a:off x="1143000" y="685800"/>
            <a:ext cx="4572000" cy="3429000"/>
          </a:xfrm>
          <a:ln/>
        </p:spPr>
      </p:sp>
      <p:sp>
        <p:nvSpPr>
          <p:cNvPr id="2521091" name="Rectangle 3"/>
          <p:cNvSpPr>
            <a:spLocks noGrp="1"/>
          </p:cNvSpPr>
          <p:nvPr>
            <p:ph type="body" idx="1"/>
          </p:nvPr>
        </p:nvSpPr>
        <p:spPr>
          <a:xfrm>
            <a:off x="685800" y="4343400"/>
            <a:ext cx="5486400" cy="4114800"/>
          </a:xfrm>
        </p:spPr>
        <p:txBody>
          <a:bodyPr lIns="91440" tIns="45720" rIns="91440" bIns="45720"/>
          <a:lstStyle/>
          <a:p>
            <a:pPr eaLnBrk="1" hangingPunct="1"/>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DE3F51-A3A2-421E-8409-671D9D53747F}" type="slidenum">
              <a:rPr lang="en-US"/>
              <a:pPr/>
              <a:t>66</a:t>
            </a:fld>
            <a:endParaRPr lang="en-US"/>
          </a:p>
        </p:txBody>
      </p:sp>
      <p:sp>
        <p:nvSpPr>
          <p:cNvPr id="2523138" name="Rectangle 2"/>
          <p:cNvSpPr>
            <a:spLocks noGrp="1" noRot="1" noChangeAspect="1" noTextEdit="1"/>
          </p:cNvSpPr>
          <p:nvPr>
            <p:ph type="sldImg"/>
          </p:nvPr>
        </p:nvSpPr>
        <p:spPr>
          <a:xfrm>
            <a:off x="1143000" y="685800"/>
            <a:ext cx="4572000" cy="3429000"/>
          </a:xfrm>
          <a:ln/>
        </p:spPr>
      </p:sp>
      <p:sp>
        <p:nvSpPr>
          <p:cNvPr id="2523139" name="Rectangle 3"/>
          <p:cNvSpPr>
            <a:spLocks noGrp="1"/>
          </p:cNvSpPr>
          <p:nvPr>
            <p:ph type="body" idx="1"/>
          </p:nvPr>
        </p:nvSpPr>
        <p:spPr>
          <a:xfrm>
            <a:off x="685800" y="4343400"/>
            <a:ext cx="5486400" cy="4114800"/>
          </a:xfrm>
        </p:spPr>
        <p:txBody>
          <a:bodyPr lIns="91440" tIns="45720" rIns="91440" bIns="45720"/>
          <a:lstStyle/>
          <a:p>
            <a:pPr eaLnBrk="1" hangingPunct="1"/>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A9BF35-E803-4F26-8A18-041AA4668F57}" type="slidenum">
              <a:rPr lang="en-US"/>
              <a:pPr/>
              <a:t>67</a:t>
            </a:fld>
            <a:endParaRPr lang="en-US"/>
          </a:p>
        </p:txBody>
      </p:sp>
      <p:sp>
        <p:nvSpPr>
          <p:cNvPr id="2525186" name="Rectangle 2"/>
          <p:cNvSpPr>
            <a:spLocks noGrp="1" noRot="1" noChangeAspect="1" noTextEdit="1"/>
          </p:cNvSpPr>
          <p:nvPr>
            <p:ph type="sldImg"/>
          </p:nvPr>
        </p:nvSpPr>
        <p:spPr>
          <a:xfrm>
            <a:off x="1143000" y="685800"/>
            <a:ext cx="4572000" cy="3429000"/>
          </a:xfrm>
          <a:ln/>
        </p:spPr>
      </p:sp>
      <p:sp>
        <p:nvSpPr>
          <p:cNvPr id="2525187" name="Rectangle 3"/>
          <p:cNvSpPr>
            <a:spLocks noGrp="1"/>
          </p:cNvSpPr>
          <p:nvPr>
            <p:ph type="body" idx="1"/>
          </p:nvPr>
        </p:nvSpPr>
        <p:spPr>
          <a:xfrm>
            <a:off x="685800" y="4343400"/>
            <a:ext cx="5486400" cy="4114800"/>
          </a:xfrm>
        </p:spPr>
        <p:txBody>
          <a:bodyPr lIns="91440" tIns="45720" rIns="91440" bIns="45720"/>
          <a:lstStyle/>
          <a:p>
            <a:pPr eaLnBrk="1" hangingPunct="1"/>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65F990-9853-445E-8B67-F9B9964720CC}" type="slidenum">
              <a:rPr lang="en-US"/>
              <a:pPr/>
              <a:t>68</a:t>
            </a:fld>
            <a:endParaRPr lang="en-US"/>
          </a:p>
        </p:txBody>
      </p:sp>
      <p:sp>
        <p:nvSpPr>
          <p:cNvPr id="2527234" name="Rectangle 2"/>
          <p:cNvSpPr>
            <a:spLocks noGrp="1" noRot="1" noChangeAspect="1" noTextEdit="1"/>
          </p:cNvSpPr>
          <p:nvPr>
            <p:ph type="sldImg"/>
          </p:nvPr>
        </p:nvSpPr>
        <p:spPr>
          <a:xfrm>
            <a:off x="1143000" y="685800"/>
            <a:ext cx="4572000" cy="3429000"/>
          </a:xfrm>
          <a:ln/>
        </p:spPr>
      </p:sp>
      <p:sp>
        <p:nvSpPr>
          <p:cNvPr id="2527235" name="Rectangle 3"/>
          <p:cNvSpPr>
            <a:spLocks noGrp="1"/>
          </p:cNvSpPr>
          <p:nvPr>
            <p:ph type="body" idx="1"/>
          </p:nvPr>
        </p:nvSpPr>
        <p:spPr>
          <a:xfrm>
            <a:off x="685800" y="4343400"/>
            <a:ext cx="5486400" cy="4114800"/>
          </a:xfrm>
        </p:spPr>
        <p:txBody>
          <a:bodyPr lIns="91440" tIns="45720" rIns="91440" bIns="45720"/>
          <a:lstStyle/>
          <a:p>
            <a:pPr eaLnBrk="1" hangingPunct="1"/>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216542-1C92-442E-9AAD-6FDA396222F4}" type="slidenum">
              <a:rPr lang="en-US"/>
              <a:pPr/>
              <a:t>69</a:t>
            </a:fld>
            <a:endParaRPr lang="en-US"/>
          </a:p>
        </p:txBody>
      </p:sp>
      <p:sp>
        <p:nvSpPr>
          <p:cNvPr id="2529282" name="Rectangle 2"/>
          <p:cNvSpPr>
            <a:spLocks noGrp="1" noRot="1" noChangeAspect="1" noTextEdit="1"/>
          </p:cNvSpPr>
          <p:nvPr>
            <p:ph type="sldImg"/>
          </p:nvPr>
        </p:nvSpPr>
        <p:spPr>
          <a:xfrm>
            <a:off x="1143000" y="685800"/>
            <a:ext cx="4572000" cy="3429000"/>
          </a:xfrm>
          <a:ln/>
        </p:spPr>
      </p:sp>
      <p:sp>
        <p:nvSpPr>
          <p:cNvPr id="2529283" name="Rectangle 3"/>
          <p:cNvSpPr>
            <a:spLocks noGrp="1"/>
          </p:cNvSpPr>
          <p:nvPr>
            <p:ph type="body" idx="1"/>
          </p:nvPr>
        </p:nvSpPr>
        <p:spPr>
          <a:xfrm>
            <a:off x="685800" y="4343400"/>
            <a:ext cx="5486400" cy="4114800"/>
          </a:xfrm>
        </p:spPr>
        <p:txBody>
          <a:bodyPr lIns="91440" tIns="45720" rIns="91440" bIns="45720"/>
          <a:lstStyle/>
          <a:p>
            <a:pPr eaLnBrk="1" hangingPunct="1"/>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515985-4B4D-40F7-B507-6D6FE63B3F88}" type="slidenum">
              <a:rPr lang="en-US"/>
              <a:pPr/>
              <a:t>70</a:t>
            </a:fld>
            <a:endParaRPr lang="en-US"/>
          </a:p>
        </p:txBody>
      </p:sp>
      <p:sp>
        <p:nvSpPr>
          <p:cNvPr id="2531330" name="Rectangle 2"/>
          <p:cNvSpPr>
            <a:spLocks noGrp="1" noRot="1" noChangeAspect="1" noTextEdit="1"/>
          </p:cNvSpPr>
          <p:nvPr>
            <p:ph type="sldImg"/>
          </p:nvPr>
        </p:nvSpPr>
        <p:spPr>
          <a:xfrm>
            <a:off x="1143000" y="685800"/>
            <a:ext cx="4572000" cy="3429000"/>
          </a:xfrm>
          <a:ln/>
        </p:spPr>
      </p:sp>
      <p:sp>
        <p:nvSpPr>
          <p:cNvPr id="2531331" name="Rectangle 3"/>
          <p:cNvSpPr>
            <a:spLocks noGrp="1"/>
          </p:cNvSpPr>
          <p:nvPr>
            <p:ph type="body" idx="1"/>
          </p:nvPr>
        </p:nvSpPr>
        <p:spPr>
          <a:xfrm>
            <a:off x="685800" y="4343400"/>
            <a:ext cx="5486400" cy="4114800"/>
          </a:xfrm>
        </p:spPr>
        <p:txBody>
          <a:bodyPr lIns="91440" tIns="45720" rIns="91440" bIns="45720"/>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865A20-DA23-45C8-BED0-7771332FEF46}" type="slidenum">
              <a:rPr lang="en-US"/>
              <a:pPr/>
              <a:t>7</a:t>
            </a:fld>
            <a:endParaRPr lang="en-US"/>
          </a:p>
        </p:txBody>
      </p:sp>
      <p:sp>
        <p:nvSpPr>
          <p:cNvPr id="2099202" name="Rectangle 2"/>
          <p:cNvSpPr>
            <a:spLocks noGrp="1" noRot="1" noChangeAspect="1" noChangeArrowheads="1" noTextEdit="1"/>
          </p:cNvSpPr>
          <p:nvPr>
            <p:ph type="sldImg"/>
          </p:nvPr>
        </p:nvSpPr>
        <p:spPr>
          <a:xfrm>
            <a:off x="1143000" y="685800"/>
            <a:ext cx="4572000" cy="3429000"/>
          </a:xfrm>
          <a:ln/>
        </p:spPr>
      </p:sp>
      <p:sp>
        <p:nvSpPr>
          <p:cNvPr id="2099203" name="Rectangle 3"/>
          <p:cNvSpPr>
            <a:spLocks noGrp="1" noChangeArrowheads="1"/>
          </p:cNvSpPr>
          <p:nvPr>
            <p:ph type="body" idx="1"/>
          </p:nvPr>
        </p:nvSpPr>
        <p:spPr>
          <a:xfrm>
            <a:off x="685800" y="4343400"/>
            <a:ext cx="5486400" cy="4114800"/>
          </a:xfrm>
        </p:spPr>
        <p:txBody>
          <a:bodyPr/>
          <a:lstStyle/>
          <a:p>
            <a:r>
              <a:rPr lang="en-US"/>
              <a:t>A caching hierarchy can be designed either as inclusive, exclusive, and non-inclusive. Referring to our 2-level protocol, “inclusive” means the content of the L1 cache is a subset of the L2 cache. “Exclusive” means that any block that is present in an L1 cache, it cannot be present in the L2 cache in the same cluster. And “non-inclusive” lies between inclusive and exclusive. </a:t>
            </a:r>
          </a:p>
          <a:p>
            <a:endParaRPr lang="en-US"/>
          </a:p>
          <a:p>
            <a:r>
              <a:rPr lang="en-US"/>
              <a:t>In fact, we can take inclusive and exclusive as special cases of non-inclusive protocols. So it can be said that if we can effectively verify non-inclusive protocols, we can actually verify the protocol with any caching policy.</a:t>
            </a:r>
          </a:p>
          <a:p>
            <a:endParaRPr lang="en-US"/>
          </a:p>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EBFFDA-E0FD-4C82-869B-FE5B45A39388}" type="slidenum">
              <a:rPr lang="en-US"/>
              <a:pPr/>
              <a:t>71</a:t>
            </a:fld>
            <a:endParaRPr lang="en-US"/>
          </a:p>
        </p:txBody>
      </p:sp>
      <p:sp>
        <p:nvSpPr>
          <p:cNvPr id="2947074" name="Rectangle 2"/>
          <p:cNvSpPr>
            <a:spLocks noGrp="1" noRot="1" noChangeAspect="1" noTextEdit="1"/>
          </p:cNvSpPr>
          <p:nvPr>
            <p:ph type="sldImg"/>
          </p:nvPr>
        </p:nvSpPr>
        <p:spPr>
          <a:xfrm>
            <a:off x="1143000" y="685800"/>
            <a:ext cx="4572000" cy="3429000"/>
          </a:xfrm>
          <a:ln/>
        </p:spPr>
      </p:sp>
      <p:sp>
        <p:nvSpPr>
          <p:cNvPr id="2947075" name="Rectangle 3"/>
          <p:cNvSpPr>
            <a:spLocks noGrp="1"/>
          </p:cNvSpPr>
          <p:nvPr>
            <p:ph type="body" idx="1"/>
          </p:nvPr>
        </p:nvSpPr>
        <p:spPr>
          <a:xfrm>
            <a:off x="685800" y="4343400"/>
            <a:ext cx="5486400" cy="4114800"/>
          </a:xfrm>
        </p:spPr>
        <p:txBody>
          <a:bodyPr lIns="91440" tIns="45720" rIns="91440" bIns="45720"/>
          <a:lstStyle/>
          <a:p>
            <a:pPr eaLnBrk="1" hangingPunct="1"/>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EBFFDA-E0FD-4C82-869B-FE5B45A39388}" type="slidenum">
              <a:rPr lang="en-US"/>
              <a:pPr/>
              <a:t>72</a:t>
            </a:fld>
            <a:endParaRPr lang="en-US"/>
          </a:p>
        </p:txBody>
      </p:sp>
      <p:sp>
        <p:nvSpPr>
          <p:cNvPr id="2947074" name="Rectangle 2"/>
          <p:cNvSpPr>
            <a:spLocks noGrp="1" noRot="1" noChangeAspect="1" noTextEdit="1"/>
          </p:cNvSpPr>
          <p:nvPr>
            <p:ph type="sldImg"/>
          </p:nvPr>
        </p:nvSpPr>
        <p:spPr>
          <a:xfrm>
            <a:off x="1143000" y="685800"/>
            <a:ext cx="4572000" cy="3429000"/>
          </a:xfrm>
          <a:ln/>
        </p:spPr>
      </p:sp>
      <p:sp>
        <p:nvSpPr>
          <p:cNvPr id="2947075" name="Rectangle 3"/>
          <p:cNvSpPr>
            <a:spLocks noGrp="1"/>
          </p:cNvSpPr>
          <p:nvPr>
            <p:ph type="body" idx="1"/>
          </p:nvPr>
        </p:nvSpPr>
        <p:spPr>
          <a:xfrm>
            <a:off x="685800" y="4343400"/>
            <a:ext cx="5486400" cy="4114800"/>
          </a:xfrm>
        </p:spPr>
        <p:txBody>
          <a:bodyPr lIns="91440" tIns="45720" rIns="91440" bIns="45720"/>
          <a:lstStyle/>
          <a:p>
            <a:pPr eaLnBrk="1" hangingPunct="1"/>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D12EED-DAFD-4C4A-9409-A2DC62DD66A4}" type="slidenum">
              <a:rPr lang="en-US" smtClean="0"/>
              <a:pPr/>
              <a:t>74</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D12EED-DAFD-4C4A-9409-A2DC62DD66A4}" type="slidenum">
              <a:rPr lang="en-US" smtClean="0"/>
              <a:pPr/>
              <a:t>75</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F2EAA3-CE10-4A5C-9400-0B780BFC54C4}" type="slidenum">
              <a:rPr lang="en-US"/>
              <a:pPr/>
              <a:t>76</a:t>
            </a:fld>
            <a:endParaRPr lang="en-US"/>
          </a:p>
        </p:txBody>
      </p:sp>
      <p:sp>
        <p:nvSpPr>
          <p:cNvPr id="2940930" name="Rectangle 2"/>
          <p:cNvSpPr>
            <a:spLocks noGrp="1" noRot="1" noChangeAspect="1" noChangeArrowheads="1" noTextEdit="1"/>
          </p:cNvSpPr>
          <p:nvPr>
            <p:ph type="sldImg"/>
          </p:nvPr>
        </p:nvSpPr>
        <p:spPr>
          <a:xfrm>
            <a:off x="1143000" y="685800"/>
            <a:ext cx="4572000" cy="3429000"/>
          </a:xfrm>
          <a:ln/>
        </p:spPr>
      </p:sp>
      <p:sp>
        <p:nvSpPr>
          <p:cNvPr id="2940931" name="Rectangle 3"/>
          <p:cNvSpPr>
            <a:spLocks noGrp="1" noChangeArrowheads="1"/>
          </p:cNvSpPr>
          <p:nvPr>
            <p:ph type="body" idx="1"/>
          </p:nvPr>
        </p:nvSpPr>
        <p:spPr>
          <a:xfrm>
            <a:off x="685800" y="4343400"/>
            <a:ext cx="5486400" cy="4114800"/>
          </a:xfrm>
        </p:spPr>
        <p:txBody>
          <a:bodyPr/>
          <a:lstStyle/>
          <a:p>
            <a:r>
              <a:rPr lang="en-US"/>
              <a:t>A caching hierarchy can be designed either as inclusive, exclusive, and non-inclusive. Referring to our 2-level protocol, “inclusive” means the content of the L1 cache is a subset of the L2 cache. “Exclusive” means that any block that is present in an L1 cache, it cannot be present in the L2 cache in the same cluster. And “non-inclusive” lies between inclusive and exclusive. </a:t>
            </a:r>
          </a:p>
          <a:p>
            <a:endParaRPr lang="en-US"/>
          </a:p>
          <a:p>
            <a:r>
              <a:rPr lang="en-US"/>
              <a:t>In fact, we can take inclusive and exclusive as special cases of non-inclusive protocols. So it can be said that if we can effectively verify non-inclusive protocols, we can actually verify the protocol with any caching policy.</a:t>
            </a:r>
          </a:p>
          <a:p>
            <a:endParaRPr lang="en-US"/>
          </a:p>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D12EED-DAFD-4C4A-9409-A2DC62DD66A4}" type="slidenum">
              <a:rPr lang="en-US" smtClean="0"/>
              <a:pPr/>
              <a:t>77</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D12EED-DAFD-4C4A-9409-A2DC62DD66A4}" type="slidenum">
              <a:rPr lang="en-US" smtClean="0"/>
              <a:pPr/>
              <a:t>80</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D12EED-DAFD-4C4A-9409-A2DC62DD66A4}" type="slidenum">
              <a:rPr lang="en-US" smtClean="0"/>
              <a:pPr/>
              <a:t>81</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D12EED-DAFD-4C4A-9409-A2DC62DD66A4}" type="slidenum">
              <a:rPr lang="en-US" smtClean="0"/>
              <a:pPr/>
              <a:t>82</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614886-AD59-4EBB-96CC-60C480F654F9}" type="slidenum">
              <a:rPr lang="en-US"/>
              <a:pPr/>
              <a:t>83</a:t>
            </a:fld>
            <a:endParaRPr lang="en-US"/>
          </a:p>
        </p:txBody>
      </p:sp>
      <p:sp>
        <p:nvSpPr>
          <p:cNvPr id="1980418" name="Rectangle 2"/>
          <p:cNvSpPr>
            <a:spLocks noGrp="1" noRot="1" noChangeAspect="1" noTextEdit="1"/>
          </p:cNvSpPr>
          <p:nvPr>
            <p:ph type="sldImg"/>
          </p:nvPr>
        </p:nvSpPr>
        <p:spPr>
          <a:xfrm>
            <a:off x="1143000" y="685800"/>
            <a:ext cx="4572000" cy="3429000"/>
          </a:xfrm>
          <a:ln/>
        </p:spPr>
      </p:sp>
      <p:sp>
        <p:nvSpPr>
          <p:cNvPr id="1980419" name="Rectangle 3"/>
          <p:cNvSpPr>
            <a:spLocks noGrp="1"/>
          </p:cNvSpPr>
          <p:nvPr>
            <p:ph type="body" idx="1"/>
          </p:nvPr>
        </p:nvSpPr>
        <p:spPr>
          <a:xfrm>
            <a:off x="685800" y="4343400"/>
            <a:ext cx="5486400" cy="4114800"/>
          </a:xfrm>
        </p:spPr>
        <p:txBody>
          <a:bodyPr lIns="91440" tIns="45720" rIns="91440" bIns="45720"/>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AB1775-F3FD-4B2A-A684-1E47BDA3E41A}" type="slidenum">
              <a:rPr lang="en-US"/>
              <a:pPr/>
              <a:t>8</a:t>
            </a:fld>
            <a:endParaRPr lang="en-US"/>
          </a:p>
        </p:txBody>
      </p:sp>
      <p:sp>
        <p:nvSpPr>
          <p:cNvPr id="2101250" name="Rectangle 2"/>
          <p:cNvSpPr>
            <a:spLocks noGrp="1" noRot="1" noChangeAspect="1" noChangeArrowheads="1" noTextEdit="1"/>
          </p:cNvSpPr>
          <p:nvPr>
            <p:ph type="sldImg"/>
          </p:nvPr>
        </p:nvSpPr>
        <p:spPr>
          <a:xfrm>
            <a:off x="1143000" y="685800"/>
            <a:ext cx="4572000" cy="3429000"/>
          </a:xfrm>
          <a:ln/>
        </p:spPr>
      </p:sp>
      <p:sp>
        <p:nvSpPr>
          <p:cNvPr id="2101251" name="Rectangle 3"/>
          <p:cNvSpPr>
            <a:spLocks noGrp="1" noChangeArrowheads="1"/>
          </p:cNvSpPr>
          <p:nvPr>
            <p:ph type="body" idx="1"/>
          </p:nvPr>
        </p:nvSpPr>
        <p:spPr>
          <a:xfrm>
            <a:off x="685800" y="4343400"/>
            <a:ext cx="5486400" cy="4114800"/>
          </a:xfrm>
        </p:spPr>
        <p:txBody>
          <a:bodyPr/>
          <a:lstStyle/>
          <a:p>
            <a:r>
              <a:rPr lang="en-US"/>
              <a:t>A caching hierarchy can be designed either as inclusive, exclusive, and non-inclusive. Referring to our 2-level protocol, “inclusive” means the content of the L1 cache is a subset of the L2 cache. “Exclusive” means that any block that is present in an L1 cache, it cannot be present in the L2 cache in the same cluster. And “non-inclusive” lies between inclusive and exclusive. </a:t>
            </a:r>
          </a:p>
          <a:p>
            <a:endParaRPr lang="en-US"/>
          </a:p>
          <a:p>
            <a:r>
              <a:rPr lang="en-US"/>
              <a:t>In fact, we can take inclusive and exclusive as special cases of non-inclusive protocols. So it can be said that if we can effectively verify non-inclusive protocols, we can actually verify the protocol with any caching policy.</a:t>
            </a:r>
          </a:p>
          <a:p>
            <a:endParaRPr lang="en-US"/>
          </a:p>
          <a:p>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6963C6-BE4C-4D00-AF95-3B8ED6BA99C4}" type="slidenum">
              <a:rPr lang="en-US"/>
              <a:pPr/>
              <a:t>84</a:t>
            </a:fld>
            <a:endParaRPr lang="en-US"/>
          </a:p>
        </p:txBody>
      </p:sp>
      <p:sp>
        <p:nvSpPr>
          <p:cNvPr id="1992706" name="Rectangle 2"/>
          <p:cNvSpPr>
            <a:spLocks noGrp="1" noRot="1" noChangeAspect="1" noTextEdit="1"/>
          </p:cNvSpPr>
          <p:nvPr>
            <p:ph type="sldImg"/>
          </p:nvPr>
        </p:nvSpPr>
        <p:spPr>
          <a:xfrm>
            <a:off x="1143000" y="685800"/>
            <a:ext cx="4572000" cy="3429000"/>
          </a:xfrm>
          <a:ln/>
        </p:spPr>
      </p:sp>
      <p:sp>
        <p:nvSpPr>
          <p:cNvPr id="1992707" name="Rectangle 3"/>
          <p:cNvSpPr>
            <a:spLocks noGrp="1"/>
          </p:cNvSpPr>
          <p:nvPr>
            <p:ph type="body" idx="1"/>
          </p:nvPr>
        </p:nvSpPr>
        <p:spPr>
          <a:xfrm>
            <a:off x="685800" y="4343400"/>
            <a:ext cx="5486400" cy="4114800"/>
          </a:xfrm>
        </p:spPr>
        <p:txBody>
          <a:bodyPr lIns="91440" tIns="45720" rIns="91440" bIns="45720"/>
          <a:lstStyle/>
          <a:p>
            <a:pPr eaLnBrk="1" hangingPunct="1"/>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4E3C1F-85F4-4C79-8092-3C87FEA94DF5}" type="slidenum">
              <a:rPr lang="en-US"/>
              <a:pPr/>
              <a:t>85</a:t>
            </a:fld>
            <a:endParaRPr lang="en-US"/>
          </a:p>
        </p:txBody>
      </p:sp>
      <p:sp>
        <p:nvSpPr>
          <p:cNvPr id="2002946" name="Rectangle 2"/>
          <p:cNvSpPr>
            <a:spLocks noGrp="1" noRot="1" noChangeAspect="1" noTextEdit="1"/>
          </p:cNvSpPr>
          <p:nvPr>
            <p:ph type="sldImg"/>
          </p:nvPr>
        </p:nvSpPr>
        <p:spPr>
          <a:xfrm>
            <a:off x="1143000" y="685800"/>
            <a:ext cx="4572000" cy="3429000"/>
          </a:xfrm>
          <a:ln/>
        </p:spPr>
      </p:sp>
      <p:sp>
        <p:nvSpPr>
          <p:cNvPr id="2002947" name="Rectangle 3"/>
          <p:cNvSpPr>
            <a:spLocks noGrp="1"/>
          </p:cNvSpPr>
          <p:nvPr>
            <p:ph type="body" idx="1"/>
          </p:nvPr>
        </p:nvSpPr>
        <p:spPr>
          <a:xfrm>
            <a:off x="685800" y="4343400"/>
            <a:ext cx="5486400" cy="4114800"/>
          </a:xfrm>
        </p:spPr>
        <p:txBody>
          <a:bodyPr lIns="91440" tIns="45720" rIns="91440" bIns="45720"/>
          <a:lstStyle/>
          <a:p>
            <a:pPr eaLnBrk="1" hangingPunct="1"/>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DE51E5-721A-4EAD-8360-209A88BCA1CF}" type="slidenum">
              <a:rPr lang="en-US"/>
              <a:pPr/>
              <a:t>86</a:t>
            </a:fld>
            <a:endParaRPr lang="en-US"/>
          </a:p>
        </p:txBody>
      </p:sp>
      <p:sp>
        <p:nvSpPr>
          <p:cNvPr id="2004994" name="Rectangle 2"/>
          <p:cNvSpPr>
            <a:spLocks noGrp="1" noRot="1" noChangeAspect="1" noTextEdit="1"/>
          </p:cNvSpPr>
          <p:nvPr>
            <p:ph type="sldImg"/>
          </p:nvPr>
        </p:nvSpPr>
        <p:spPr>
          <a:xfrm>
            <a:off x="1143000" y="685800"/>
            <a:ext cx="4572000" cy="3429000"/>
          </a:xfrm>
          <a:ln/>
        </p:spPr>
      </p:sp>
      <p:sp>
        <p:nvSpPr>
          <p:cNvPr id="2004995" name="Rectangle 3"/>
          <p:cNvSpPr>
            <a:spLocks noGrp="1"/>
          </p:cNvSpPr>
          <p:nvPr>
            <p:ph type="body" idx="1"/>
          </p:nvPr>
        </p:nvSpPr>
        <p:spPr>
          <a:xfrm>
            <a:off x="685800" y="4343400"/>
            <a:ext cx="5486400" cy="4114800"/>
          </a:xfrm>
        </p:spPr>
        <p:txBody>
          <a:bodyPr lIns="91440" tIns="45720" rIns="91440" bIns="45720"/>
          <a:lstStyle/>
          <a:p>
            <a:pPr eaLnBrk="1" hangingPunct="1"/>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D12EED-DAFD-4C4A-9409-A2DC62DD66A4}" type="slidenum">
              <a:rPr lang="en-US" smtClean="0"/>
              <a:pPr/>
              <a:t>87</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D12EED-DAFD-4C4A-9409-A2DC62DD66A4}" type="slidenum">
              <a:rPr lang="en-US" smtClean="0"/>
              <a:pPr/>
              <a:t>88</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D12EED-DAFD-4C4A-9409-A2DC62DD66A4}" type="slidenum">
              <a:rPr lang="en-US" smtClean="0"/>
              <a:pPr/>
              <a:t>89</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D12EED-DAFD-4C4A-9409-A2DC62DD66A4}" type="slidenum">
              <a:rPr lang="en-US" smtClean="0"/>
              <a:pPr/>
              <a:t>90</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D12EED-DAFD-4C4A-9409-A2DC62DD66A4}" type="slidenum">
              <a:rPr lang="en-US" smtClean="0"/>
              <a:pPr/>
              <a:t>91</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AE4D67-5948-420F-9E2D-5A9E1CEF5ABD}" type="slidenum">
              <a:rPr lang="en-US"/>
              <a:pPr/>
              <a:t>92</a:t>
            </a:fld>
            <a:endParaRPr lang="en-US"/>
          </a:p>
        </p:txBody>
      </p:sp>
      <p:sp>
        <p:nvSpPr>
          <p:cNvPr id="1939458" name="Rectangle 2"/>
          <p:cNvSpPr>
            <a:spLocks noGrp="1" noRot="1" noChangeAspect="1" noChangeArrowheads="1" noTextEdit="1"/>
          </p:cNvSpPr>
          <p:nvPr>
            <p:ph type="sldImg"/>
          </p:nvPr>
        </p:nvSpPr>
        <p:spPr>
          <a:xfrm>
            <a:off x="1143000" y="685800"/>
            <a:ext cx="4572000" cy="3429000"/>
          </a:xfrm>
          <a:ln/>
        </p:spPr>
      </p:sp>
      <p:sp>
        <p:nvSpPr>
          <p:cNvPr id="1939459"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DAB1C7-CB56-447E-81FD-2D4AAEF771BC}" type="slidenum">
              <a:rPr lang="en-US"/>
              <a:pPr/>
              <a:t>93</a:t>
            </a:fld>
            <a:endParaRPr lang="en-US"/>
          </a:p>
        </p:txBody>
      </p:sp>
      <p:sp>
        <p:nvSpPr>
          <p:cNvPr id="1941506" name="Rectangle 2"/>
          <p:cNvSpPr>
            <a:spLocks noGrp="1" noRot="1" noChangeAspect="1" noChangeArrowheads="1" noTextEdit="1"/>
          </p:cNvSpPr>
          <p:nvPr>
            <p:ph type="sldImg"/>
          </p:nvPr>
        </p:nvSpPr>
        <p:spPr>
          <a:xfrm>
            <a:off x="1143000" y="685800"/>
            <a:ext cx="4572000" cy="3429000"/>
          </a:xfrm>
          <a:ln/>
        </p:spPr>
      </p:sp>
      <p:sp>
        <p:nvSpPr>
          <p:cNvPr id="1941507"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D12EED-DAFD-4C4A-9409-A2DC62DD66A4}" type="slidenum">
              <a:rPr lang="en-US" smtClean="0"/>
              <a:pPr/>
              <a:t>9</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EDD199-A595-433C-B1AB-42406E1ADB6B}" type="slidenum">
              <a:rPr lang="en-US"/>
              <a:pPr/>
              <a:t>94</a:t>
            </a:fld>
            <a:endParaRPr lang="en-US"/>
          </a:p>
        </p:txBody>
      </p:sp>
      <p:sp>
        <p:nvSpPr>
          <p:cNvPr id="1943554" name="Rectangle 2"/>
          <p:cNvSpPr>
            <a:spLocks noGrp="1" noRot="1" noChangeAspect="1" noTextEdit="1"/>
          </p:cNvSpPr>
          <p:nvPr>
            <p:ph type="sldImg"/>
          </p:nvPr>
        </p:nvSpPr>
        <p:spPr>
          <a:xfrm>
            <a:off x="1143000" y="685800"/>
            <a:ext cx="4572000" cy="3429000"/>
          </a:xfrm>
          <a:ln/>
        </p:spPr>
      </p:sp>
      <p:sp>
        <p:nvSpPr>
          <p:cNvPr id="1943555" name="Rectangle 3"/>
          <p:cNvSpPr>
            <a:spLocks noGrp="1"/>
          </p:cNvSpPr>
          <p:nvPr>
            <p:ph type="body" idx="1"/>
          </p:nvPr>
        </p:nvSpPr>
        <p:spPr>
          <a:xfrm>
            <a:off x="685800" y="4343400"/>
            <a:ext cx="5486400" cy="4114800"/>
          </a:xfrm>
        </p:spPr>
        <p:txBody>
          <a:bodyPr lIns="91440" tIns="45720" rIns="91440" bIns="45720"/>
          <a:lstStyle/>
          <a:p>
            <a:pPr eaLnBrk="1" hangingPunct="1"/>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8107A5-B767-4287-8E01-6506510A63C7}" type="slidenum">
              <a:rPr lang="en-US"/>
              <a:pPr/>
              <a:t>95</a:t>
            </a:fld>
            <a:endParaRPr lang="en-US"/>
          </a:p>
        </p:txBody>
      </p:sp>
      <p:sp>
        <p:nvSpPr>
          <p:cNvPr id="1945602" name="Rectangle 2"/>
          <p:cNvSpPr>
            <a:spLocks noGrp="1" noRot="1" noChangeAspect="1" noChangeArrowheads="1" noTextEdit="1"/>
          </p:cNvSpPr>
          <p:nvPr>
            <p:ph type="sldImg"/>
          </p:nvPr>
        </p:nvSpPr>
        <p:spPr>
          <a:xfrm>
            <a:off x="1146175" y="687388"/>
            <a:ext cx="4570413" cy="3427412"/>
          </a:xfrm>
          <a:ln/>
        </p:spPr>
      </p:sp>
      <p:sp>
        <p:nvSpPr>
          <p:cNvPr id="1945603" name="Rectangle 3"/>
          <p:cNvSpPr>
            <a:spLocks noGrp="1" noChangeArrowheads="1"/>
          </p:cNvSpPr>
          <p:nvPr>
            <p:ph type="body" idx="1"/>
          </p:nvPr>
        </p:nvSpPr>
        <p:spPr>
          <a:xfrm>
            <a:off x="685800" y="4343400"/>
            <a:ext cx="5486400" cy="4113213"/>
          </a:xfrm>
        </p:spPr>
        <p:txBody>
          <a:bodyPr/>
          <a:lstStyle/>
          <a:p>
            <a:r>
              <a:rPr lang="en-US"/>
              <a:t>Subject the system (or a reduced version of the system) to a collection of inputs (and hence execution paths)</a:t>
            </a:r>
          </a:p>
          <a:p>
            <a:endParaRPr lang="en-US"/>
          </a:p>
          <a:p>
            <a:r>
              <a:rPr lang="en-US"/>
              <a:t>Concrete example:  when codes are ported, they typically break</a:t>
            </a:r>
          </a:p>
          <a:p>
            <a:endParaRPr lang="en-US"/>
          </a:p>
          <a:p>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B2DAAD-26CD-4A18-A71F-2A04D145AF8F}" type="slidenum">
              <a:rPr lang="en-US"/>
              <a:pPr/>
              <a:t>96</a:t>
            </a:fld>
            <a:endParaRPr lang="en-US"/>
          </a:p>
        </p:txBody>
      </p:sp>
      <p:sp>
        <p:nvSpPr>
          <p:cNvPr id="1947650" name="Rectangle 2"/>
          <p:cNvSpPr>
            <a:spLocks noGrp="1" noRot="1" noChangeAspect="1" noChangeArrowheads="1" noTextEdit="1"/>
          </p:cNvSpPr>
          <p:nvPr>
            <p:ph type="sldImg"/>
          </p:nvPr>
        </p:nvSpPr>
        <p:spPr>
          <a:xfrm>
            <a:off x="1146175" y="687388"/>
            <a:ext cx="4570413" cy="3427412"/>
          </a:xfrm>
          <a:ln/>
        </p:spPr>
      </p:sp>
      <p:sp>
        <p:nvSpPr>
          <p:cNvPr id="1947651" name="Rectangle 3"/>
          <p:cNvSpPr>
            <a:spLocks noGrp="1" noChangeArrowheads="1"/>
          </p:cNvSpPr>
          <p:nvPr>
            <p:ph type="body" idx="1"/>
          </p:nvPr>
        </p:nvSpPr>
        <p:spPr>
          <a:xfrm>
            <a:off x="685800" y="4343400"/>
            <a:ext cx="5486400" cy="4113213"/>
          </a:xfrm>
        </p:spPr>
        <p:txBody>
          <a:bodyPr/>
          <a:lstStyle/>
          <a:p>
            <a:r>
              <a:rPr lang="en-US"/>
              <a:t>Subject the system (or a reduced version of the system) to a collection of inputs (and hence execution paths)</a:t>
            </a:r>
          </a:p>
          <a:p>
            <a:endParaRPr lang="en-US"/>
          </a:p>
          <a:p>
            <a:r>
              <a:rPr lang="en-US"/>
              <a:t>Concrete example:  when codes are ported, they typically break</a:t>
            </a:r>
          </a:p>
          <a:p>
            <a:endParaRPr lang="en-US"/>
          </a:p>
          <a:p>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F5CBA6-95FF-4637-9D35-5BAF472101FB}" type="slidenum">
              <a:rPr lang="en-US"/>
              <a:pPr/>
              <a:t>97</a:t>
            </a:fld>
            <a:endParaRPr lang="en-US"/>
          </a:p>
        </p:txBody>
      </p:sp>
      <p:sp>
        <p:nvSpPr>
          <p:cNvPr id="1949698" name="Rectangle 2"/>
          <p:cNvSpPr>
            <a:spLocks noGrp="1" noRot="1" noChangeAspect="1" noChangeArrowheads="1" noTextEdit="1"/>
          </p:cNvSpPr>
          <p:nvPr>
            <p:ph type="sldImg"/>
          </p:nvPr>
        </p:nvSpPr>
        <p:spPr>
          <a:xfrm>
            <a:off x="1146175" y="687388"/>
            <a:ext cx="4570413" cy="3427412"/>
          </a:xfrm>
          <a:ln/>
        </p:spPr>
      </p:sp>
      <p:sp>
        <p:nvSpPr>
          <p:cNvPr id="1949699" name="Rectangle 3"/>
          <p:cNvSpPr>
            <a:spLocks noGrp="1" noChangeArrowheads="1"/>
          </p:cNvSpPr>
          <p:nvPr>
            <p:ph type="body" idx="1"/>
          </p:nvPr>
        </p:nvSpPr>
        <p:spPr>
          <a:xfrm>
            <a:off x="685800" y="4343400"/>
            <a:ext cx="5486400" cy="4113213"/>
          </a:xfrm>
        </p:spPr>
        <p:txBody>
          <a:bodyPr/>
          <a:lstStyle/>
          <a:p>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6384C-E82F-49D8-9D2F-B23C07CD32A2}" type="slidenum">
              <a:rPr lang="en-US"/>
              <a:pPr/>
              <a:t>98</a:t>
            </a:fld>
            <a:endParaRPr lang="en-US"/>
          </a:p>
        </p:txBody>
      </p:sp>
      <p:sp>
        <p:nvSpPr>
          <p:cNvPr id="2578434" name="Rectangle 2"/>
          <p:cNvSpPr>
            <a:spLocks noGrp="1" noRot="1" noChangeAspect="1" noChangeArrowheads="1" noTextEdit="1"/>
          </p:cNvSpPr>
          <p:nvPr>
            <p:ph type="sldImg"/>
          </p:nvPr>
        </p:nvSpPr>
        <p:spPr>
          <a:xfrm>
            <a:off x="1143000" y="685800"/>
            <a:ext cx="4572000" cy="3429000"/>
          </a:xfrm>
          <a:ln/>
        </p:spPr>
      </p:sp>
      <p:sp>
        <p:nvSpPr>
          <p:cNvPr id="2578435" name="Rectangle 3"/>
          <p:cNvSpPr>
            <a:spLocks noGrp="1" noChangeArrowheads="1"/>
          </p:cNvSpPr>
          <p:nvPr>
            <p:ph type="body" idx="1"/>
          </p:nvPr>
        </p:nvSpPr>
        <p:spPr>
          <a:xfrm>
            <a:off x="685800" y="4343400"/>
            <a:ext cx="5486400" cy="4114800"/>
          </a:xfrm>
        </p:spPr>
        <p:txBody>
          <a:bodyPr/>
          <a:lstStyle/>
          <a:p>
            <a:r>
              <a:rPr lang="en-US"/>
              <a:t>A caching hierarchy can be designed either as inclusive, exclusive, and non-inclusive. Referring to our 2-level protocol, “inclusive” means the content of the L1 cache is a subset of the L2 cache. “Exclusive” means that any block that is present in an L1 cache, it cannot be present in the L2 cache in the same cluster. And “non-inclusive” lies between inclusive and exclusive. </a:t>
            </a:r>
          </a:p>
          <a:p>
            <a:endParaRPr lang="en-US"/>
          </a:p>
          <a:p>
            <a:r>
              <a:rPr lang="en-US"/>
              <a:t>In fact, we can take inclusive and exclusive as special cases of non-inclusive protocols. So it can be said that if we can effectively verify non-inclusive protocols, we can actually verify the protocol with any caching policy.</a:t>
            </a:r>
          </a:p>
          <a:p>
            <a:endParaRPr lang="en-US"/>
          </a:p>
          <a:p>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95D019-3B09-41FA-BBD4-DE0FE1F817D8}" type="slidenum">
              <a:rPr lang="en-US"/>
              <a:pPr/>
              <a:t>99</a:t>
            </a:fld>
            <a:endParaRPr lang="en-US"/>
          </a:p>
        </p:txBody>
      </p:sp>
      <p:sp>
        <p:nvSpPr>
          <p:cNvPr id="2729986" name="Rectangle 2"/>
          <p:cNvSpPr>
            <a:spLocks noGrp="1" noRot="1" noChangeAspect="1" noTextEdit="1"/>
          </p:cNvSpPr>
          <p:nvPr>
            <p:ph type="sldImg"/>
          </p:nvPr>
        </p:nvSpPr>
        <p:spPr>
          <a:xfrm>
            <a:off x="1143000" y="685800"/>
            <a:ext cx="4572000" cy="3429000"/>
          </a:xfrm>
          <a:ln/>
        </p:spPr>
      </p:sp>
      <p:sp>
        <p:nvSpPr>
          <p:cNvPr id="2729987" name="Rectangle 3"/>
          <p:cNvSpPr>
            <a:spLocks noGrp="1"/>
          </p:cNvSpPr>
          <p:nvPr>
            <p:ph type="body" idx="1"/>
          </p:nvPr>
        </p:nvSpPr>
        <p:spPr>
          <a:xfrm>
            <a:off x="685800" y="4343400"/>
            <a:ext cx="5486400" cy="4114800"/>
          </a:xfrm>
        </p:spPr>
        <p:txBody>
          <a:bodyPr lIns="91440" tIns="45720" rIns="91440" bIns="45720"/>
          <a:lstStyle/>
          <a:p>
            <a:pPr eaLnBrk="1" hangingPunct="1"/>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95D019-3B09-41FA-BBD4-DE0FE1F817D8}" type="slidenum">
              <a:rPr lang="en-US"/>
              <a:pPr/>
              <a:t>100</a:t>
            </a:fld>
            <a:endParaRPr lang="en-US"/>
          </a:p>
        </p:txBody>
      </p:sp>
      <p:sp>
        <p:nvSpPr>
          <p:cNvPr id="2729986" name="Rectangle 2"/>
          <p:cNvSpPr>
            <a:spLocks noGrp="1" noRot="1" noChangeAspect="1" noTextEdit="1"/>
          </p:cNvSpPr>
          <p:nvPr>
            <p:ph type="sldImg"/>
          </p:nvPr>
        </p:nvSpPr>
        <p:spPr>
          <a:xfrm>
            <a:off x="1143000" y="685800"/>
            <a:ext cx="4572000" cy="3429000"/>
          </a:xfrm>
          <a:ln/>
        </p:spPr>
      </p:sp>
      <p:sp>
        <p:nvSpPr>
          <p:cNvPr id="2729987" name="Rectangle 3"/>
          <p:cNvSpPr>
            <a:spLocks noGrp="1"/>
          </p:cNvSpPr>
          <p:nvPr>
            <p:ph type="body" idx="1"/>
          </p:nvPr>
        </p:nvSpPr>
        <p:spPr>
          <a:xfrm>
            <a:off x="685800" y="4343400"/>
            <a:ext cx="5486400" cy="4114800"/>
          </a:xfrm>
        </p:spPr>
        <p:txBody>
          <a:bodyPr lIns="91440" tIns="45720" rIns="91440" bIns="45720"/>
          <a:lstStyle/>
          <a:p>
            <a:pPr eaLnBrk="1" hangingPunct="1"/>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C5DC43-4AFE-43B6-816B-AABAFC260801}" type="slidenum">
              <a:rPr lang="en-US"/>
              <a:pPr/>
              <a:t>101</a:t>
            </a:fld>
            <a:endParaRPr lang="en-US"/>
          </a:p>
        </p:txBody>
      </p:sp>
      <p:sp>
        <p:nvSpPr>
          <p:cNvPr id="2859010" name="Rectangle 2"/>
          <p:cNvSpPr>
            <a:spLocks noGrp="1" noRot="1" noChangeAspect="1" noTextEdit="1"/>
          </p:cNvSpPr>
          <p:nvPr>
            <p:ph type="sldImg"/>
          </p:nvPr>
        </p:nvSpPr>
        <p:spPr>
          <a:xfrm>
            <a:off x="1143000" y="685800"/>
            <a:ext cx="4572000" cy="3429000"/>
          </a:xfrm>
          <a:ln/>
        </p:spPr>
      </p:sp>
      <p:sp>
        <p:nvSpPr>
          <p:cNvPr id="2859011" name="Rectangle 3"/>
          <p:cNvSpPr>
            <a:spLocks noGrp="1"/>
          </p:cNvSpPr>
          <p:nvPr>
            <p:ph type="body" idx="1"/>
          </p:nvPr>
        </p:nvSpPr>
        <p:spPr>
          <a:xfrm>
            <a:off x="685800" y="4343400"/>
            <a:ext cx="5486400" cy="4114800"/>
          </a:xfrm>
        </p:spPr>
        <p:txBody>
          <a:bodyPr lIns="91440" tIns="45720" rIns="91440" bIns="45720"/>
          <a:lstStyle/>
          <a:p>
            <a:pPr eaLnBrk="1" hangingPunct="1"/>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20D60B-0C06-4209-93FA-DB75CFAC5544}" type="slidenum">
              <a:rPr lang="en-US"/>
              <a:pPr/>
              <a:t>102</a:t>
            </a:fld>
            <a:endParaRPr lang="en-US"/>
          </a:p>
        </p:txBody>
      </p:sp>
      <p:sp>
        <p:nvSpPr>
          <p:cNvPr id="2871298" name="Rectangle 2"/>
          <p:cNvSpPr>
            <a:spLocks noGrp="1" noRot="1" noChangeAspect="1" noTextEdit="1"/>
          </p:cNvSpPr>
          <p:nvPr>
            <p:ph type="sldImg"/>
          </p:nvPr>
        </p:nvSpPr>
        <p:spPr>
          <a:xfrm>
            <a:off x="1143000" y="685800"/>
            <a:ext cx="4572000" cy="3429000"/>
          </a:xfrm>
          <a:ln/>
        </p:spPr>
      </p:sp>
      <p:sp>
        <p:nvSpPr>
          <p:cNvPr id="2871299" name="Rectangle 3"/>
          <p:cNvSpPr>
            <a:spLocks noGrp="1"/>
          </p:cNvSpPr>
          <p:nvPr>
            <p:ph type="body" idx="1"/>
          </p:nvPr>
        </p:nvSpPr>
        <p:spPr>
          <a:xfrm>
            <a:off x="685800" y="4343400"/>
            <a:ext cx="5486400" cy="4114800"/>
          </a:xfrm>
        </p:spPr>
        <p:txBody>
          <a:bodyPr lIns="91440" tIns="45720" rIns="91440" bIns="45720"/>
          <a:lstStyle/>
          <a:p>
            <a:pPr eaLnBrk="1" hangingPunct="1"/>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B40BE7-A6D3-42E2-91C5-D2FED7E94C43}" type="slidenum">
              <a:rPr lang="en-US"/>
              <a:pPr/>
              <a:t>103</a:t>
            </a:fld>
            <a:endParaRPr lang="en-US"/>
          </a:p>
        </p:txBody>
      </p:sp>
      <p:sp>
        <p:nvSpPr>
          <p:cNvPr id="2873346" name="Rectangle 2"/>
          <p:cNvSpPr>
            <a:spLocks noGrp="1" noRot="1" noChangeAspect="1" noTextEdit="1"/>
          </p:cNvSpPr>
          <p:nvPr>
            <p:ph type="sldImg"/>
          </p:nvPr>
        </p:nvSpPr>
        <p:spPr>
          <a:xfrm>
            <a:off x="1143000" y="685800"/>
            <a:ext cx="4572000" cy="3429000"/>
          </a:xfrm>
          <a:ln/>
        </p:spPr>
      </p:sp>
      <p:sp>
        <p:nvSpPr>
          <p:cNvPr id="2873347" name="Rectangle 3"/>
          <p:cNvSpPr>
            <a:spLocks noGrp="1"/>
          </p:cNvSpPr>
          <p:nvPr>
            <p:ph type="body" idx="1"/>
          </p:nvPr>
        </p:nvSpPr>
        <p:spPr>
          <a:xfrm>
            <a:off x="685800" y="4343400"/>
            <a:ext cx="5486400" cy="4114800"/>
          </a:xfrm>
        </p:spPr>
        <p:txBody>
          <a:bodyPr lIns="91440" tIns="45720" rIns="91440" bIns="45720"/>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A94CDDC-F8CD-4547-9CCC-6981471E1FD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85C5343-CCE7-4AE7-B165-367605B648F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1463"/>
            <a:ext cx="2057400" cy="57483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1463"/>
            <a:ext cx="6019800" cy="57483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C3E93E1-EB19-467A-92A4-8C9A4077F63C}"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1463"/>
            <a:ext cx="8229600" cy="79533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33400" y="1143000"/>
            <a:ext cx="8077200" cy="4876800"/>
          </a:xfrm>
        </p:spPr>
        <p:txBody>
          <a:bodyPr/>
          <a:lstStyle/>
          <a:p>
            <a:endParaRPr lang="en-US"/>
          </a:p>
        </p:txBody>
      </p:sp>
      <p:sp>
        <p:nvSpPr>
          <p:cNvPr id="4" name="Date Placeholder 3"/>
          <p:cNvSpPr>
            <a:spLocks noGrp="1"/>
          </p:cNvSpPr>
          <p:nvPr>
            <p:ph type="dt" sz="half" idx="10"/>
          </p:nvPr>
        </p:nvSpPr>
        <p:spPr>
          <a:xfrm>
            <a:off x="0" y="6553200"/>
            <a:ext cx="2819400" cy="303213"/>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7161213" y="6551613"/>
            <a:ext cx="1905000" cy="304800"/>
          </a:xfrm>
        </p:spPr>
        <p:txBody>
          <a:bodyPr/>
          <a:lstStyle>
            <a:lvl1pPr>
              <a:defRPr/>
            </a:lvl1pPr>
          </a:lstStyle>
          <a:p>
            <a:fld id="{3C25E64E-E74A-4E64-A894-B891AFE44A4A}"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1463"/>
            <a:ext cx="8229600" cy="795337"/>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533400" y="1143000"/>
            <a:ext cx="3962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143000"/>
            <a:ext cx="3962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33400" y="3657600"/>
            <a:ext cx="3962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657600"/>
            <a:ext cx="3962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0" y="6553200"/>
            <a:ext cx="2819400" cy="303213"/>
          </a:xfrm>
        </p:spPr>
        <p:txBody>
          <a:bodyPr/>
          <a:lstStyle>
            <a:lvl1pPr>
              <a:defRPr/>
            </a:lvl1pPr>
          </a:lstStyle>
          <a:p>
            <a:endParaRPr lang="en-US"/>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endParaRPr lang="en-US"/>
          </a:p>
        </p:txBody>
      </p:sp>
      <p:sp>
        <p:nvSpPr>
          <p:cNvPr id="9" name="Slide Number Placeholder 8"/>
          <p:cNvSpPr>
            <a:spLocks noGrp="1"/>
          </p:cNvSpPr>
          <p:nvPr>
            <p:ph type="sldNum" sz="quarter" idx="12"/>
          </p:nvPr>
        </p:nvSpPr>
        <p:spPr>
          <a:xfrm>
            <a:off x="7161213" y="6551613"/>
            <a:ext cx="1905000" cy="304800"/>
          </a:xfrm>
        </p:spPr>
        <p:txBody>
          <a:bodyPr/>
          <a:lstStyle>
            <a:lvl1pPr>
              <a:defRPr/>
            </a:lvl1pPr>
          </a:lstStyle>
          <a:p>
            <a:fld id="{E0C7DA74-C065-4D41-A34D-E511D95CA01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979ED20-158E-4386-9E97-29CDB6563F7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F60989-68A3-49CD-971C-0C9AC4EA0D6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143000"/>
            <a:ext cx="3962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3962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FF1B0FF-52CB-4FD2-B2AB-5D74B146720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B41E533-E5F4-4F22-9CD7-35D1C78C36C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CBFC886-CA11-49A9-8314-666EAF9862D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F6E13AF-1558-4AB2-A262-512291E4627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7245F6F-3375-4D75-A51E-B89259C9DDB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54DABFA-380C-4E4B-9A6F-6E838ECF0B0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dt" sz="half" idx="2"/>
          </p:nvPr>
        </p:nvSpPr>
        <p:spPr bwMode="auto">
          <a:xfrm>
            <a:off x="0" y="6553200"/>
            <a:ext cx="2819400" cy="303213"/>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a:solidFill>
                  <a:schemeClr val="tx2"/>
                </a:solidFill>
              </a:defRPr>
            </a:lvl1pPr>
          </a:lstStyle>
          <a:p>
            <a:endParaRPr lang="en-US"/>
          </a:p>
        </p:txBody>
      </p:sp>
      <p:sp>
        <p:nvSpPr>
          <p:cNvPr id="1027"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b="0">
                <a:latin typeface="Times New Roman" pitchFamily="18" charset="0"/>
              </a:defRPr>
            </a:lvl1pPr>
          </a:lstStyle>
          <a:p>
            <a:endParaRPr lang="en-US"/>
          </a:p>
        </p:txBody>
      </p:sp>
      <p:sp>
        <p:nvSpPr>
          <p:cNvPr id="1028" name="Rectangle 4"/>
          <p:cNvSpPr>
            <a:spLocks noGrp="1" noChangeArrowheads="1"/>
          </p:cNvSpPr>
          <p:nvPr>
            <p:ph type="sldNum" sz="quarter" idx="4"/>
          </p:nvPr>
        </p:nvSpPr>
        <p:spPr bwMode="auto">
          <a:xfrm>
            <a:off x="7161213" y="6551613"/>
            <a:ext cx="1905000" cy="3048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b="0"/>
            </a:lvl1pPr>
          </a:lstStyle>
          <a:p>
            <a:fld id="{7AB4CD9A-54A8-49BD-878D-3701106032FC}" type="slidenum">
              <a:rPr lang="en-US"/>
              <a:pPr/>
              <a:t>‹#›</a:t>
            </a:fld>
            <a:endParaRPr lang="en-US"/>
          </a:p>
        </p:txBody>
      </p:sp>
      <p:sp>
        <p:nvSpPr>
          <p:cNvPr id="1029" name="Rectangle 5"/>
          <p:cNvSpPr>
            <a:spLocks noGrp="1" noChangeArrowheads="1"/>
          </p:cNvSpPr>
          <p:nvPr>
            <p:ph type="title"/>
          </p:nvPr>
        </p:nvSpPr>
        <p:spPr bwMode="auto">
          <a:xfrm>
            <a:off x="457200" y="271463"/>
            <a:ext cx="8229600" cy="795337"/>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Slide Title</a:t>
            </a:r>
          </a:p>
        </p:txBody>
      </p:sp>
      <p:sp>
        <p:nvSpPr>
          <p:cNvPr id="1030" name="Rectangle 6"/>
          <p:cNvSpPr>
            <a:spLocks noGrp="1" noChangeArrowheads="1"/>
          </p:cNvSpPr>
          <p:nvPr>
            <p:ph type="body" idx="1"/>
          </p:nvPr>
        </p:nvSpPr>
        <p:spPr bwMode="auto">
          <a:xfrm>
            <a:off x="533400" y="1143000"/>
            <a:ext cx="8077200" cy="4876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3600" b="1" i="1">
          <a:solidFill>
            <a:srgbClr val="C80000"/>
          </a:solidFill>
          <a:latin typeface="+mj-lt"/>
          <a:ea typeface="+mj-ea"/>
          <a:cs typeface="+mj-cs"/>
        </a:defRPr>
      </a:lvl1pPr>
      <a:lvl2pPr algn="l" rtl="0" eaLnBrk="0" fontAlgn="base" hangingPunct="0">
        <a:lnSpc>
          <a:spcPct val="90000"/>
        </a:lnSpc>
        <a:spcBef>
          <a:spcPct val="0"/>
        </a:spcBef>
        <a:spcAft>
          <a:spcPct val="0"/>
        </a:spcAft>
        <a:defRPr sz="3600" b="1" i="1">
          <a:solidFill>
            <a:srgbClr val="C80000"/>
          </a:solidFill>
          <a:latin typeface="Arial" pitchFamily="34" charset="0"/>
        </a:defRPr>
      </a:lvl2pPr>
      <a:lvl3pPr algn="l" rtl="0" eaLnBrk="0" fontAlgn="base" hangingPunct="0">
        <a:lnSpc>
          <a:spcPct val="90000"/>
        </a:lnSpc>
        <a:spcBef>
          <a:spcPct val="0"/>
        </a:spcBef>
        <a:spcAft>
          <a:spcPct val="0"/>
        </a:spcAft>
        <a:defRPr sz="3600" b="1" i="1">
          <a:solidFill>
            <a:srgbClr val="C80000"/>
          </a:solidFill>
          <a:latin typeface="Arial" pitchFamily="34" charset="0"/>
        </a:defRPr>
      </a:lvl3pPr>
      <a:lvl4pPr algn="l" rtl="0" eaLnBrk="0" fontAlgn="base" hangingPunct="0">
        <a:lnSpc>
          <a:spcPct val="90000"/>
        </a:lnSpc>
        <a:spcBef>
          <a:spcPct val="0"/>
        </a:spcBef>
        <a:spcAft>
          <a:spcPct val="0"/>
        </a:spcAft>
        <a:defRPr sz="3600" b="1" i="1">
          <a:solidFill>
            <a:srgbClr val="C80000"/>
          </a:solidFill>
          <a:latin typeface="Arial" pitchFamily="34" charset="0"/>
        </a:defRPr>
      </a:lvl4pPr>
      <a:lvl5pPr algn="l" rtl="0" eaLnBrk="0" fontAlgn="base" hangingPunct="0">
        <a:lnSpc>
          <a:spcPct val="90000"/>
        </a:lnSpc>
        <a:spcBef>
          <a:spcPct val="0"/>
        </a:spcBef>
        <a:spcAft>
          <a:spcPct val="0"/>
        </a:spcAft>
        <a:defRPr sz="3600" b="1" i="1">
          <a:solidFill>
            <a:srgbClr val="C80000"/>
          </a:solidFill>
          <a:latin typeface="Arial" pitchFamily="34" charset="0"/>
        </a:defRPr>
      </a:lvl5pPr>
      <a:lvl6pPr marL="457200" algn="l" rtl="0" eaLnBrk="0" fontAlgn="base" hangingPunct="0">
        <a:lnSpc>
          <a:spcPct val="90000"/>
        </a:lnSpc>
        <a:spcBef>
          <a:spcPct val="0"/>
        </a:spcBef>
        <a:spcAft>
          <a:spcPct val="0"/>
        </a:spcAft>
        <a:defRPr sz="3600" b="1" i="1">
          <a:solidFill>
            <a:srgbClr val="C80000"/>
          </a:solidFill>
          <a:latin typeface="Arial" pitchFamily="34" charset="0"/>
        </a:defRPr>
      </a:lvl6pPr>
      <a:lvl7pPr marL="914400" algn="l" rtl="0" eaLnBrk="0" fontAlgn="base" hangingPunct="0">
        <a:lnSpc>
          <a:spcPct val="90000"/>
        </a:lnSpc>
        <a:spcBef>
          <a:spcPct val="0"/>
        </a:spcBef>
        <a:spcAft>
          <a:spcPct val="0"/>
        </a:spcAft>
        <a:defRPr sz="3600" b="1" i="1">
          <a:solidFill>
            <a:srgbClr val="C80000"/>
          </a:solidFill>
          <a:latin typeface="Arial" pitchFamily="34" charset="0"/>
        </a:defRPr>
      </a:lvl7pPr>
      <a:lvl8pPr marL="1371600" algn="l" rtl="0" eaLnBrk="0" fontAlgn="base" hangingPunct="0">
        <a:lnSpc>
          <a:spcPct val="90000"/>
        </a:lnSpc>
        <a:spcBef>
          <a:spcPct val="0"/>
        </a:spcBef>
        <a:spcAft>
          <a:spcPct val="0"/>
        </a:spcAft>
        <a:defRPr sz="3600" b="1" i="1">
          <a:solidFill>
            <a:srgbClr val="C80000"/>
          </a:solidFill>
          <a:latin typeface="Arial" pitchFamily="34" charset="0"/>
        </a:defRPr>
      </a:lvl8pPr>
      <a:lvl9pPr marL="1828800" algn="l" rtl="0" eaLnBrk="0" fontAlgn="base" hangingPunct="0">
        <a:lnSpc>
          <a:spcPct val="90000"/>
        </a:lnSpc>
        <a:spcBef>
          <a:spcPct val="0"/>
        </a:spcBef>
        <a:spcAft>
          <a:spcPct val="0"/>
        </a:spcAft>
        <a:defRPr sz="3600" b="1" i="1">
          <a:solidFill>
            <a:srgbClr val="C80000"/>
          </a:solidFill>
          <a:latin typeface="Arial" pitchFamily="34" charset="0"/>
        </a:defRPr>
      </a:lvl9pPr>
    </p:titleStyle>
    <p:bodyStyle>
      <a:lvl1pPr marL="285750" indent="-285750" algn="l" rtl="0" eaLnBrk="0" fontAlgn="base" hangingPunct="0">
        <a:lnSpc>
          <a:spcPct val="90000"/>
        </a:lnSpc>
        <a:spcBef>
          <a:spcPct val="30000"/>
        </a:spcBef>
        <a:spcAft>
          <a:spcPct val="0"/>
        </a:spcAft>
        <a:buClr>
          <a:srgbClr val="CA1406"/>
        </a:buClr>
        <a:buSzPct val="75000"/>
        <a:buFont typeface="Monotype Sorts" pitchFamily="2" charset="2"/>
        <a:buChar char="l"/>
        <a:defRPr sz="2400" b="1">
          <a:solidFill>
            <a:schemeClr val="tx1"/>
          </a:solidFill>
          <a:latin typeface="+mn-lt"/>
          <a:ea typeface="+mn-ea"/>
          <a:cs typeface="+mn-cs"/>
        </a:defRPr>
      </a:lvl1pPr>
      <a:lvl2pPr marL="685800" indent="-228600" algn="l" rtl="0" eaLnBrk="0" fontAlgn="base" hangingPunct="0">
        <a:lnSpc>
          <a:spcPct val="90000"/>
        </a:lnSpc>
        <a:spcBef>
          <a:spcPct val="30000"/>
        </a:spcBef>
        <a:spcAft>
          <a:spcPct val="0"/>
        </a:spcAft>
        <a:buClr>
          <a:schemeClr val="tx1"/>
        </a:buClr>
        <a:buSzPct val="100000"/>
        <a:buFont typeface="Times New Roman" pitchFamily="18" charset="0"/>
        <a:buChar char="–"/>
        <a:defRPr b="1">
          <a:solidFill>
            <a:srgbClr val="292929"/>
          </a:solidFill>
          <a:latin typeface="+mn-lt"/>
        </a:defRPr>
      </a:lvl2pPr>
      <a:lvl3pPr marL="1143000" indent="-228600" algn="l" rtl="0" eaLnBrk="0" fontAlgn="base" hangingPunct="0">
        <a:lnSpc>
          <a:spcPct val="90000"/>
        </a:lnSpc>
        <a:spcBef>
          <a:spcPct val="30000"/>
        </a:spcBef>
        <a:spcAft>
          <a:spcPct val="0"/>
        </a:spcAft>
        <a:buClr>
          <a:schemeClr val="bg2"/>
        </a:buClr>
        <a:buSzPct val="100000"/>
        <a:buChar char="»"/>
        <a:defRPr b="1">
          <a:solidFill>
            <a:schemeClr val="tx1"/>
          </a:solidFill>
          <a:latin typeface="+mn-lt"/>
        </a:defRPr>
      </a:lvl3pPr>
      <a:lvl4pPr marL="1543050" indent="-171450" algn="l" rtl="0" eaLnBrk="0" fontAlgn="base" hangingPunct="0">
        <a:lnSpc>
          <a:spcPct val="90000"/>
        </a:lnSpc>
        <a:spcBef>
          <a:spcPct val="30000"/>
        </a:spcBef>
        <a:spcAft>
          <a:spcPct val="0"/>
        </a:spcAft>
        <a:buClr>
          <a:schemeClr val="tx1"/>
        </a:buClr>
        <a:buSzPct val="75000"/>
        <a:buFont typeface="Monotype Sorts" pitchFamily="2" charset="2"/>
        <a:buChar char="l"/>
        <a:defRPr sz="1400" b="1">
          <a:solidFill>
            <a:srgbClr val="292929"/>
          </a:solidFill>
          <a:latin typeface="+mn-lt"/>
        </a:defRPr>
      </a:lvl4pPr>
      <a:lvl5pPr marL="2000250" indent="-171450" algn="l" rtl="0" eaLnBrk="0" fontAlgn="base" hangingPunct="0">
        <a:lnSpc>
          <a:spcPct val="90000"/>
        </a:lnSpc>
        <a:spcBef>
          <a:spcPct val="30000"/>
        </a:spcBef>
        <a:spcAft>
          <a:spcPct val="0"/>
        </a:spcAft>
        <a:buClr>
          <a:schemeClr val="tx1"/>
        </a:buClr>
        <a:buSzPct val="100000"/>
        <a:buChar char="–"/>
        <a:defRPr sz="1400" b="1">
          <a:solidFill>
            <a:schemeClr val="tx1"/>
          </a:solidFill>
          <a:latin typeface="+mn-lt"/>
        </a:defRPr>
      </a:lvl5pPr>
      <a:lvl6pPr marL="2457450" indent="-171450" algn="l" rtl="0" eaLnBrk="0" fontAlgn="base" hangingPunct="0">
        <a:lnSpc>
          <a:spcPct val="90000"/>
        </a:lnSpc>
        <a:spcBef>
          <a:spcPct val="30000"/>
        </a:spcBef>
        <a:spcAft>
          <a:spcPct val="0"/>
        </a:spcAft>
        <a:buClr>
          <a:schemeClr val="tx1"/>
        </a:buClr>
        <a:buSzPct val="100000"/>
        <a:buChar char="–"/>
        <a:defRPr sz="1400" b="1">
          <a:solidFill>
            <a:schemeClr val="tx1"/>
          </a:solidFill>
          <a:latin typeface="+mn-lt"/>
        </a:defRPr>
      </a:lvl6pPr>
      <a:lvl7pPr marL="2914650" indent="-171450" algn="l" rtl="0" eaLnBrk="0" fontAlgn="base" hangingPunct="0">
        <a:lnSpc>
          <a:spcPct val="90000"/>
        </a:lnSpc>
        <a:spcBef>
          <a:spcPct val="30000"/>
        </a:spcBef>
        <a:spcAft>
          <a:spcPct val="0"/>
        </a:spcAft>
        <a:buClr>
          <a:schemeClr val="tx1"/>
        </a:buClr>
        <a:buSzPct val="100000"/>
        <a:buChar char="–"/>
        <a:defRPr sz="1400" b="1">
          <a:solidFill>
            <a:schemeClr val="tx1"/>
          </a:solidFill>
          <a:latin typeface="+mn-lt"/>
        </a:defRPr>
      </a:lvl7pPr>
      <a:lvl8pPr marL="3371850" indent="-171450" algn="l" rtl="0" eaLnBrk="0" fontAlgn="base" hangingPunct="0">
        <a:lnSpc>
          <a:spcPct val="90000"/>
        </a:lnSpc>
        <a:spcBef>
          <a:spcPct val="30000"/>
        </a:spcBef>
        <a:spcAft>
          <a:spcPct val="0"/>
        </a:spcAft>
        <a:buClr>
          <a:schemeClr val="tx1"/>
        </a:buClr>
        <a:buSzPct val="100000"/>
        <a:buChar char="–"/>
        <a:defRPr sz="1400" b="1">
          <a:solidFill>
            <a:schemeClr val="tx1"/>
          </a:solidFill>
          <a:latin typeface="+mn-lt"/>
        </a:defRPr>
      </a:lvl8pPr>
      <a:lvl9pPr marL="3829050" indent="-171450" algn="l" rtl="0" eaLnBrk="0" fontAlgn="base" hangingPunct="0">
        <a:lnSpc>
          <a:spcPct val="90000"/>
        </a:lnSpc>
        <a:spcBef>
          <a:spcPct val="30000"/>
        </a:spcBef>
        <a:spcAft>
          <a:spcPct val="0"/>
        </a:spcAft>
        <a:buClr>
          <a:schemeClr val="tx1"/>
        </a:buClr>
        <a:buSzPct val="100000"/>
        <a:buChar char="–"/>
        <a:defRPr sz="1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5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4.png"/></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1447800"/>
          </a:xfrm>
        </p:spPr>
        <p:txBody>
          <a:bodyPr>
            <a:normAutofit fontScale="90000"/>
          </a:bodyPr>
          <a:lstStyle/>
          <a:p>
            <a:r>
              <a:rPr lang="en-US" sz="3000" b="1" dirty="0" smtClean="0">
                <a:solidFill>
                  <a:srgbClr val="C00000"/>
                </a:solidFill>
              </a:rPr>
              <a:t/>
            </a:r>
            <a:br>
              <a:rPr lang="en-US" sz="3000" b="1" dirty="0" smtClean="0">
                <a:solidFill>
                  <a:srgbClr val="C00000"/>
                </a:solidFill>
              </a:rPr>
            </a:br>
            <a:r>
              <a:rPr lang="en-US" sz="3000" b="1" dirty="0" smtClean="0">
                <a:solidFill>
                  <a:srgbClr val="C00000"/>
                </a:solidFill>
              </a:rPr>
              <a:t>                      </a:t>
            </a:r>
            <a:r>
              <a:rPr lang="en-US" sz="3000" b="1" dirty="0" smtClean="0">
                <a:solidFill>
                  <a:srgbClr val="002060"/>
                </a:solidFill>
              </a:rPr>
              <a:t>Inspect,  ISP,  and FIB</a:t>
            </a:r>
            <a:br>
              <a:rPr lang="en-US" sz="3000" b="1" dirty="0" smtClean="0">
                <a:solidFill>
                  <a:srgbClr val="002060"/>
                </a:solidFill>
              </a:rPr>
            </a:br>
            <a:r>
              <a:rPr lang="en-US" sz="3000" b="1" dirty="0" smtClean="0">
                <a:solidFill>
                  <a:srgbClr val="002060"/>
                </a:solidFill>
              </a:rPr>
              <a:t>            </a:t>
            </a:r>
            <a:r>
              <a:rPr lang="en-US" sz="1600" b="1" dirty="0" smtClean="0">
                <a:solidFill>
                  <a:srgbClr val="002060"/>
                </a:solidFill>
              </a:rPr>
              <a:t>T</a:t>
            </a:r>
            <a:r>
              <a:rPr lang="en-US" sz="1600" dirty="0" smtClean="0">
                <a:solidFill>
                  <a:srgbClr val="002060"/>
                </a:solidFill>
              </a:rPr>
              <a:t>ools for Dynamic Verification and Analysis of Concurrent Programs</a:t>
            </a:r>
            <a:br>
              <a:rPr lang="en-US" sz="1600" dirty="0" smtClean="0">
                <a:solidFill>
                  <a:srgbClr val="002060"/>
                </a:solidFill>
              </a:rPr>
            </a:br>
            <a:r>
              <a:rPr lang="en-US" sz="1600" dirty="0" smtClean="0">
                <a:solidFill>
                  <a:srgbClr val="002060"/>
                </a:solidFill>
              </a:rPr>
              <a:t>                                              </a:t>
            </a:r>
            <a:r>
              <a:rPr lang="en-US" sz="2800" dirty="0" smtClean="0"/>
              <a:t/>
            </a:r>
            <a:br>
              <a:rPr lang="en-US" sz="2800" dirty="0" smtClean="0"/>
            </a:br>
            <a:r>
              <a:rPr lang="en-US" sz="2800" dirty="0" smtClean="0"/>
              <a:t/>
            </a:r>
            <a:br>
              <a:rPr lang="en-US" sz="2800" dirty="0" smtClean="0"/>
            </a:br>
            <a:endParaRPr lang="en-US" sz="2000" dirty="0">
              <a:solidFill>
                <a:srgbClr val="C00000"/>
              </a:solidFill>
            </a:endParaRPr>
          </a:p>
        </p:txBody>
      </p:sp>
      <p:sp>
        <p:nvSpPr>
          <p:cNvPr id="6" name="Subtitle 5"/>
          <p:cNvSpPr>
            <a:spLocks noGrp="1"/>
          </p:cNvSpPr>
          <p:nvPr>
            <p:ph type="subTitle" idx="1"/>
          </p:nvPr>
        </p:nvSpPr>
        <p:spPr>
          <a:xfrm>
            <a:off x="533400" y="1295400"/>
            <a:ext cx="8229600" cy="2057400"/>
          </a:xfrm>
        </p:spPr>
        <p:txBody>
          <a:bodyPr>
            <a:noAutofit/>
          </a:bodyPr>
          <a:lstStyle/>
          <a:p>
            <a:r>
              <a:rPr lang="en-US" sz="2000" i="1" dirty="0" smtClean="0">
                <a:solidFill>
                  <a:srgbClr val="CC0066"/>
                </a:solidFill>
              </a:rPr>
              <a:t>Faculty</a:t>
            </a:r>
          </a:p>
          <a:p>
            <a:r>
              <a:rPr lang="en-US" sz="2000" dirty="0" smtClean="0">
                <a:solidFill>
                  <a:srgbClr val="0070C0"/>
                </a:solidFill>
              </a:rPr>
              <a:t>Ganesh </a:t>
            </a:r>
            <a:r>
              <a:rPr lang="en-US" sz="2000" dirty="0" err="1" smtClean="0">
                <a:solidFill>
                  <a:srgbClr val="0070C0"/>
                </a:solidFill>
              </a:rPr>
              <a:t>Gopalakrishnan</a:t>
            </a:r>
            <a:r>
              <a:rPr lang="en-US" sz="2000" dirty="0" smtClean="0">
                <a:solidFill>
                  <a:srgbClr val="0070C0"/>
                </a:solidFill>
              </a:rPr>
              <a:t> and Robert M. Kirby</a:t>
            </a:r>
          </a:p>
          <a:p>
            <a:r>
              <a:rPr lang="en-US" sz="2000" i="1" dirty="0" smtClean="0">
                <a:solidFill>
                  <a:srgbClr val="CC0066"/>
                </a:solidFill>
              </a:rPr>
              <a:t>Students</a:t>
            </a:r>
          </a:p>
          <a:p>
            <a:r>
              <a:rPr lang="en-US" sz="2000" dirty="0" smtClean="0">
                <a:solidFill>
                  <a:srgbClr val="920000"/>
                </a:solidFill>
              </a:rPr>
              <a:t>Inspect</a:t>
            </a:r>
            <a:r>
              <a:rPr lang="en-US" sz="2000" dirty="0" smtClean="0">
                <a:solidFill>
                  <a:srgbClr val="0070C0"/>
                </a:solidFill>
              </a:rPr>
              <a:t> : Yu Yang, </a:t>
            </a:r>
            <a:r>
              <a:rPr lang="en-US" sz="2000" dirty="0" err="1" smtClean="0">
                <a:solidFill>
                  <a:srgbClr val="0070C0"/>
                </a:solidFill>
              </a:rPr>
              <a:t>Xiaofang</a:t>
            </a:r>
            <a:r>
              <a:rPr lang="en-US" sz="2000" dirty="0" smtClean="0">
                <a:solidFill>
                  <a:srgbClr val="0070C0"/>
                </a:solidFill>
              </a:rPr>
              <a:t> Chen</a:t>
            </a:r>
          </a:p>
          <a:p>
            <a:r>
              <a:rPr lang="en-US" sz="2000" dirty="0" smtClean="0">
                <a:solidFill>
                  <a:srgbClr val="920000"/>
                </a:solidFill>
              </a:rPr>
              <a:t>ISP</a:t>
            </a:r>
            <a:r>
              <a:rPr lang="en-US" sz="2000" dirty="0" smtClean="0">
                <a:solidFill>
                  <a:srgbClr val="0070C0"/>
                </a:solidFill>
              </a:rPr>
              <a:t> : </a:t>
            </a:r>
            <a:r>
              <a:rPr lang="en-US" sz="2000" dirty="0" err="1" smtClean="0">
                <a:solidFill>
                  <a:srgbClr val="0070C0"/>
                </a:solidFill>
              </a:rPr>
              <a:t>Sarvani</a:t>
            </a:r>
            <a:r>
              <a:rPr lang="en-US" sz="2000" dirty="0" smtClean="0">
                <a:solidFill>
                  <a:srgbClr val="0070C0"/>
                </a:solidFill>
              </a:rPr>
              <a:t> </a:t>
            </a:r>
            <a:r>
              <a:rPr lang="en-US" sz="2000" dirty="0" err="1" smtClean="0">
                <a:solidFill>
                  <a:srgbClr val="0070C0"/>
                </a:solidFill>
              </a:rPr>
              <a:t>Vakkalanka</a:t>
            </a:r>
            <a:r>
              <a:rPr lang="en-US" sz="2000" dirty="0" smtClean="0">
                <a:solidFill>
                  <a:srgbClr val="0070C0"/>
                </a:solidFill>
              </a:rPr>
              <a:t>, </a:t>
            </a:r>
            <a:r>
              <a:rPr lang="en-US" sz="2000" dirty="0" err="1" smtClean="0">
                <a:solidFill>
                  <a:srgbClr val="0070C0"/>
                </a:solidFill>
              </a:rPr>
              <a:t>Anh</a:t>
            </a:r>
            <a:r>
              <a:rPr lang="en-US" sz="2000" dirty="0" smtClean="0">
                <a:solidFill>
                  <a:srgbClr val="0070C0"/>
                </a:solidFill>
              </a:rPr>
              <a:t> Vo, Michael </a:t>
            </a:r>
            <a:r>
              <a:rPr lang="en-US" sz="2000" dirty="0" err="1" smtClean="0">
                <a:solidFill>
                  <a:srgbClr val="0070C0"/>
                </a:solidFill>
              </a:rPr>
              <a:t>DeLisi</a:t>
            </a:r>
            <a:endParaRPr lang="en-US" sz="2000" dirty="0" smtClean="0">
              <a:solidFill>
                <a:srgbClr val="0070C0"/>
              </a:solidFill>
            </a:endParaRPr>
          </a:p>
          <a:p>
            <a:r>
              <a:rPr lang="en-US" sz="2000" dirty="0" smtClean="0">
                <a:solidFill>
                  <a:srgbClr val="920000"/>
                </a:solidFill>
              </a:rPr>
              <a:t>FIB</a:t>
            </a:r>
            <a:r>
              <a:rPr lang="en-US" sz="2000" dirty="0" smtClean="0">
                <a:solidFill>
                  <a:srgbClr val="0070C0"/>
                </a:solidFill>
              </a:rPr>
              <a:t> : </a:t>
            </a:r>
            <a:r>
              <a:rPr lang="en-US" sz="2000" dirty="0" err="1" smtClean="0">
                <a:solidFill>
                  <a:srgbClr val="0070C0"/>
                </a:solidFill>
              </a:rPr>
              <a:t>Subodh</a:t>
            </a:r>
            <a:r>
              <a:rPr lang="en-US" sz="2000" dirty="0" smtClean="0">
                <a:solidFill>
                  <a:srgbClr val="0070C0"/>
                </a:solidFill>
              </a:rPr>
              <a:t> Sharma, </a:t>
            </a:r>
            <a:r>
              <a:rPr lang="en-US" sz="2000" dirty="0" err="1" smtClean="0">
                <a:solidFill>
                  <a:srgbClr val="0070C0"/>
                </a:solidFill>
              </a:rPr>
              <a:t>Sarvank</a:t>
            </a:r>
            <a:r>
              <a:rPr lang="en-US" sz="2000" dirty="0" smtClean="0">
                <a:solidFill>
                  <a:srgbClr val="0070C0"/>
                </a:solidFill>
              </a:rPr>
              <a:t> </a:t>
            </a:r>
            <a:r>
              <a:rPr lang="en-US" sz="2000" dirty="0" err="1" smtClean="0">
                <a:solidFill>
                  <a:srgbClr val="0070C0"/>
                </a:solidFill>
              </a:rPr>
              <a:t>Vakkalanka</a:t>
            </a:r>
            <a:endParaRPr lang="en-US" sz="2000" dirty="0" smtClean="0">
              <a:solidFill>
                <a:srgbClr val="0070C0"/>
              </a:solidFill>
            </a:endParaRPr>
          </a:p>
          <a:p>
            <a:r>
              <a:rPr lang="en-US" sz="2000" dirty="0" smtClean="0">
                <a:solidFill>
                  <a:schemeClr val="accent1">
                    <a:lumMod val="50000"/>
                  </a:schemeClr>
                </a:solidFill>
              </a:rPr>
              <a:t>School of Computing, University of Utah, Salt Lake City</a:t>
            </a:r>
          </a:p>
          <a:p>
            <a:endParaRPr lang="en-US" sz="2000" dirty="0" smtClean="0">
              <a:solidFill>
                <a:srgbClr val="007FDE"/>
              </a:solidFill>
            </a:endParaRPr>
          </a:p>
          <a:p>
            <a:r>
              <a:rPr lang="en-US" sz="2000" dirty="0" smtClean="0">
                <a:solidFill>
                  <a:srgbClr val="007FDE"/>
                </a:solidFill>
              </a:rPr>
              <a:t>Supported by </a:t>
            </a:r>
          </a:p>
          <a:p>
            <a:r>
              <a:rPr lang="en-US" sz="2000" dirty="0" smtClean="0">
                <a:solidFill>
                  <a:srgbClr val="007FDE"/>
                </a:solidFill>
              </a:rPr>
              <a:t>Microsoft HPC  Institutes,</a:t>
            </a:r>
          </a:p>
          <a:p>
            <a:r>
              <a:rPr lang="en-US" sz="2000" dirty="0" smtClean="0">
                <a:solidFill>
                  <a:srgbClr val="007FDE"/>
                </a:solidFill>
              </a:rPr>
              <a:t>NSF CNS-0509379</a:t>
            </a:r>
          </a:p>
          <a:p>
            <a:r>
              <a:rPr lang="en-US" sz="2000" dirty="0" smtClean="0">
                <a:solidFill>
                  <a:srgbClr val="000099"/>
                </a:solidFill>
              </a:rPr>
              <a:t>Acknowledgements: </a:t>
            </a:r>
          </a:p>
          <a:p>
            <a:r>
              <a:rPr lang="en-US" sz="2000" dirty="0" smtClean="0">
                <a:solidFill>
                  <a:srgbClr val="000099"/>
                </a:solidFill>
              </a:rPr>
              <a:t>Rajeev </a:t>
            </a:r>
            <a:r>
              <a:rPr lang="en-US" sz="2000" dirty="0" err="1" smtClean="0">
                <a:solidFill>
                  <a:srgbClr val="000099"/>
                </a:solidFill>
              </a:rPr>
              <a:t>Thakur</a:t>
            </a:r>
            <a:r>
              <a:rPr lang="en-US" sz="2000" dirty="0" smtClean="0">
                <a:solidFill>
                  <a:srgbClr val="000099"/>
                </a:solidFill>
              </a:rPr>
              <a:t> (Argonne) and Bill </a:t>
            </a:r>
            <a:r>
              <a:rPr lang="en-US" sz="2000" dirty="0" err="1" smtClean="0">
                <a:solidFill>
                  <a:srgbClr val="000099"/>
                </a:solidFill>
              </a:rPr>
              <a:t>Gropp</a:t>
            </a:r>
            <a:r>
              <a:rPr lang="en-US" sz="2000" dirty="0" smtClean="0">
                <a:solidFill>
                  <a:srgbClr val="000099"/>
                </a:solidFill>
              </a:rPr>
              <a:t> (UIUC) </a:t>
            </a:r>
          </a:p>
          <a:p>
            <a:r>
              <a:rPr lang="en-US" sz="2000" dirty="0" smtClean="0">
                <a:solidFill>
                  <a:srgbClr val="000099"/>
                </a:solidFill>
              </a:rPr>
              <a:t>for ideas and encouragement</a:t>
            </a:r>
          </a:p>
          <a:p>
            <a:r>
              <a:rPr lang="en-US" sz="2000" dirty="0" smtClean="0">
                <a:solidFill>
                  <a:srgbClr val="CC0066"/>
                </a:solidFill>
              </a:rPr>
              <a:t>http://www.cs.utah.edu/~ganesh  </a:t>
            </a:r>
            <a:r>
              <a:rPr lang="en-US" sz="2000" dirty="0" smtClean="0">
                <a:solidFill>
                  <a:schemeClr val="accent1">
                    <a:lumMod val="50000"/>
                  </a:schemeClr>
                </a:solidFill>
              </a:rPr>
              <a:t>links to our research page</a:t>
            </a:r>
            <a:endParaRPr lang="en-US" sz="2000" dirty="0">
              <a:solidFill>
                <a:schemeClr val="accent1">
                  <a:lumMod val="50000"/>
                </a:schemeClr>
              </a:solidFill>
            </a:endParaRPr>
          </a:p>
        </p:txBody>
      </p:sp>
      <p:sp>
        <p:nvSpPr>
          <p:cNvPr id="4" name="Slide Number Placeholder 3"/>
          <p:cNvSpPr>
            <a:spLocks noGrp="1"/>
          </p:cNvSpPr>
          <p:nvPr>
            <p:ph type="sldNum" sz="quarter" idx="12"/>
          </p:nvPr>
        </p:nvSpPr>
        <p:spPr/>
        <p:txBody>
          <a:bodyPr/>
          <a:lstStyle/>
          <a:p>
            <a:fld id="{0510E59C-099A-4504-85B3-7F469ACCFD38}"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C21C131-271C-429D-B940-0478EA72E0CB}" type="slidenum">
              <a:rPr lang="en-US"/>
              <a:pPr/>
              <a:t>10</a:t>
            </a:fld>
            <a:endParaRPr lang="en-US"/>
          </a:p>
        </p:txBody>
      </p:sp>
      <p:sp>
        <p:nvSpPr>
          <p:cNvPr id="2939906" name="Rectangle 2"/>
          <p:cNvSpPr>
            <a:spLocks noGrp="1" noChangeArrowheads="1"/>
          </p:cNvSpPr>
          <p:nvPr>
            <p:ph type="body" idx="1"/>
          </p:nvPr>
        </p:nvSpPr>
        <p:spPr>
          <a:xfrm>
            <a:off x="762000" y="914400"/>
            <a:ext cx="7967662" cy="2667000"/>
          </a:xfrm>
          <a:noFill/>
          <a:ln/>
        </p:spPr>
        <p:txBody>
          <a:bodyPr/>
          <a:lstStyle/>
          <a:p>
            <a:r>
              <a:rPr lang="en-US" sz="2200" b="0" dirty="0" smtClean="0">
                <a:solidFill>
                  <a:srgbClr val="000099"/>
                </a:solidFill>
              </a:rPr>
              <a:t>Dependence is computed statically</a:t>
            </a:r>
          </a:p>
          <a:p>
            <a:endParaRPr lang="en-US" sz="2200" b="0" dirty="0" smtClean="0">
              <a:solidFill>
                <a:srgbClr val="000099"/>
              </a:solidFill>
            </a:endParaRPr>
          </a:p>
          <a:p>
            <a:r>
              <a:rPr lang="en-US" sz="2200" b="0" dirty="0" smtClean="0">
                <a:solidFill>
                  <a:srgbClr val="000099"/>
                </a:solidFill>
              </a:rPr>
              <a:t>Not precise (hence less POR)</a:t>
            </a:r>
          </a:p>
          <a:p>
            <a:pPr lvl="1"/>
            <a:r>
              <a:rPr lang="en-US" sz="1600" b="0" dirty="0" smtClean="0">
                <a:solidFill>
                  <a:schemeClr val="tx1"/>
                </a:solidFill>
              </a:rPr>
              <a:t>Pointers</a:t>
            </a:r>
          </a:p>
          <a:p>
            <a:pPr lvl="1"/>
            <a:r>
              <a:rPr lang="en-US" sz="1600" b="0" dirty="0" smtClean="0">
                <a:solidFill>
                  <a:schemeClr val="tx1"/>
                </a:solidFill>
              </a:rPr>
              <a:t>Array index expressions</a:t>
            </a:r>
          </a:p>
          <a:p>
            <a:pPr lvl="1"/>
            <a:r>
              <a:rPr lang="en-US" sz="1600" b="0" dirty="0" smtClean="0">
                <a:solidFill>
                  <a:schemeClr val="tx1"/>
                </a:solidFill>
              </a:rPr>
              <a:t>Aliases</a:t>
            </a:r>
          </a:p>
          <a:p>
            <a:pPr lvl="1"/>
            <a:r>
              <a:rPr lang="en-US" sz="1600" b="0" dirty="0" smtClean="0">
                <a:solidFill>
                  <a:schemeClr val="tx1"/>
                </a:solidFill>
              </a:rPr>
              <a:t>Escapes</a:t>
            </a:r>
          </a:p>
          <a:p>
            <a:pPr lvl="1"/>
            <a:r>
              <a:rPr lang="en-US" sz="1600" b="0" dirty="0" smtClean="0">
                <a:solidFill>
                  <a:schemeClr val="tx1"/>
                </a:solidFill>
              </a:rPr>
              <a:t>MPI send / receive targets computed thru expressions</a:t>
            </a:r>
          </a:p>
          <a:p>
            <a:pPr lvl="1"/>
            <a:r>
              <a:rPr lang="en-US" sz="1600" b="0" dirty="0" smtClean="0">
                <a:solidFill>
                  <a:schemeClr val="tx1"/>
                </a:solidFill>
              </a:rPr>
              <a:t>MPI communicators computed thru expressions</a:t>
            </a:r>
          </a:p>
          <a:p>
            <a:pPr lvl="1"/>
            <a:r>
              <a:rPr lang="en-US" sz="1600" b="0" dirty="0" smtClean="0">
                <a:solidFill>
                  <a:schemeClr val="tx1"/>
                </a:solidFill>
              </a:rPr>
              <a:t>…</a:t>
            </a:r>
          </a:p>
          <a:p>
            <a:endParaRPr lang="en-US" sz="2200" b="0" dirty="0" smtClean="0">
              <a:solidFill>
                <a:srgbClr val="000099"/>
              </a:solidFill>
            </a:endParaRPr>
          </a:p>
          <a:p>
            <a:r>
              <a:rPr lang="en-US" sz="2200" b="0" dirty="0" smtClean="0">
                <a:solidFill>
                  <a:srgbClr val="000099"/>
                </a:solidFill>
              </a:rPr>
              <a:t>Static analysis not powerful enough to discern dependence</a:t>
            </a:r>
          </a:p>
        </p:txBody>
      </p:sp>
      <p:sp>
        <p:nvSpPr>
          <p:cNvPr id="2939907" name="Rectangle 3"/>
          <p:cNvSpPr>
            <a:spLocks noChangeArrowheads="1"/>
          </p:cNvSpPr>
          <p:nvPr/>
        </p:nvSpPr>
        <p:spPr bwMode="auto">
          <a:xfrm>
            <a:off x="304800" y="152400"/>
            <a:ext cx="8534400" cy="795338"/>
          </a:xfrm>
          <a:prstGeom prst="rect">
            <a:avLst/>
          </a:prstGeom>
          <a:noFill/>
          <a:ln w="9525">
            <a:noFill/>
            <a:miter lim="800000"/>
            <a:headEnd/>
            <a:tailEnd/>
          </a:ln>
          <a:effectLst/>
        </p:spPr>
        <p:txBody>
          <a:bodyPr lIns="92075" tIns="46038" rIns="92075" bIns="46038"/>
          <a:lstStyle/>
          <a:p>
            <a:pPr>
              <a:lnSpc>
                <a:spcPct val="90000"/>
              </a:lnSpc>
            </a:pPr>
            <a:r>
              <a:rPr lang="en-US" sz="2400" i="1" dirty="0" smtClean="0">
                <a:solidFill>
                  <a:srgbClr val="000099"/>
                </a:solidFill>
              </a:rPr>
              <a:t>Drawback of the </a:t>
            </a:r>
            <a:r>
              <a:rPr lang="en-US" sz="2400" i="1" dirty="0" err="1" smtClean="0">
                <a:solidFill>
                  <a:srgbClr val="000099"/>
                </a:solidFill>
              </a:rPr>
              <a:t>Verisoft</a:t>
            </a:r>
            <a:r>
              <a:rPr lang="en-US" sz="2400" i="1" dirty="0" smtClean="0">
                <a:solidFill>
                  <a:srgbClr val="000099"/>
                </a:solidFill>
              </a:rPr>
              <a:t> (1997) style approach</a:t>
            </a:r>
            <a:endParaRPr lang="en-US" sz="2400" i="1" dirty="0">
              <a:solidFill>
                <a:srgbClr val="000099"/>
              </a:solidFill>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DD4CB93A-4CCC-4255-BDF9-7C58987AE1C9}" type="slidenum">
              <a:rPr lang="en-US"/>
              <a:pPr/>
              <a:t>100</a:t>
            </a:fld>
            <a:endParaRPr lang="en-US"/>
          </a:p>
        </p:txBody>
      </p:sp>
      <p:sp>
        <p:nvSpPr>
          <p:cNvPr id="122882" name="Title 1"/>
          <p:cNvSpPr>
            <a:spLocks noGrp="1"/>
          </p:cNvSpPr>
          <p:nvPr>
            <p:ph type="title" idx="4294967295"/>
          </p:nvPr>
        </p:nvSpPr>
        <p:spPr>
          <a:xfrm>
            <a:off x="457200" y="228600"/>
            <a:ext cx="8686800" cy="914400"/>
          </a:xfrm>
        </p:spPr>
        <p:txBody>
          <a:bodyPr lIns="91440" tIns="45720" rIns="91440" bIns="45720"/>
          <a:lstStyle/>
          <a:p>
            <a:pPr eaLnBrk="1" hangingPunct="1"/>
            <a:r>
              <a:rPr lang="en-US" sz="2800" dirty="0">
                <a:solidFill>
                  <a:srgbClr val="0000FF"/>
                </a:solidFill>
              </a:rPr>
              <a:t>Fib Overview – is this barrier relevant </a:t>
            </a:r>
            <a:r>
              <a:rPr lang="en-US" sz="2800" dirty="0" smtClean="0">
                <a:solidFill>
                  <a:srgbClr val="0000FF"/>
                </a:solidFill>
              </a:rPr>
              <a:t>?</a:t>
            </a:r>
            <a:br>
              <a:rPr lang="en-US" sz="2800" dirty="0" smtClean="0">
                <a:solidFill>
                  <a:srgbClr val="0000FF"/>
                </a:solidFill>
              </a:rPr>
            </a:br>
            <a:r>
              <a:rPr lang="en-US" sz="2800" dirty="0" smtClean="0">
                <a:solidFill>
                  <a:srgbClr val="0000FF"/>
                </a:solidFill>
              </a:rPr>
              <a:t>Yes!  But if you move Wait after Barrier, then NO!</a:t>
            </a:r>
            <a:endParaRPr lang="en-US" sz="2800" dirty="0">
              <a:solidFill>
                <a:srgbClr val="0000FF"/>
              </a:solidFill>
            </a:endParaRPr>
          </a:p>
        </p:txBody>
      </p:sp>
      <p:sp>
        <p:nvSpPr>
          <p:cNvPr id="2728965" name="Text Box 5"/>
          <p:cNvSpPr txBox="1">
            <a:spLocks noChangeArrowheads="1"/>
          </p:cNvSpPr>
          <p:nvPr/>
        </p:nvSpPr>
        <p:spPr bwMode="auto">
          <a:xfrm>
            <a:off x="1508125" y="1839913"/>
            <a:ext cx="184150" cy="304800"/>
          </a:xfrm>
          <a:prstGeom prst="rect">
            <a:avLst/>
          </a:prstGeom>
          <a:noFill/>
          <a:ln w="12700">
            <a:noFill/>
            <a:miter lim="800000"/>
            <a:headEnd type="none" w="sm" len="sm"/>
            <a:tailEnd type="none" w="sm" len="sm"/>
          </a:ln>
          <a:effectLst/>
        </p:spPr>
        <p:txBody>
          <a:bodyPr wrap="none">
            <a:spAutoFit/>
          </a:bodyPr>
          <a:lstStyle/>
          <a:p>
            <a:endParaRPr lang="en-US"/>
          </a:p>
        </p:txBody>
      </p:sp>
      <p:sp>
        <p:nvSpPr>
          <p:cNvPr id="2728966" name="Text Box 6"/>
          <p:cNvSpPr txBox="1">
            <a:spLocks noChangeArrowheads="1"/>
          </p:cNvSpPr>
          <p:nvPr/>
        </p:nvSpPr>
        <p:spPr bwMode="auto">
          <a:xfrm>
            <a:off x="381000" y="1484313"/>
            <a:ext cx="2127250" cy="4486275"/>
          </a:xfrm>
          <a:prstGeom prst="rect">
            <a:avLst/>
          </a:prstGeom>
          <a:noFill/>
          <a:ln w="12700">
            <a:noFill/>
            <a:miter lim="800000"/>
            <a:headEnd type="none" w="sm" len="sm"/>
            <a:tailEnd type="none" w="sm" len="sm"/>
          </a:ln>
          <a:effectLst/>
        </p:spPr>
        <p:txBody>
          <a:bodyPr wrap="none">
            <a:spAutoFit/>
          </a:bodyPr>
          <a:lstStyle/>
          <a:p>
            <a:r>
              <a:rPr lang="en-US" sz="1800" b="0"/>
              <a:t>P0</a:t>
            </a:r>
          </a:p>
          <a:p>
            <a:r>
              <a:rPr lang="en-US" sz="1800" b="0"/>
              <a:t>---</a:t>
            </a:r>
          </a:p>
          <a:p>
            <a:endParaRPr lang="en-US" sz="1800" b="0"/>
          </a:p>
          <a:p>
            <a:r>
              <a:rPr lang="en-US" sz="1800" b="0"/>
              <a:t>MPI_Irecv(*, &amp;req);</a:t>
            </a:r>
          </a:p>
          <a:p>
            <a:endParaRPr lang="en-US" sz="1800" b="0"/>
          </a:p>
          <a:p>
            <a:r>
              <a:rPr lang="en-US" sz="1800" b="0"/>
              <a:t>MPI_Wait(&amp;req);</a:t>
            </a:r>
          </a:p>
          <a:p>
            <a:endParaRPr lang="en-US" sz="1800" b="0"/>
          </a:p>
          <a:p>
            <a:r>
              <a:rPr lang="en-US" sz="1800" b="0">
                <a:solidFill>
                  <a:srgbClr val="CC0066"/>
                </a:solidFill>
              </a:rPr>
              <a:t>MPI_Barrier();</a:t>
            </a:r>
          </a:p>
          <a:p>
            <a:endParaRPr lang="en-US" sz="1800" b="0"/>
          </a:p>
          <a:p>
            <a:endParaRPr lang="en-US" sz="1800" b="0"/>
          </a:p>
          <a:p>
            <a:endParaRPr lang="en-US" sz="1800" b="0"/>
          </a:p>
          <a:p>
            <a:endParaRPr lang="en-US" sz="1800" b="0"/>
          </a:p>
          <a:p>
            <a:endParaRPr lang="en-US" sz="1800" b="0"/>
          </a:p>
          <a:p>
            <a:endParaRPr lang="en-US" sz="1800" b="0"/>
          </a:p>
          <a:p>
            <a:endParaRPr lang="en-US" sz="1800" b="0"/>
          </a:p>
          <a:p>
            <a:r>
              <a:rPr lang="en-US" sz="1800" b="0"/>
              <a:t>MPI_Finalize();</a:t>
            </a:r>
          </a:p>
        </p:txBody>
      </p:sp>
      <p:sp>
        <p:nvSpPr>
          <p:cNvPr id="2728967" name="Text Box 7"/>
          <p:cNvSpPr txBox="1">
            <a:spLocks noChangeArrowheads="1"/>
          </p:cNvSpPr>
          <p:nvPr/>
        </p:nvSpPr>
        <p:spPr bwMode="auto">
          <a:xfrm>
            <a:off x="3441700" y="1524000"/>
            <a:ext cx="2254250" cy="4486275"/>
          </a:xfrm>
          <a:prstGeom prst="rect">
            <a:avLst/>
          </a:prstGeom>
          <a:noFill/>
          <a:ln w="12700">
            <a:noFill/>
            <a:miter lim="800000"/>
            <a:headEnd type="none" w="sm" len="sm"/>
            <a:tailEnd type="none" w="sm" len="sm"/>
          </a:ln>
          <a:effectLst/>
        </p:spPr>
        <p:txBody>
          <a:bodyPr wrap="none">
            <a:spAutoFit/>
          </a:bodyPr>
          <a:lstStyle/>
          <a:p>
            <a:r>
              <a:rPr lang="en-US" sz="1800" b="0"/>
              <a:t>P1</a:t>
            </a:r>
          </a:p>
          <a:p>
            <a:r>
              <a:rPr lang="en-US" sz="1800" b="0"/>
              <a:t>---</a:t>
            </a:r>
          </a:p>
          <a:p>
            <a:endParaRPr lang="en-US" sz="1800" b="0"/>
          </a:p>
          <a:p>
            <a:r>
              <a:rPr lang="en-US" sz="1800" b="0"/>
              <a:t> </a:t>
            </a:r>
          </a:p>
          <a:p>
            <a:endParaRPr lang="en-US" sz="1800" b="0"/>
          </a:p>
          <a:p>
            <a:r>
              <a:rPr lang="en-US" sz="1800" b="0"/>
              <a:t>MPI_Isend(to 0, 33);</a:t>
            </a:r>
          </a:p>
          <a:p>
            <a:endParaRPr lang="en-US" sz="1800" b="0"/>
          </a:p>
          <a:p>
            <a:r>
              <a:rPr lang="en-US" sz="1800" b="0">
                <a:solidFill>
                  <a:srgbClr val="CC0066"/>
                </a:solidFill>
              </a:rPr>
              <a:t>MPI_Barrier();</a:t>
            </a:r>
          </a:p>
          <a:p>
            <a:endParaRPr lang="en-US" sz="1800" b="0">
              <a:solidFill>
                <a:srgbClr val="CC0066"/>
              </a:solidFill>
            </a:endParaRPr>
          </a:p>
          <a:p>
            <a:endParaRPr lang="en-US" sz="1800" b="0"/>
          </a:p>
          <a:p>
            <a:endParaRPr lang="en-US" sz="1800" b="0"/>
          </a:p>
          <a:p>
            <a:endParaRPr lang="en-US" sz="1800" b="0"/>
          </a:p>
          <a:p>
            <a:endParaRPr lang="en-US" sz="1800" b="0"/>
          </a:p>
          <a:p>
            <a:endParaRPr lang="en-US" sz="1800" b="0"/>
          </a:p>
          <a:p>
            <a:endParaRPr lang="en-US" sz="1800" b="0"/>
          </a:p>
          <a:p>
            <a:r>
              <a:rPr lang="en-US" sz="1800" b="0"/>
              <a:t>MPI_Finalize();</a:t>
            </a:r>
          </a:p>
        </p:txBody>
      </p:sp>
      <p:sp>
        <p:nvSpPr>
          <p:cNvPr id="2728968" name="Text Box 8"/>
          <p:cNvSpPr txBox="1">
            <a:spLocks noChangeArrowheads="1"/>
          </p:cNvSpPr>
          <p:nvPr/>
        </p:nvSpPr>
        <p:spPr bwMode="auto">
          <a:xfrm>
            <a:off x="6184900" y="1524000"/>
            <a:ext cx="2406650" cy="4486275"/>
          </a:xfrm>
          <a:prstGeom prst="rect">
            <a:avLst/>
          </a:prstGeom>
          <a:noFill/>
          <a:ln w="12700">
            <a:noFill/>
            <a:miter lim="800000"/>
            <a:headEnd type="none" w="sm" len="sm"/>
            <a:tailEnd type="none" w="sm" len="sm"/>
          </a:ln>
          <a:effectLst/>
        </p:spPr>
        <p:txBody>
          <a:bodyPr wrap="none">
            <a:spAutoFit/>
          </a:bodyPr>
          <a:lstStyle/>
          <a:p>
            <a:r>
              <a:rPr lang="en-US" sz="1800" b="0" dirty="0"/>
              <a:t>P2</a:t>
            </a:r>
          </a:p>
          <a:p>
            <a:r>
              <a:rPr lang="en-US" sz="1800" b="0" dirty="0"/>
              <a:t>---</a:t>
            </a:r>
          </a:p>
          <a:p>
            <a:endParaRPr lang="en-US" sz="1800" b="0" dirty="0"/>
          </a:p>
          <a:p>
            <a:r>
              <a:rPr lang="en-US" sz="1800" b="0" dirty="0"/>
              <a:t> </a:t>
            </a:r>
          </a:p>
          <a:p>
            <a:endParaRPr lang="en-US" sz="1800" b="0" dirty="0"/>
          </a:p>
          <a:p>
            <a:endParaRPr lang="en-US" sz="1800" b="0" dirty="0"/>
          </a:p>
          <a:p>
            <a:endParaRPr lang="en-US" sz="1800" b="0" dirty="0"/>
          </a:p>
          <a:p>
            <a:r>
              <a:rPr lang="en-US" sz="1800" b="0" dirty="0" err="1">
                <a:solidFill>
                  <a:srgbClr val="CC0066"/>
                </a:solidFill>
              </a:rPr>
              <a:t>MPI_Barrier</a:t>
            </a:r>
            <a:r>
              <a:rPr lang="en-US" sz="1800" b="0" dirty="0">
                <a:solidFill>
                  <a:srgbClr val="CC0066"/>
                </a:solidFill>
              </a:rPr>
              <a:t>();</a:t>
            </a:r>
          </a:p>
          <a:p>
            <a:endParaRPr lang="en-US" sz="1800" b="0" dirty="0"/>
          </a:p>
          <a:p>
            <a:endParaRPr lang="en-US" sz="1800" b="0" dirty="0"/>
          </a:p>
          <a:p>
            <a:r>
              <a:rPr lang="en-US" sz="1800" b="0" dirty="0" err="1"/>
              <a:t>MPI_Isend</a:t>
            </a:r>
            <a:r>
              <a:rPr lang="en-US" sz="1800" b="0" dirty="0"/>
              <a:t>(to P0, 22);</a:t>
            </a:r>
          </a:p>
          <a:p>
            <a:endParaRPr lang="en-US" sz="1800" b="0" dirty="0"/>
          </a:p>
          <a:p>
            <a:endParaRPr lang="en-US" sz="1800" b="0" dirty="0"/>
          </a:p>
          <a:p>
            <a:endParaRPr lang="en-US" sz="1800" b="0" dirty="0"/>
          </a:p>
          <a:p>
            <a:endParaRPr lang="en-US" sz="1800" b="0" dirty="0"/>
          </a:p>
          <a:p>
            <a:r>
              <a:rPr lang="en-US" sz="1800" b="0" dirty="0" err="1"/>
              <a:t>MPI_Finalize</a:t>
            </a:r>
            <a:r>
              <a:rPr lang="en-US" sz="1800" b="0" dirty="0"/>
              <a:t>();</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5"/>
          <p:cNvSpPr>
            <a:spLocks noGrp="1"/>
          </p:cNvSpPr>
          <p:nvPr>
            <p:ph type="sldNum" sz="quarter" idx="12"/>
          </p:nvPr>
        </p:nvSpPr>
        <p:spPr/>
        <p:txBody>
          <a:bodyPr/>
          <a:lstStyle/>
          <a:p>
            <a:fld id="{1C8045EE-BF90-42C8-93A9-D01DAFF158FE}" type="slidenum">
              <a:rPr lang="en-US"/>
              <a:pPr/>
              <a:t>101</a:t>
            </a:fld>
            <a:endParaRPr lang="en-US"/>
          </a:p>
        </p:txBody>
      </p:sp>
      <p:sp>
        <p:nvSpPr>
          <p:cNvPr id="122882" name="Title 1"/>
          <p:cNvSpPr>
            <a:spLocks noGrp="1"/>
          </p:cNvSpPr>
          <p:nvPr>
            <p:ph type="title" idx="4294967295"/>
          </p:nvPr>
        </p:nvSpPr>
        <p:spPr>
          <a:xfrm>
            <a:off x="457200" y="228600"/>
            <a:ext cx="8686800" cy="914400"/>
          </a:xfrm>
        </p:spPr>
        <p:txBody>
          <a:bodyPr lIns="91440" tIns="45720" rIns="91440" bIns="45720"/>
          <a:lstStyle/>
          <a:p>
            <a:pPr eaLnBrk="1" hangingPunct="1"/>
            <a:r>
              <a:rPr lang="en-US" sz="2800">
                <a:solidFill>
                  <a:srgbClr val="0000FF"/>
                </a:solidFill>
              </a:rPr>
              <a:t>IntraCB Edges (how much program order maintained in executions)</a:t>
            </a:r>
          </a:p>
        </p:txBody>
      </p:sp>
      <p:sp>
        <p:nvSpPr>
          <p:cNvPr id="2857987" name="Text Box 3"/>
          <p:cNvSpPr txBox="1">
            <a:spLocks noChangeArrowheads="1"/>
          </p:cNvSpPr>
          <p:nvPr/>
        </p:nvSpPr>
        <p:spPr bwMode="auto">
          <a:xfrm>
            <a:off x="1508125" y="1839913"/>
            <a:ext cx="184150" cy="304800"/>
          </a:xfrm>
          <a:prstGeom prst="rect">
            <a:avLst/>
          </a:prstGeom>
          <a:noFill/>
          <a:ln w="12700">
            <a:noFill/>
            <a:miter lim="800000"/>
            <a:headEnd type="none" w="sm" len="sm"/>
            <a:tailEnd type="none" w="sm" len="sm"/>
          </a:ln>
          <a:effectLst/>
        </p:spPr>
        <p:txBody>
          <a:bodyPr wrap="none">
            <a:spAutoFit/>
          </a:bodyPr>
          <a:lstStyle/>
          <a:p>
            <a:endParaRPr lang="en-US"/>
          </a:p>
        </p:txBody>
      </p:sp>
      <p:sp>
        <p:nvSpPr>
          <p:cNvPr id="2857988" name="Text Box 4"/>
          <p:cNvSpPr txBox="1">
            <a:spLocks noChangeArrowheads="1"/>
          </p:cNvSpPr>
          <p:nvPr/>
        </p:nvSpPr>
        <p:spPr bwMode="auto">
          <a:xfrm>
            <a:off x="381000" y="1484313"/>
            <a:ext cx="2127250" cy="4486275"/>
          </a:xfrm>
          <a:prstGeom prst="rect">
            <a:avLst/>
          </a:prstGeom>
          <a:noFill/>
          <a:ln w="12700">
            <a:noFill/>
            <a:miter lim="800000"/>
            <a:headEnd type="none" w="sm" len="sm"/>
            <a:tailEnd type="none" w="sm" len="sm"/>
          </a:ln>
          <a:effectLst/>
        </p:spPr>
        <p:txBody>
          <a:bodyPr wrap="none">
            <a:spAutoFit/>
          </a:bodyPr>
          <a:lstStyle/>
          <a:p>
            <a:r>
              <a:rPr lang="en-US" sz="1800" b="0"/>
              <a:t>P0</a:t>
            </a:r>
          </a:p>
          <a:p>
            <a:r>
              <a:rPr lang="en-US" sz="1800" b="0"/>
              <a:t>---</a:t>
            </a:r>
          </a:p>
          <a:p>
            <a:endParaRPr lang="en-US" sz="1800" b="0"/>
          </a:p>
          <a:p>
            <a:r>
              <a:rPr lang="en-US" sz="1800" b="0"/>
              <a:t>MPI_Irecv(*, &amp;req);</a:t>
            </a:r>
          </a:p>
          <a:p>
            <a:endParaRPr lang="en-US" sz="1800" b="0"/>
          </a:p>
          <a:p>
            <a:r>
              <a:rPr lang="en-US" sz="1800" b="0"/>
              <a:t>MPI_Wait(&amp;req);</a:t>
            </a:r>
          </a:p>
          <a:p>
            <a:endParaRPr lang="en-US" sz="1800" b="0"/>
          </a:p>
          <a:p>
            <a:r>
              <a:rPr lang="en-US" sz="1800" b="0">
                <a:solidFill>
                  <a:srgbClr val="CC0066"/>
                </a:solidFill>
              </a:rPr>
              <a:t>MPI_Barrier();</a:t>
            </a:r>
          </a:p>
          <a:p>
            <a:endParaRPr lang="en-US" sz="1800" b="0"/>
          </a:p>
          <a:p>
            <a:endParaRPr lang="en-US" sz="1800" b="0"/>
          </a:p>
          <a:p>
            <a:endParaRPr lang="en-US" sz="1800" b="0"/>
          </a:p>
          <a:p>
            <a:endParaRPr lang="en-US" sz="1800" b="0"/>
          </a:p>
          <a:p>
            <a:endParaRPr lang="en-US" sz="1800" b="0"/>
          </a:p>
          <a:p>
            <a:endParaRPr lang="en-US" sz="1800" b="0"/>
          </a:p>
          <a:p>
            <a:endParaRPr lang="en-US" sz="1800" b="0"/>
          </a:p>
          <a:p>
            <a:r>
              <a:rPr lang="en-US" sz="1800" b="0"/>
              <a:t>MPI_Finalize();</a:t>
            </a:r>
          </a:p>
        </p:txBody>
      </p:sp>
      <p:sp>
        <p:nvSpPr>
          <p:cNvPr id="2857989" name="Text Box 5"/>
          <p:cNvSpPr txBox="1">
            <a:spLocks noChangeArrowheads="1"/>
          </p:cNvSpPr>
          <p:nvPr/>
        </p:nvSpPr>
        <p:spPr bwMode="auto">
          <a:xfrm>
            <a:off x="3441700" y="1524000"/>
            <a:ext cx="2254250" cy="4486275"/>
          </a:xfrm>
          <a:prstGeom prst="rect">
            <a:avLst/>
          </a:prstGeom>
          <a:noFill/>
          <a:ln w="12700">
            <a:noFill/>
            <a:miter lim="800000"/>
            <a:headEnd type="none" w="sm" len="sm"/>
            <a:tailEnd type="none" w="sm" len="sm"/>
          </a:ln>
          <a:effectLst/>
        </p:spPr>
        <p:txBody>
          <a:bodyPr wrap="none">
            <a:spAutoFit/>
          </a:bodyPr>
          <a:lstStyle/>
          <a:p>
            <a:r>
              <a:rPr lang="en-US" sz="1800" b="0"/>
              <a:t>P1</a:t>
            </a:r>
          </a:p>
          <a:p>
            <a:r>
              <a:rPr lang="en-US" sz="1800" b="0"/>
              <a:t>---</a:t>
            </a:r>
          </a:p>
          <a:p>
            <a:endParaRPr lang="en-US" sz="1800" b="0"/>
          </a:p>
          <a:p>
            <a:r>
              <a:rPr lang="en-US" sz="1800" b="0"/>
              <a:t> </a:t>
            </a:r>
          </a:p>
          <a:p>
            <a:endParaRPr lang="en-US" sz="1800" b="0"/>
          </a:p>
          <a:p>
            <a:r>
              <a:rPr lang="en-US" sz="1800" b="0"/>
              <a:t>MPI_Isend(to 0, 33);</a:t>
            </a:r>
          </a:p>
          <a:p>
            <a:endParaRPr lang="en-US" sz="1800" b="0"/>
          </a:p>
          <a:p>
            <a:r>
              <a:rPr lang="en-US" sz="1800" b="0">
                <a:solidFill>
                  <a:srgbClr val="CC0066"/>
                </a:solidFill>
              </a:rPr>
              <a:t>MPI_Barrier();</a:t>
            </a:r>
          </a:p>
          <a:p>
            <a:endParaRPr lang="en-US" sz="1800" b="0">
              <a:solidFill>
                <a:srgbClr val="CC0066"/>
              </a:solidFill>
            </a:endParaRPr>
          </a:p>
          <a:p>
            <a:endParaRPr lang="en-US" sz="1800" b="0"/>
          </a:p>
          <a:p>
            <a:endParaRPr lang="en-US" sz="1800" b="0"/>
          </a:p>
          <a:p>
            <a:endParaRPr lang="en-US" sz="1800" b="0"/>
          </a:p>
          <a:p>
            <a:endParaRPr lang="en-US" sz="1800" b="0"/>
          </a:p>
          <a:p>
            <a:endParaRPr lang="en-US" sz="1800" b="0"/>
          </a:p>
          <a:p>
            <a:endParaRPr lang="en-US" sz="1800" b="0"/>
          </a:p>
          <a:p>
            <a:r>
              <a:rPr lang="en-US" sz="1800" b="0"/>
              <a:t>MPI_Finalize();</a:t>
            </a:r>
          </a:p>
        </p:txBody>
      </p:sp>
      <p:sp>
        <p:nvSpPr>
          <p:cNvPr id="2857990" name="Text Box 6"/>
          <p:cNvSpPr txBox="1">
            <a:spLocks noChangeArrowheads="1"/>
          </p:cNvSpPr>
          <p:nvPr/>
        </p:nvSpPr>
        <p:spPr bwMode="auto">
          <a:xfrm>
            <a:off x="6184900" y="1524000"/>
            <a:ext cx="2406650" cy="4486275"/>
          </a:xfrm>
          <a:prstGeom prst="rect">
            <a:avLst/>
          </a:prstGeom>
          <a:noFill/>
          <a:ln w="12700">
            <a:noFill/>
            <a:miter lim="800000"/>
            <a:headEnd type="none" w="sm" len="sm"/>
            <a:tailEnd type="none" w="sm" len="sm"/>
          </a:ln>
          <a:effectLst/>
        </p:spPr>
        <p:txBody>
          <a:bodyPr wrap="none">
            <a:spAutoFit/>
          </a:bodyPr>
          <a:lstStyle/>
          <a:p>
            <a:r>
              <a:rPr lang="en-US" sz="1800" b="0"/>
              <a:t>P2</a:t>
            </a:r>
          </a:p>
          <a:p>
            <a:r>
              <a:rPr lang="en-US" sz="1800" b="0"/>
              <a:t>---</a:t>
            </a:r>
          </a:p>
          <a:p>
            <a:endParaRPr lang="en-US" sz="1800" b="0"/>
          </a:p>
          <a:p>
            <a:r>
              <a:rPr lang="en-US" sz="1800" b="0"/>
              <a:t> </a:t>
            </a:r>
          </a:p>
          <a:p>
            <a:endParaRPr lang="en-US" sz="1800" b="0"/>
          </a:p>
          <a:p>
            <a:endParaRPr lang="en-US" sz="1800" b="0"/>
          </a:p>
          <a:p>
            <a:endParaRPr lang="en-US" sz="1800" b="0"/>
          </a:p>
          <a:p>
            <a:r>
              <a:rPr lang="en-US" sz="1800" b="0">
                <a:solidFill>
                  <a:srgbClr val="CC0066"/>
                </a:solidFill>
              </a:rPr>
              <a:t>MPI_Barrier();</a:t>
            </a:r>
          </a:p>
          <a:p>
            <a:endParaRPr lang="en-US" sz="1800" b="0"/>
          </a:p>
          <a:p>
            <a:endParaRPr lang="en-US" sz="1800" b="0"/>
          </a:p>
          <a:p>
            <a:r>
              <a:rPr lang="en-US" sz="1800" b="0"/>
              <a:t>MPI_Isend(to P0, 22);</a:t>
            </a:r>
          </a:p>
          <a:p>
            <a:endParaRPr lang="en-US" sz="1800" b="0"/>
          </a:p>
          <a:p>
            <a:endParaRPr lang="en-US" sz="1800" b="0"/>
          </a:p>
          <a:p>
            <a:endParaRPr lang="en-US" sz="1800" b="0"/>
          </a:p>
          <a:p>
            <a:endParaRPr lang="en-US" sz="1800" b="0"/>
          </a:p>
          <a:p>
            <a:r>
              <a:rPr lang="en-US" sz="1800" b="0"/>
              <a:t>MPI_Finalize();</a:t>
            </a:r>
          </a:p>
        </p:txBody>
      </p:sp>
      <p:sp>
        <p:nvSpPr>
          <p:cNvPr id="2857992" name="Freeform 8"/>
          <p:cNvSpPr>
            <a:spLocks/>
          </p:cNvSpPr>
          <p:nvPr/>
        </p:nvSpPr>
        <p:spPr bwMode="auto">
          <a:xfrm>
            <a:off x="292100" y="2590800"/>
            <a:ext cx="165100" cy="381000"/>
          </a:xfrm>
          <a:custGeom>
            <a:avLst/>
            <a:gdLst/>
            <a:ahLst/>
            <a:cxnLst>
              <a:cxn ang="0">
                <a:pos x="56" y="0"/>
              </a:cxn>
              <a:cxn ang="0">
                <a:pos x="8" y="144"/>
              </a:cxn>
              <a:cxn ang="0">
                <a:pos x="104" y="240"/>
              </a:cxn>
            </a:cxnLst>
            <a:rect l="0" t="0" r="r" b="b"/>
            <a:pathLst>
              <a:path w="104" h="240">
                <a:moveTo>
                  <a:pt x="56" y="0"/>
                </a:moveTo>
                <a:cubicBezTo>
                  <a:pt x="28" y="52"/>
                  <a:pt x="0" y="104"/>
                  <a:pt x="8" y="144"/>
                </a:cubicBezTo>
                <a:cubicBezTo>
                  <a:pt x="16" y="184"/>
                  <a:pt x="60" y="212"/>
                  <a:pt x="104" y="240"/>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857993" name="Freeform 9"/>
          <p:cNvSpPr>
            <a:spLocks/>
          </p:cNvSpPr>
          <p:nvPr/>
        </p:nvSpPr>
        <p:spPr bwMode="auto">
          <a:xfrm>
            <a:off x="292100" y="3200400"/>
            <a:ext cx="165100" cy="381000"/>
          </a:xfrm>
          <a:custGeom>
            <a:avLst/>
            <a:gdLst/>
            <a:ahLst/>
            <a:cxnLst>
              <a:cxn ang="0">
                <a:pos x="56" y="0"/>
              </a:cxn>
              <a:cxn ang="0">
                <a:pos x="8" y="144"/>
              </a:cxn>
              <a:cxn ang="0">
                <a:pos x="104" y="240"/>
              </a:cxn>
            </a:cxnLst>
            <a:rect l="0" t="0" r="r" b="b"/>
            <a:pathLst>
              <a:path w="104" h="240">
                <a:moveTo>
                  <a:pt x="56" y="0"/>
                </a:moveTo>
                <a:cubicBezTo>
                  <a:pt x="28" y="52"/>
                  <a:pt x="0" y="104"/>
                  <a:pt x="8" y="144"/>
                </a:cubicBezTo>
                <a:cubicBezTo>
                  <a:pt x="16" y="184"/>
                  <a:pt x="60" y="212"/>
                  <a:pt x="104" y="240"/>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857994" name="Freeform 10"/>
          <p:cNvSpPr>
            <a:spLocks/>
          </p:cNvSpPr>
          <p:nvPr/>
        </p:nvSpPr>
        <p:spPr bwMode="auto">
          <a:xfrm>
            <a:off x="6248400" y="3886200"/>
            <a:ext cx="165100" cy="381000"/>
          </a:xfrm>
          <a:custGeom>
            <a:avLst/>
            <a:gdLst/>
            <a:ahLst/>
            <a:cxnLst>
              <a:cxn ang="0">
                <a:pos x="56" y="0"/>
              </a:cxn>
              <a:cxn ang="0">
                <a:pos x="8" y="144"/>
              </a:cxn>
              <a:cxn ang="0">
                <a:pos x="104" y="240"/>
              </a:cxn>
            </a:cxnLst>
            <a:rect l="0" t="0" r="r" b="b"/>
            <a:pathLst>
              <a:path w="104" h="240">
                <a:moveTo>
                  <a:pt x="56" y="0"/>
                </a:moveTo>
                <a:cubicBezTo>
                  <a:pt x="28" y="52"/>
                  <a:pt x="0" y="104"/>
                  <a:pt x="8" y="144"/>
                </a:cubicBezTo>
                <a:cubicBezTo>
                  <a:pt x="16" y="184"/>
                  <a:pt x="60" y="212"/>
                  <a:pt x="104" y="240"/>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857995" name="Freeform 11"/>
          <p:cNvSpPr>
            <a:spLocks/>
          </p:cNvSpPr>
          <p:nvPr/>
        </p:nvSpPr>
        <p:spPr bwMode="auto">
          <a:xfrm>
            <a:off x="6172200" y="4648200"/>
            <a:ext cx="152400" cy="990600"/>
          </a:xfrm>
          <a:custGeom>
            <a:avLst/>
            <a:gdLst/>
            <a:ahLst/>
            <a:cxnLst>
              <a:cxn ang="0">
                <a:pos x="96" y="0"/>
              </a:cxn>
              <a:cxn ang="0">
                <a:pos x="0" y="384"/>
              </a:cxn>
              <a:cxn ang="0">
                <a:pos x="96" y="624"/>
              </a:cxn>
            </a:cxnLst>
            <a:rect l="0" t="0" r="r" b="b"/>
            <a:pathLst>
              <a:path w="96" h="624">
                <a:moveTo>
                  <a:pt x="96" y="0"/>
                </a:moveTo>
                <a:cubicBezTo>
                  <a:pt x="48" y="140"/>
                  <a:pt x="0" y="280"/>
                  <a:pt x="0" y="384"/>
                </a:cubicBezTo>
                <a:cubicBezTo>
                  <a:pt x="0" y="488"/>
                  <a:pt x="48" y="556"/>
                  <a:pt x="96" y="624"/>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857996" name="Freeform 12"/>
          <p:cNvSpPr>
            <a:spLocks/>
          </p:cNvSpPr>
          <p:nvPr/>
        </p:nvSpPr>
        <p:spPr bwMode="auto">
          <a:xfrm>
            <a:off x="381000" y="3810000"/>
            <a:ext cx="152400" cy="1752600"/>
          </a:xfrm>
          <a:custGeom>
            <a:avLst/>
            <a:gdLst/>
            <a:ahLst/>
            <a:cxnLst>
              <a:cxn ang="0">
                <a:pos x="96" y="0"/>
              </a:cxn>
              <a:cxn ang="0">
                <a:pos x="0" y="576"/>
              </a:cxn>
              <a:cxn ang="0">
                <a:pos x="96" y="1104"/>
              </a:cxn>
            </a:cxnLst>
            <a:rect l="0" t="0" r="r" b="b"/>
            <a:pathLst>
              <a:path w="96" h="1104">
                <a:moveTo>
                  <a:pt x="96" y="0"/>
                </a:moveTo>
                <a:cubicBezTo>
                  <a:pt x="48" y="196"/>
                  <a:pt x="0" y="392"/>
                  <a:pt x="0" y="576"/>
                </a:cubicBezTo>
                <a:cubicBezTo>
                  <a:pt x="0" y="760"/>
                  <a:pt x="48" y="932"/>
                  <a:pt x="96" y="1104"/>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857997" name="Freeform 13"/>
          <p:cNvSpPr>
            <a:spLocks/>
          </p:cNvSpPr>
          <p:nvPr/>
        </p:nvSpPr>
        <p:spPr bwMode="auto">
          <a:xfrm>
            <a:off x="114300" y="2247900"/>
            <a:ext cx="266700" cy="3467100"/>
          </a:xfrm>
          <a:custGeom>
            <a:avLst/>
            <a:gdLst/>
            <a:ahLst/>
            <a:cxnLst>
              <a:cxn ang="0">
                <a:pos x="168" y="168"/>
              </a:cxn>
              <a:cxn ang="0">
                <a:pos x="24" y="264"/>
              </a:cxn>
              <a:cxn ang="0">
                <a:pos x="24" y="1752"/>
              </a:cxn>
              <a:cxn ang="0">
                <a:pos x="168" y="2184"/>
              </a:cxn>
            </a:cxnLst>
            <a:rect l="0" t="0" r="r" b="b"/>
            <a:pathLst>
              <a:path w="168" h="2184">
                <a:moveTo>
                  <a:pt x="168" y="168"/>
                </a:moveTo>
                <a:cubicBezTo>
                  <a:pt x="108" y="84"/>
                  <a:pt x="48" y="0"/>
                  <a:pt x="24" y="264"/>
                </a:cubicBezTo>
                <a:cubicBezTo>
                  <a:pt x="0" y="528"/>
                  <a:pt x="0" y="1432"/>
                  <a:pt x="24" y="1752"/>
                </a:cubicBezTo>
                <a:cubicBezTo>
                  <a:pt x="48" y="2072"/>
                  <a:pt x="108" y="2128"/>
                  <a:pt x="168" y="2184"/>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857998" name="Freeform 14"/>
          <p:cNvSpPr>
            <a:spLocks/>
          </p:cNvSpPr>
          <p:nvPr/>
        </p:nvSpPr>
        <p:spPr bwMode="auto">
          <a:xfrm>
            <a:off x="3429000" y="3886200"/>
            <a:ext cx="152400" cy="1676400"/>
          </a:xfrm>
          <a:custGeom>
            <a:avLst/>
            <a:gdLst/>
            <a:ahLst/>
            <a:cxnLst>
              <a:cxn ang="0">
                <a:pos x="96" y="0"/>
              </a:cxn>
              <a:cxn ang="0">
                <a:pos x="0" y="624"/>
              </a:cxn>
              <a:cxn ang="0">
                <a:pos x="96" y="1056"/>
              </a:cxn>
            </a:cxnLst>
            <a:rect l="0" t="0" r="r" b="b"/>
            <a:pathLst>
              <a:path w="96" h="1056">
                <a:moveTo>
                  <a:pt x="96" y="0"/>
                </a:moveTo>
                <a:cubicBezTo>
                  <a:pt x="48" y="224"/>
                  <a:pt x="0" y="448"/>
                  <a:pt x="0" y="624"/>
                </a:cubicBezTo>
                <a:cubicBezTo>
                  <a:pt x="0" y="800"/>
                  <a:pt x="48" y="928"/>
                  <a:pt x="96" y="1056"/>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857999" name="Freeform 15"/>
          <p:cNvSpPr>
            <a:spLocks/>
          </p:cNvSpPr>
          <p:nvPr/>
        </p:nvSpPr>
        <p:spPr bwMode="auto">
          <a:xfrm>
            <a:off x="3048000" y="3200400"/>
            <a:ext cx="381000" cy="2514600"/>
          </a:xfrm>
          <a:custGeom>
            <a:avLst/>
            <a:gdLst/>
            <a:ahLst/>
            <a:cxnLst>
              <a:cxn ang="0">
                <a:pos x="240" y="0"/>
              </a:cxn>
              <a:cxn ang="0">
                <a:pos x="0" y="816"/>
              </a:cxn>
              <a:cxn ang="0">
                <a:pos x="240" y="1584"/>
              </a:cxn>
            </a:cxnLst>
            <a:rect l="0" t="0" r="r" b="b"/>
            <a:pathLst>
              <a:path w="240" h="1584">
                <a:moveTo>
                  <a:pt x="240" y="0"/>
                </a:moveTo>
                <a:cubicBezTo>
                  <a:pt x="120" y="276"/>
                  <a:pt x="0" y="552"/>
                  <a:pt x="0" y="816"/>
                </a:cubicBezTo>
                <a:cubicBezTo>
                  <a:pt x="0" y="1080"/>
                  <a:pt x="120" y="1332"/>
                  <a:pt x="240" y="1584"/>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858000" name="Freeform 16"/>
          <p:cNvSpPr>
            <a:spLocks/>
          </p:cNvSpPr>
          <p:nvPr/>
        </p:nvSpPr>
        <p:spPr bwMode="auto">
          <a:xfrm>
            <a:off x="5867400" y="3733800"/>
            <a:ext cx="304800" cy="1981200"/>
          </a:xfrm>
          <a:custGeom>
            <a:avLst/>
            <a:gdLst/>
            <a:ahLst/>
            <a:cxnLst>
              <a:cxn ang="0">
                <a:pos x="192" y="0"/>
              </a:cxn>
              <a:cxn ang="0">
                <a:pos x="0" y="576"/>
              </a:cxn>
              <a:cxn ang="0">
                <a:pos x="192" y="1248"/>
              </a:cxn>
            </a:cxnLst>
            <a:rect l="0" t="0" r="r" b="b"/>
            <a:pathLst>
              <a:path w="192" h="1248">
                <a:moveTo>
                  <a:pt x="192" y="0"/>
                </a:moveTo>
                <a:cubicBezTo>
                  <a:pt x="96" y="184"/>
                  <a:pt x="0" y="368"/>
                  <a:pt x="0" y="576"/>
                </a:cubicBezTo>
                <a:cubicBezTo>
                  <a:pt x="0" y="784"/>
                  <a:pt x="96" y="1016"/>
                  <a:pt x="192" y="1248"/>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858001" name="Freeform 17"/>
          <p:cNvSpPr>
            <a:spLocks/>
          </p:cNvSpPr>
          <p:nvPr/>
        </p:nvSpPr>
        <p:spPr bwMode="auto">
          <a:xfrm>
            <a:off x="1981200" y="3276600"/>
            <a:ext cx="254000" cy="2286000"/>
          </a:xfrm>
          <a:custGeom>
            <a:avLst/>
            <a:gdLst/>
            <a:ahLst/>
            <a:cxnLst>
              <a:cxn ang="0">
                <a:pos x="96" y="0"/>
              </a:cxn>
              <a:cxn ang="0">
                <a:pos x="144" y="720"/>
              </a:cxn>
              <a:cxn ang="0">
                <a:pos x="0" y="1440"/>
              </a:cxn>
            </a:cxnLst>
            <a:rect l="0" t="0" r="r" b="b"/>
            <a:pathLst>
              <a:path w="160" h="1440">
                <a:moveTo>
                  <a:pt x="96" y="0"/>
                </a:moveTo>
                <a:cubicBezTo>
                  <a:pt x="128" y="240"/>
                  <a:pt x="160" y="480"/>
                  <a:pt x="144" y="720"/>
                </a:cubicBezTo>
                <a:cubicBezTo>
                  <a:pt x="128" y="960"/>
                  <a:pt x="64" y="1200"/>
                  <a:pt x="0" y="1440"/>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fld id="{E551C971-E2AF-4987-9810-ADC3CCB02052}" type="slidenum">
              <a:rPr lang="en-US"/>
              <a:pPr/>
              <a:t>102</a:t>
            </a:fld>
            <a:endParaRPr lang="en-US"/>
          </a:p>
        </p:txBody>
      </p:sp>
      <p:sp>
        <p:nvSpPr>
          <p:cNvPr id="122882" name="Title 1"/>
          <p:cNvSpPr>
            <a:spLocks noGrp="1"/>
          </p:cNvSpPr>
          <p:nvPr>
            <p:ph type="title" idx="4294967295"/>
          </p:nvPr>
        </p:nvSpPr>
        <p:spPr>
          <a:xfrm>
            <a:off x="457200" y="228600"/>
            <a:ext cx="8686800" cy="914400"/>
          </a:xfrm>
        </p:spPr>
        <p:txBody>
          <a:bodyPr lIns="91440" tIns="45720" rIns="91440" bIns="45720"/>
          <a:lstStyle/>
          <a:p>
            <a:pPr eaLnBrk="1" hangingPunct="1"/>
            <a:r>
              <a:rPr lang="en-US" sz="2800">
                <a:solidFill>
                  <a:srgbClr val="0000FF"/>
                </a:solidFill>
              </a:rPr>
              <a:t>IntraCB (implied transitivity)</a:t>
            </a:r>
          </a:p>
        </p:txBody>
      </p:sp>
      <p:sp>
        <p:nvSpPr>
          <p:cNvPr id="2870275" name="Text Box 3"/>
          <p:cNvSpPr txBox="1">
            <a:spLocks noChangeArrowheads="1"/>
          </p:cNvSpPr>
          <p:nvPr/>
        </p:nvSpPr>
        <p:spPr bwMode="auto">
          <a:xfrm>
            <a:off x="1508125" y="1839913"/>
            <a:ext cx="184150" cy="304800"/>
          </a:xfrm>
          <a:prstGeom prst="rect">
            <a:avLst/>
          </a:prstGeom>
          <a:noFill/>
          <a:ln w="12700">
            <a:noFill/>
            <a:miter lim="800000"/>
            <a:headEnd type="none" w="sm" len="sm"/>
            <a:tailEnd type="none" w="sm" len="sm"/>
          </a:ln>
          <a:effectLst/>
        </p:spPr>
        <p:txBody>
          <a:bodyPr wrap="none">
            <a:spAutoFit/>
          </a:bodyPr>
          <a:lstStyle/>
          <a:p>
            <a:endParaRPr lang="en-US"/>
          </a:p>
        </p:txBody>
      </p:sp>
      <p:sp>
        <p:nvSpPr>
          <p:cNvPr id="2870276" name="Text Box 4"/>
          <p:cNvSpPr txBox="1">
            <a:spLocks noChangeArrowheads="1"/>
          </p:cNvSpPr>
          <p:nvPr/>
        </p:nvSpPr>
        <p:spPr bwMode="auto">
          <a:xfrm>
            <a:off x="381000" y="1484313"/>
            <a:ext cx="2127250" cy="4486275"/>
          </a:xfrm>
          <a:prstGeom prst="rect">
            <a:avLst/>
          </a:prstGeom>
          <a:noFill/>
          <a:ln w="12700">
            <a:noFill/>
            <a:miter lim="800000"/>
            <a:headEnd type="none" w="sm" len="sm"/>
            <a:tailEnd type="none" w="sm" len="sm"/>
          </a:ln>
          <a:effectLst/>
        </p:spPr>
        <p:txBody>
          <a:bodyPr wrap="none">
            <a:spAutoFit/>
          </a:bodyPr>
          <a:lstStyle/>
          <a:p>
            <a:r>
              <a:rPr lang="en-US" sz="1800" b="0"/>
              <a:t>P0</a:t>
            </a:r>
          </a:p>
          <a:p>
            <a:r>
              <a:rPr lang="en-US" sz="1800" b="0"/>
              <a:t>---</a:t>
            </a:r>
          </a:p>
          <a:p>
            <a:endParaRPr lang="en-US" sz="1800" b="0"/>
          </a:p>
          <a:p>
            <a:r>
              <a:rPr lang="en-US" sz="1800" b="0"/>
              <a:t>MPI_Irecv(*, &amp;req);</a:t>
            </a:r>
          </a:p>
          <a:p>
            <a:endParaRPr lang="en-US" sz="1800" b="0"/>
          </a:p>
          <a:p>
            <a:r>
              <a:rPr lang="en-US" sz="1800" b="0"/>
              <a:t>MPI_Wait(&amp;req);</a:t>
            </a:r>
          </a:p>
          <a:p>
            <a:endParaRPr lang="en-US" sz="1800" b="0"/>
          </a:p>
          <a:p>
            <a:r>
              <a:rPr lang="en-US" sz="1800" b="0">
                <a:solidFill>
                  <a:srgbClr val="CC0066"/>
                </a:solidFill>
              </a:rPr>
              <a:t>MPI_Barrier();</a:t>
            </a:r>
          </a:p>
          <a:p>
            <a:endParaRPr lang="en-US" sz="1800" b="0"/>
          </a:p>
          <a:p>
            <a:endParaRPr lang="en-US" sz="1800" b="0"/>
          </a:p>
          <a:p>
            <a:endParaRPr lang="en-US" sz="1800" b="0"/>
          </a:p>
          <a:p>
            <a:endParaRPr lang="en-US" sz="1800" b="0"/>
          </a:p>
          <a:p>
            <a:endParaRPr lang="en-US" sz="1800" b="0"/>
          </a:p>
          <a:p>
            <a:endParaRPr lang="en-US" sz="1800" b="0"/>
          </a:p>
          <a:p>
            <a:endParaRPr lang="en-US" sz="1800" b="0"/>
          </a:p>
          <a:p>
            <a:r>
              <a:rPr lang="en-US" sz="1800" b="0"/>
              <a:t>MPI_Finalize();</a:t>
            </a:r>
          </a:p>
        </p:txBody>
      </p:sp>
      <p:sp>
        <p:nvSpPr>
          <p:cNvPr id="2870277" name="Text Box 5"/>
          <p:cNvSpPr txBox="1">
            <a:spLocks noChangeArrowheads="1"/>
          </p:cNvSpPr>
          <p:nvPr/>
        </p:nvSpPr>
        <p:spPr bwMode="auto">
          <a:xfrm>
            <a:off x="3441700" y="1524000"/>
            <a:ext cx="2254250" cy="4486275"/>
          </a:xfrm>
          <a:prstGeom prst="rect">
            <a:avLst/>
          </a:prstGeom>
          <a:noFill/>
          <a:ln w="12700">
            <a:noFill/>
            <a:miter lim="800000"/>
            <a:headEnd type="none" w="sm" len="sm"/>
            <a:tailEnd type="none" w="sm" len="sm"/>
          </a:ln>
          <a:effectLst/>
        </p:spPr>
        <p:txBody>
          <a:bodyPr wrap="none">
            <a:spAutoFit/>
          </a:bodyPr>
          <a:lstStyle/>
          <a:p>
            <a:r>
              <a:rPr lang="en-US" sz="1800" b="0"/>
              <a:t>P1</a:t>
            </a:r>
          </a:p>
          <a:p>
            <a:r>
              <a:rPr lang="en-US" sz="1800" b="0"/>
              <a:t>---</a:t>
            </a:r>
          </a:p>
          <a:p>
            <a:endParaRPr lang="en-US" sz="1800" b="0"/>
          </a:p>
          <a:p>
            <a:r>
              <a:rPr lang="en-US" sz="1800" b="0"/>
              <a:t> </a:t>
            </a:r>
          </a:p>
          <a:p>
            <a:endParaRPr lang="en-US" sz="1800" b="0"/>
          </a:p>
          <a:p>
            <a:r>
              <a:rPr lang="en-US" sz="1800" b="0"/>
              <a:t>MPI_Isend(to 0, 33);</a:t>
            </a:r>
          </a:p>
          <a:p>
            <a:endParaRPr lang="en-US" sz="1800" b="0"/>
          </a:p>
          <a:p>
            <a:r>
              <a:rPr lang="en-US" sz="1800" b="0">
                <a:solidFill>
                  <a:srgbClr val="CC0066"/>
                </a:solidFill>
              </a:rPr>
              <a:t>MPI_Barrier();</a:t>
            </a:r>
          </a:p>
          <a:p>
            <a:endParaRPr lang="en-US" sz="1800" b="0">
              <a:solidFill>
                <a:srgbClr val="CC0066"/>
              </a:solidFill>
            </a:endParaRPr>
          </a:p>
          <a:p>
            <a:endParaRPr lang="en-US" sz="1800" b="0"/>
          </a:p>
          <a:p>
            <a:endParaRPr lang="en-US" sz="1800" b="0"/>
          </a:p>
          <a:p>
            <a:endParaRPr lang="en-US" sz="1800" b="0"/>
          </a:p>
          <a:p>
            <a:endParaRPr lang="en-US" sz="1800" b="0"/>
          </a:p>
          <a:p>
            <a:endParaRPr lang="en-US" sz="1800" b="0"/>
          </a:p>
          <a:p>
            <a:endParaRPr lang="en-US" sz="1800" b="0"/>
          </a:p>
          <a:p>
            <a:r>
              <a:rPr lang="en-US" sz="1800" b="0"/>
              <a:t>MPI_Finalize();</a:t>
            </a:r>
          </a:p>
        </p:txBody>
      </p:sp>
      <p:sp>
        <p:nvSpPr>
          <p:cNvPr id="2870278" name="Text Box 6"/>
          <p:cNvSpPr txBox="1">
            <a:spLocks noChangeArrowheads="1"/>
          </p:cNvSpPr>
          <p:nvPr/>
        </p:nvSpPr>
        <p:spPr bwMode="auto">
          <a:xfrm>
            <a:off x="6184900" y="1524000"/>
            <a:ext cx="2406650" cy="4486275"/>
          </a:xfrm>
          <a:prstGeom prst="rect">
            <a:avLst/>
          </a:prstGeom>
          <a:noFill/>
          <a:ln w="12700">
            <a:noFill/>
            <a:miter lim="800000"/>
            <a:headEnd type="none" w="sm" len="sm"/>
            <a:tailEnd type="none" w="sm" len="sm"/>
          </a:ln>
          <a:effectLst/>
        </p:spPr>
        <p:txBody>
          <a:bodyPr wrap="none">
            <a:spAutoFit/>
          </a:bodyPr>
          <a:lstStyle/>
          <a:p>
            <a:r>
              <a:rPr lang="en-US" sz="1800" b="0"/>
              <a:t>P2</a:t>
            </a:r>
          </a:p>
          <a:p>
            <a:r>
              <a:rPr lang="en-US" sz="1800" b="0"/>
              <a:t>---</a:t>
            </a:r>
          </a:p>
          <a:p>
            <a:endParaRPr lang="en-US" sz="1800" b="0"/>
          </a:p>
          <a:p>
            <a:r>
              <a:rPr lang="en-US" sz="1800" b="0"/>
              <a:t> </a:t>
            </a:r>
          </a:p>
          <a:p>
            <a:endParaRPr lang="en-US" sz="1800" b="0"/>
          </a:p>
          <a:p>
            <a:endParaRPr lang="en-US" sz="1800" b="0"/>
          </a:p>
          <a:p>
            <a:endParaRPr lang="en-US" sz="1800" b="0"/>
          </a:p>
          <a:p>
            <a:r>
              <a:rPr lang="en-US" sz="1800" b="0">
                <a:solidFill>
                  <a:srgbClr val="CC0066"/>
                </a:solidFill>
              </a:rPr>
              <a:t>MPI_Barrier();</a:t>
            </a:r>
          </a:p>
          <a:p>
            <a:endParaRPr lang="en-US" sz="1800" b="0"/>
          </a:p>
          <a:p>
            <a:endParaRPr lang="en-US" sz="1800" b="0"/>
          </a:p>
          <a:p>
            <a:r>
              <a:rPr lang="en-US" sz="1800" b="0"/>
              <a:t>MPI_Isend(to P0, 22);</a:t>
            </a:r>
          </a:p>
          <a:p>
            <a:endParaRPr lang="en-US" sz="1800" b="0"/>
          </a:p>
          <a:p>
            <a:endParaRPr lang="en-US" sz="1800" b="0"/>
          </a:p>
          <a:p>
            <a:endParaRPr lang="en-US" sz="1800" b="0"/>
          </a:p>
          <a:p>
            <a:endParaRPr lang="en-US" sz="1800" b="0"/>
          </a:p>
          <a:p>
            <a:r>
              <a:rPr lang="en-US" sz="1800" b="0"/>
              <a:t>MPI_Finalize();</a:t>
            </a:r>
          </a:p>
        </p:txBody>
      </p:sp>
      <p:sp>
        <p:nvSpPr>
          <p:cNvPr id="2870279" name="Freeform 7"/>
          <p:cNvSpPr>
            <a:spLocks/>
          </p:cNvSpPr>
          <p:nvPr/>
        </p:nvSpPr>
        <p:spPr bwMode="auto">
          <a:xfrm>
            <a:off x="292100" y="2590800"/>
            <a:ext cx="165100" cy="381000"/>
          </a:xfrm>
          <a:custGeom>
            <a:avLst/>
            <a:gdLst/>
            <a:ahLst/>
            <a:cxnLst>
              <a:cxn ang="0">
                <a:pos x="56" y="0"/>
              </a:cxn>
              <a:cxn ang="0">
                <a:pos x="8" y="144"/>
              </a:cxn>
              <a:cxn ang="0">
                <a:pos x="104" y="240"/>
              </a:cxn>
            </a:cxnLst>
            <a:rect l="0" t="0" r="r" b="b"/>
            <a:pathLst>
              <a:path w="104" h="240">
                <a:moveTo>
                  <a:pt x="56" y="0"/>
                </a:moveTo>
                <a:cubicBezTo>
                  <a:pt x="28" y="52"/>
                  <a:pt x="0" y="104"/>
                  <a:pt x="8" y="144"/>
                </a:cubicBezTo>
                <a:cubicBezTo>
                  <a:pt x="16" y="184"/>
                  <a:pt x="60" y="212"/>
                  <a:pt x="104" y="240"/>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870280" name="Freeform 8"/>
          <p:cNvSpPr>
            <a:spLocks/>
          </p:cNvSpPr>
          <p:nvPr/>
        </p:nvSpPr>
        <p:spPr bwMode="auto">
          <a:xfrm>
            <a:off x="292100" y="3200400"/>
            <a:ext cx="165100" cy="381000"/>
          </a:xfrm>
          <a:custGeom>
            <a:avLst/>
            <a:gdLst/>
            <a:ahLst/>
            <a:cxnLst>
              <a:cxn ang="0">
                <a:pos x="56" y="0"/>
              </a:cxn>
              <a:cxn ang="0">
                <a:pos x="8" y="144"/>
              </a:cxn>
              <a:cxn ang="0">
                <a:pos x="104" y="240"/>
              </a:cxn>
            </a:cxnLst>
            <a:rect l="0" t="0" r="r" b="b"/>
            <a:pathLst>
              <a:path w="104" h="240">
                <a:moveTo>
                  <a:pt x="56" y="0"/>
                </a:moveTo>
                <a:cubicBezTo>
                  <a:pt x="28" y="52"/>
                  <a:pt x="0" y="104"/>
                  <a:pt x="8" y="144"/>
                </a:cubicBezTo>
                <a:cubicBezTo>
                  <a:pt x="16" y="184"/>
                  <a:pt x="60" y="212"/>
                  <a:pt x="104" y="240"/>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870281" name="Freeform 9"/>
          <p:cNvSpPr>
            <a:spLocks/>
          </p:cNvSpPr>
          <p:nvPr/>
        </p:nvSpPr>
        <p:spPr bwMode="auto">
          <a:xfrm>
            <a:off x="6248400" y="3886200"/>
            <a:ext cx="165100" cy="381000"/>
          </a:xfrm>
          <a:custGeom>
            <a:avLst/>
            <a:gdLst/>
            <a:ahLst/>
            <a:cxnLst>
              <a:cxn ang="0">
                <a:pos x="56" y="0"/>
              </a:cxn>
              <a:cxn ang="0">
                <a:pos x="8" y="144"/>
              </a:cxn>
              <a:cxn ang="0">
                <a:pos x="104" y="240"/>
              </a:cxn>
            </a:cxnLst>
            <a:rect l="0" t="0" r="r" b="b"/>
            <a:pathLst>
              <a:path w="104" h="240">
                <a:moveTo>
                  <a:pt x="56" y="0"/>
                </a:moveTo>
                <a:cubicBezTo>
                  <a:pt x="28" y="52"/>
                  <a:pt x="0" y="104"/>
                  <a:pt x="8" y="144"/>
                </a:cubicBezTo>
                <a:cubicBezTo>
                  <a:pt x="16" y="184"/>
                  <a:pt x="60" y="212"/>
                  <a:pt x="104" y="240"/>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870282" name="Freeform 10"/>
          <p:cNvSpPr>
            <a:spLocks/>
          </p:cNvSpPr>
          <p:nvPr/>
        </p:nvSpPr>
        <p:spPr bwMode="auto">
          <a:xfrm>
            <a:off x="6172200" y="4648200"/>
            <a:ext cx="152400" cy="990600"/>
          </a:xfrm>
          <a:custGeom>
            <a:avLst/>
            <a:gdLst/>
            <a:ahLst/>
            <a:cxnLst>
              <a:cxn ang="0">
                <a:pos x="96" y="0"/>
              </a:cxn>
              <a:cxn ang="0">
                <a:pos x="0" y="384"/>
              </a:cxn>
              <a:cxn ang="0">
                <a:pos x="96" y="624"/>
              </a:cxn>
            </a:cxnLst>
            <a:rect l="0" t="0" r="r" b="b"/>
            <a:pathLst>
              <a:path w="96" h="624">
                <a:moveTo>
                  <a:pt x="96" y="0"/>
                </a:moveTo>
                <a:cubicBezTo>
                  <a:pt x="48" y="140"/>
                  <a:pt x="0" y="280"/>
                  <a:pt x="0" y="384"/>
                </a:cubicBezTo>
                <a:cubicBezTo>
                  <a:pt x="0" y="488"/>
                  <a:pt x="48" y="556"/>
                  <a:pt x="96" y="624"/>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870283" name="Freeform 11"/>
          <p:cNvSpPr>
            <a:spLocks/>
          </p:cNvSpPr>
          <p:nvPr/>
        </p:nvSpPr>
        <p:spPr bwMode="auto">
          <a:xfrm>
            <a:off x="381000" y="3810000"/>
            <a:ext cx="152400" cy="1752600"/>
          </a:xfrm>
          <a:custGeom>
            <a:avLst/>
            <a:gdLst/>
            <a:ahLst/>
            <a:cxnLst>
              <a:cxn ang="0">
                <a:pos x="96" y="0"/>
              </a:cxn>
              <a:cxn ang="0">
                <a:pos x="0" y="576"/>
              </a:cxn>
              <a:cxn ang="0">
                <a:pos x="96" y="1104"/>
              </a:cxn>
            </a:cxnLst>
            <a:rect l="0" t="0" r="r" b="b"/>
            <a:pathLst>
              <a:path w="96" h="1104">
                <a:moveTo>
                  <a:pt x="96" y="0"/>
                </a:moveTo>
                <a:cubicBezTo>
                  <a:pt x="48" y="196"/>
                  <a:pt x="0" y="392"/>
                  <a:pt x="0" y="576"/>
                </a:cubicBezTo>
                <a:cubicBezTo>
                  <a:pt x="0" y="760"/>
                  <a:pt x="48" y="932"/>
                  <a:pt x="96" y="1104"/>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870285" name="Freeform 13"/>
          <p:cNvSpPr>
            <a:spLocks/>
          </p:cNvSpPr>
          <p:nvPr/>
        </p:nvSpPr>
        <p:spPr bwMode="auto">
          <a:xfrm>
            <a:off x="3429000" y="3886200"/>
            <a:ext cx="152400" cy="1676400"/>
          </a:xfrm>
          <a:custGeom>
            <a:avLst/>
            <a:gdLst/>
            <a:ahLst/>
            <a:cxnLst>
              <a:cxn ang="0">
                <a:pos x="96" y="0"/>
              </a:cxn>
              <a:cxn ang="0">
                <a:pos x="0" y="624"/>
              </a:cxn>
              <a:cxn ang="0">
                <a:pos x="96" y="1056"/>
              </a:cxn>
            </a:cxnLst>
            <a:rect l="0" t="0" r="r" b="b"/>
            <a:pathLst>
              <a:path w="96" h="1056">
                <a:moveTo>
                  <a:pt x="96" y="0"/>
                </a:moveTo>
                <a:cubicBezTo>
                  <a:pt x="48" y="224"/>
                  <a:pt x="0" y="448"/>
                  <a:pt x="0" y="624"/>
                </a:cubicBezTo>
                <a:cubicBezTo>
                  <a:pt x="0" y="800"/>
                  <a:pt x="48" y="928"/>
                  <a:pt x="96" y="1056"/>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870286" name="Freeform 14"/>
          <p:cNvSpPr>
            <a:spLocks/>
          </p:cNvSpPr>
          <p:nvPr/>
        </p:nvSpPr>
        <p:spPr bwMode="auto">
          <a:xfrm>
            <a:off x="3048000" y="3200400"/>
            <a:ext cx="381000" cy="2514600"/>
          </a:xfrm>
          <a:custGeom>
            <a:avLst/>
            <a:gdLst/>
            <a:ahLst/>
            <a:cxnLst>
              <a:cxn ang="0">
                <a:pos x="240" y="0"/>
              </a:cxn>
              <a:cxn ang="0">
                <a:pos x="0" y="816"/>
              </a:cxn>
              <a:cxn ang="0">
                <a:pos x="240" y="1584"/>
              </a:cxn>
            </a:cxnLst>
            <a:rect l="0" t="0" r="r" b="b"/>
            <a:pathLst>
              <a:path w="240" h="1584">
                <a:moveTo>
                  <a:pt x="240" y="0"/>
                </a:moveTo>
                <a:cubicBezTo>
                  <a:pt x="120" y="276"/>
                  <a:pt x="0" y="552"/>
                  <a:pt x="0" y="816"/>
                </a:cubicBezTo>
                <a:cubicBezTo>
                  <a:pt x="0" y="1080"/>
                  <a:pt x="120" y="1332"/>
                  <a:pt x="240" y="1584"/>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fld id="{C2EB849A-67CA-477A-93C1-01D90C63256A}" type="slidenum">
              <a:rPr lang="en-US"/>
              <a:pPr/>
              <a:t>103</a:t>
            </a:fld>
            <a:endParaRPr lang="en-US"/>
          </a:p>
        </p:txBody>
      </p:sp>
      <p:sp>
        <p:nvSpPr>
          <p:cNvPr id="122882" name="Title 1"/>
          <p:cNvSpPr>
            <a:spLocks noGrp="1"/>
          </p:cNvSpPr>
          <p:nvPr>
            <p:ph type="title" idx="4294967295"/>
          </p:nvPr>
        </p:nvSpPr>
        <p:spPr>
          <a:xfrm>
            <a:off x="457200" y="228600"/>
            <a:ext cx="8686800" cy="914400"/>
          </a:xfrm>
        </p:spPr>
        <p:txBody>
          <a:bodyPr lIns="91440" tIns="45720" rIns="91440" bIns="45720"/>
          <a:lstStyle/>
          <a:p>
            <a:pPr eaLnBrk="1" hangingPunct="1"/>
            <a:r>
              <a:rPr lang="en-US" sz="2400">
                <a:solidFill>
                  <a:srgbClr val="0000FF"/>
                </a:solidFill>
              </a:rPr>
              <a:t>InterCB introduction: </a:t>
            </a:r>
            <a:r>
              <a:rPr lang="en-US" sz="2400">
                <a:solidFill>
                  <a:schemeClr val="bg2"/>
                </a:solidFill>
              </a:rPr>
              <a:t>for any </a:t>
            </a:r>
            <a:r>
              <a:rPr lang="en-US" sz="2400">
                <a:solidFill>
                  <a:schemeClr val="tx2"/>
                </a:solidFill>
              </a:rPr>
              <a:t>x,y</a:t>
            </a:r>
            <a:r>
              <a:rPr lang="en-US" sz="2400">
                <a:solidFill>
                  <a:schemeClr val="bg2"/>
                </a:solidFill>
              </a:rPr>
              <a:t> in a match set, add InterCB from </a:t>
            </a:r>
            <a:r>
              <a:rPr lang="en-US" sz="2400">
                <a:solidFill>
                  <a:schemeClr val="tx2"/>
                </a:solidFill>
              </a:rPr>
              <a:t>x</a:t>
            </a:r>
            <a:r>
              <a:rPr lang="en-US" sz="2400">
                <a:solidFill>
                  <a:schemeClr val="bg2"/>
                </a:solidFill>
              </a:rPr>
              <a:t> to every IntraCB successor of </a:t>
            </a:r>
            <a:r>
              <a:rPr lang="en-US" sz="2400">
                <a:solidFill>
                  <a:schemeClr val="tx2"/>
                </a:solidFill>
              </a:rPr>
              <a:t>y</a:t>
            </a:r>
          </a:p>
        </p:txBody>
      </p:sp>
      <p:sp>
        <p:nvSpPr>
          <p:cNvPr id="2872323" name="Text Box 3"/>
          <p:cNvSpPr txBox="1">
            <a:spLocks noChangeArrowheads="1"/>
          </p:cNvSpPr>
          <p:nvPr/>
        </p:nvSpPr>
        <p:spPr bwMode="auto">
          <a:xfrm>
            <a:off x="1508125" y="1839913"/>
            <a:ext cx="184150" cy="304800"/>
          </a:xfrm>
          <a:prstGeom prst="rect">
            <a:avLst/>
          </a:prstGeom>
          <a:noFill/>
          <a:ln w="12700">
            <a:noFill/>
            <a:miter lim="800000"/>
            <a:headEnd type="none" w="sm" len="sm"/>
            <a:tailEnd type="none" w="sm" len="sm"/>
          </a:ln>
          <a:effectLst/>
        </p:spPr>
        <p:txBody>
          <a:bodyPr wrap="none">
            <a:spAutoFit/>
          </a:bodyPr>
          <a:lstStyle/>
          <a:p>
            <a:endParaRPr lang="en-US"/>
          </a:p>
        </p:txBody>
      </p:sp>
      <p:sp>
        <p:nvSpPr>
          <p:cNvPr id="2872324" name="Text Box 4"/>
          <p:cNvSpPr txBox="1">
            <a:spLocks noChangeArrowheads="1"/>
          </p:cNvSpPr>
          <p:nvPr/>
        </p:nvSpPr>
        <p:spPr bwMode="auto">
          <a:xfrm>
            <a:off x="381000" y="1484313"/>
            <a:ext cx="2127250" cy="4486275"/>
          </a:xfrm>
          <a:prstGeom prst="rect">
            <a:avLst/>
          </a:prstGeom>
          <a:noFill/>
          <a:ln w="12700">
            <a:noFill/>
            <a:miter lim="800000"/>
            <a:headEnd type="none" w="sm" len="sm"/>
            <a:tailEnd type="none" w="sm" len="sm"/>
          </a:ln>
          <a:effectLst/>
        </p:spPr>
        <p:txBody>
          <a:bodyPr wrap="none">
            <a:spAutoFit/>
          </a:bodyPr>
          <a:lstStyle/>
          <a:p>
            <a:r>
              <a:rPr lang="en-US" sz="1800" b="0"/>
              <a:t>P0</a:t>
            </a:r>
          </a:p>
          <a:p>
            <a:r>
              <a:rPr lang="en-US" sz="1800" b="0"/>
              <a:t>---</a:t>
            </a:r>
          </a:p>
          <a:p>
            <a:endParaRPr lang="en-US" sz="1800" b="0"/>
          </a:p>
          <a:p>
            <a:r>
              <a:rPr lang="en-US" sz="1800" b="0"/>
              <a:t>MPI_Irecv(*, &amp;req);</a:t>
            </a:r>
          </a:p>
          <a:p>
            <a:endParaRPr lang="en-US" sz="1800" b="0"/>
          </a:p>
          <a:p>
            <a:r>
              <a:rPr lang="en-US" sz="1800" b="0"/>
              <a:t>MPI_Wait(&amp;req);</a:t>
            </a:r>
          </a:p>
          <a:p>
            <a:endParaRPr lang="en-US" sz="1800" b="0"/>
          </a:p>
          <a:p>
            <a:r>
              <a:rPr lang="en-US" sz="1800" b="0">
                <a:solidFill>
                  <a:srgbClr val="CC0066"/>
                </a:solidFill>
              </a:rPr>
              <a:t>MPI_Barrier();</a:t>
            </a:r>
          </a:p>
          <a:p>
            <a:endParaRPr lang="en-US" sz="1800" b="0"/>
          </a:p>
          <a:p>
            <a:endParaRPr lang="en-US" sz="1800" b="0"/>
          </a:p>
          <a:p>
            <a:endParaRPr lang="en-US" sz="1800" b="0"/>
          </a:p>
          <a:p>
            <a:endParaRPr lang="en-US" sz="1800" b="0"/>
          </a:p>
          <a:p>
            <a:endParaRPr lang="en-US" sz="1800" b="0"/>
          </a:p>
          <a:p>
            <a:endParaRPr lang="en-US" sz="1800" b="0"/>
          </a:p>
          <a:p>
            <a:endParaRPr lang="en-US" sz="1800" b="0"/>
          </a:p>
          <a:p>
            <a:r>
              <a:rPr lang="en-US" sz="1800" b="0"/>
              <a:t>MPI_Finalize();</a:t>
            </a:r>
          </a:p>
        </p:txBody>
      </p:sp>
      <p:sp>
        <p:nvSpPr>
          <p:cNvPr id="2872325" name="Text Box 5"/>
          <p:cNvSpPr txBox="1">
            <a:spLocks noChangeArrowheads="1"/>
          </p:cNvSpPr>
          <p:nvPr/>
        </p:nvSpPr>
        <p:spPr bwMode="auto">
          <a:xfrm>
            <a:off x="3441700" y="1524000"/>
            <a:ext cx="2254250" cy="4486275"/>
          </a:xfrm>
          <a:prstGeom prst="rect">
            <a:avLst/>
          </a:prstGeom>
          <a:noFill/>
          <a:ln w="12700">
            <a:noFill/>
            <a:miter lim="800000"/>
            <a:headEnd type="none" w="sm" len="sm"/>
            <a:tailEnd type="none" w="sm" len="sm"/>
          </a:ln>
          <a:effectLst/>
        </p:spPr>
        <p:txBody>
          <a:bodyPr wrap="none">
            <a:spAutoFit/>
          </a:bodyPr>
          <a:lstStyle/>
          <a:p>
            <a:r>
              <a:rPr lang="en-US" sz="1800" b="0"/>
              <a:t>P1</a:t>
            </a:r>
          </a:p>
          <a:p>
            <a:r>
              <a:rPr lang="en-US" sz="1800" b="0"/>
              <a:t>---</a:t>
            </a:r>
          </a:p>
          <a:p>
            <a:endParaRPr lang="en-US" sz="1800" b="0"/>
          </a:p>
          <a:p>
            <a:r>
              <a:rPr lang="en-US" sz="1800" b="0"/>
              <a:t> </a:t>
            </a:r>
          </a:p>
          <a:p>
            <a:endParaRPr lang="en-US" sz="1800" b="0"/>
          </a:p>
          <a:p>
            <a:r>
              <a:rPr lang="en-US" sz="1800" b="0"/>
              <a:t>MPI_Isend(to 0, 33);</a:t>
            </a:r>
          </a:p>
          <a:p>
            <a:endParaRPr lang="en-US" sz="1800" b="0"/>
          </a:p>
          <a:p>
            <a:r>
              <a:rPr lang="en-US" sz="1800" b="0">
                <a:solidFill>
                  <a:srgbClr val="CC0066"/>
                </a:solidFill>
              </a:rPr>
              <a:t>MPI_Barrier();</a:t>
            </a:r>
          </a:p>
          <a:p>
            <a:endParaRPr lang="en-US" sz="1800" b="0">
              <a:solidFill>
                <a:srgbClr val="CC0066"/>
              </a:solidFill>
            </a:endParaRPr>
          </a:p>
          <a:p>
            <a:endParaRPr lang="en-US" sz="1800" b="0"/>
          </a:p>
          <a:p>
            <a:endParaRPr lang="en-US" sz="1800" b="0"/>
          </a:p>
          <a:p>
            <a:endParaRPr lang="en-US" sz="1800" b="0"/>
          </a:p>
          <a:p>
            <a:endParaRPr lang="en-US" sz="1800" b="0"/>
          </a:p>
          <a:p>
            <a:endParaRPr lang="en-US" sz="1800" b="0"/>
          </a:p>
          <a:p>
            <a:endParaRPr lang="en-US" sz="1800" b="0"/>
          </a:p>
          <a:p>
            <a:r>
              <a:rPr lang="en-US" sz="1800" b="0"/>
              <a:t>MPI_Finalize();</a:t>
            </a:r>
          </a:p>
        </p:txBody>
      </p:sp>
      <p:sp>
        <p:nvSpPr>
          <p:cNvPr id="2872326" name="Text Box 6"/>
          <p:cNvSpPr txBox="1">
            <a:spLocks noChangeArrowheads="1"/>
          </p:cNvSpPr>
          <p:nvPr/>
        </p:nvSpPr>
        <p:spPr bwMode="auto">
          <a:xfrm>
            <a:off x="6184900" y="1524000"/>
            <a:ext cx="2406650" cy="4486275"/>
          </a:xfrm>
          <a:prstGeom prst="rect">
            <a:avLst/>
          </a:prstGeom>
          <a:noFill/>
          <a:ln w="12700">
            <a:noFill/>
            <a:miter lim="800000"/>
            <a:headEnd type="none" w="sm" len="sm"/>
            <a:tailEnd type="none" w="sm" len="sm"/>
          </a:ln>
          <a:effectLst/>
        </p:spPr>
        <p:txBody>
          <a:bodyPr wrap="none">
            <a:spAutoFit/>
          </a:bodyPr>
          <a:lstStyle/>
          <a:p>
            <a:r>
              <a:rPr lang="en-US" sz="1800" b="0"/>
              <a:t>P2</a:t>
            </a:r>
          </a:p>
          <a:p>
            <a:r>
              <a:rPr lang="en-US" sz="1800" b="0"/>
              <a:t>---</a:t>
            </a:r>
          </a:p>
          <a:p>
            <a:endParaRPr lang="en-US" sz="1800" b="0"/>
          </a:p>
          <a:p>
            <a:r>
              <a:rPr lang="en-US" sz="1800" b="0"/>
              <a:t> </a:t>
            </a:r>
          </a:p>
          <a:p>
            <a:endParaRPr lang="en-US" sz="1800" b="0"/>
          </a:p>
          <a:p>
            <a:endParaRPr lang="en-US" sz="1800" b="0"/>
          </a:p>
          <a:p>
            <a:endParaRPr lang="en-US" sz="1800" b="0"/>
          </a:p>
          <a:p>
            <a:r>
              <a:rPr lang="en-US" sz="1800" b="0">
                <a:solidFill>
                  <a:srgbClr val="CC0066"/>
                </a:solidFill>
              </a:rPr>
              <a:t>MPI_Barrier();</a:t>
            </a:r>
          </a:p>
          <a:p>
            <a:endParaRPr lang="en-US" sz="1800" b="0"/>
          </a:p>
          <a:p>
            <a:endParaRPr lang="en-US" sz="1800" b="0"/>
          </a:p>
          <a:p>
            <a:r>
              <a:rPr lang="en-US" sz="1800" b="0"/>
              <a:t>MPI_Isend(to P0, 22);</a:t>
            </a:r>
          </a:p>
          <a:p>
            <a:endParaRPr lang="en-US" sz="1800" b="0"/>
          </a:p>
          <a:p>
            <a:endParaRPr lang="en-US" sz="1800" b="0"/>
          </a:p>
          <a:p>
            <a:endParaRPr lang="en-US" sz="1800" b="0"/>
          </a:p>
          <a:p>
            <a:endParaRPr lang="en-US" sz="1800" b="0"/>
          </a:p>
          <a:p>
            <a:r>
              <a:rPr lang="en-US" sz="1800" b="0"/>
              <a:t>MPI_Finalize();</a:t>
            </a:r>
          </a:p>
        </p:txBody>
      </p:sp>
      <p:sp>
        <p:nvSpPr>
          <p:cNvPr id="2872327" name="Freeform 7"/>
          <p:cNvSpPr>
            <a:spLocks/>
          </p:cNvSpPr>
          <p:nvPr/>
        </p:nvSpPr>
        <p:spPr bwMode="auto">
          <a:xfrm>
            <a:off x="292100" y="2590800"/>
            <a:ext cx="165100" cy="381000"/>
          </a:xfrm>
          <a:custGeom>
            <a:avLst/>
            <a:gdLst/>
            <a:ahLst/>
            <a:cxnLst>
              <a:cxn ang="0">
                <a:pos x="56" y="0"/>
              </a:cxn>
              <a:cxn ang="0">
                <a:pos x="8" y="144"/>
              </a:cxn>
              <a:cxn ang="0">
                <a:pos x="104" y="240"/>
              </a:cxn>
            </a:cxnLst>
            <a:rect l="0" t="0" r="r" b="b"/>
            <a:pathLst>
              <a:path w="104" h="240">
                <a:moveTo>
                  <a:pt x="56" y="0"/>
                </a:moveTo>
                <a:cubicBezTo>
                  <a:pt x="28" y="52"/>
                  <a:pt x="0" y="104"/>
                  <a:pt x="8" y="144"/>
                </a:cubicBezTo>
                <a:cubicBezTo>
                  <a:pt x="16" y="184"/>
                  <a:pt x="60" y="212"/>
                  <a:pt x="104" y="240"/>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872328" name="Freeform 8"/>
          <p:cNvSpPr>
            <a:spLocks/>
          </p:cNvSpPr>
          <p:nvPr/>
        </p:nvSpPr>
        <p:spPr bwMode="auto">
          <a:xfrm>
            <a:off x="292100" y="3200400"/>
            <a:ext cx="165100" cy="381000"/>
          </a:xfrm>
          <a:custGeom>
            <a:avLst/>
            <a:gdLst/>
            <a:ahLst/>
            <a:cxnLst>
              <a:cxn ang="0">
                <a:pos x="56" y="0"/>
              </a:cxn>
              <a:cxn ang="0">
                <a:pos x="8" y="144"/>
              </a:cxn>
              <a:cxn ang="0">
                <a:pos x="104" y="240"/>
              </a:cxn>
            </a:cxnLst>
            <a:rect l="0" t="0" r="r" b="b"/>
            <a:pathLst>
              <a:path w="104" h="240">
                <a:moveTo>
                  <a:pt x="56" y="0"/>
                </a:moveTo>
                <a:cubicBezTo>
                  <a:pt x="28" y="52"/>
                  <a:pt x="0" y="104"/>
                  <a:pt x="8" y="144"/>
                </a:cubicBezTo>
                <a:cubicBezTo>
                  <a:pt x="16" y="184"/>
                  <a:pt x="60" y="212"/>
                  <a:pt x="104" y="240"/>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872329" name="Freeform 9"/>
          <p:cNvSpPr>
            <a:spLocks/>
          </p:cNvSpPr>
          <p:nvPr/>
        </p:nvSpPr>
        <p:spPr bwMode="auto">
          <a:xfrm>
            <a:off x="6248400" y="3886200"/>
            <a:ext cx="165100" cy="381000"/>
          </a:xfrm>
          <a:custGeom>
            <a:avLst/>
            <a:gdLst/>
            <a:ahLst/>
            <a:cxnLst>
              <a:cxn ang="0">
                <a:pos x="56" y="0"/>
              </a:cxn>
              <a:cxn ang="0">
                <a:pos x="8" y="144"/>
              </a:cxn>
              <a:cxn ang="0">
                <a:pos x="104" y="240"/>
              </a:cxn>
            </a:cxnLst>
            <a:rect l="0" t="0" r="r" b="b"/>
            <a:pathLst>
              <a:path w="104" h="240">
                <a:moveTo>
                  <a:pt x="56" y="0"/>
                </a:moveTo>
                <a:cubicBezTo>
                  <a:pt x="28" y="52"/>
                  <a:pt x="0" y="104"/>
                  <a:pt x="8" y="144"/>
                </a:cubicBezTo>
                <a:cubicBezTo>
                  <a:pt x="16" y="184"/>
                  <a:pt x="60" y="212"/>
                  <a:pt x="104" y="240"/>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872330" name="Freeform 10"/>
          <p:cNvSpPr>
            <a:spLocks/>
          </p:cNvSpPr>
          <p:nvPr/>
        </p:nvSpPr>
        <p:spPr bwMode="auto">
          <a:xfrm>
            <a:off x="6172200" y="4648200"/>
            <a:ext cx="152400" cy="990600"/>
          </a:xfrm>
          <a:custGeom>
            <a:avLst/>
            <a:gdLst/>
            <a:ahLst/>
            <a:cxnLst>
              <a:cxn ang="0">
                <a:pos x="96" y="0"/>
              </a:cxn>
              <a:cxn ang="0">
                <a:pos x="0" y="384"/>
              </a:cxn>
              <a:cxn ang="0">
                <a:pos x="96" y="624"/>
              </a:cxn>
            </a:cxnLst>
            <a:rect l="0" t="0" r="r" b="b"/>
            <a:pathLst>
              <a:path w="96" h="624">
                <a:moveTo>
                  <a:pt x="96" y="0"/>
                </a:moveTo>
                <a:cubicBezTo>
                  <a:pt x="48" y="140"/>
                  <a:pt x="0" y="280"/>
                  <a:pt x="0" y="384"/>
                </a:cubicBezTo>
                <a:cubicBezTo>
                  <a:pt x="0" y="488"/>
                  <a:pt x="48" y="556"/>
                  <a:pt x="96" y="624"/>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872331" name="Freeform 11"/>
          <p:cNvSpPr>
            <a:spLocks/>
          </p:cNvSpPr>
          <p:nvPr/>
        </p:nvSpPr>
        <p:spPr bwMode="auto">
          <a:xfrm>
            <a:off x="381000" y="3810000"/>
            <a:ext cx="152400" cy="1752600"/>
          </a:xfrm>
          <a:custGeom>
            <a:avLst/>
            <a:gdLst/>
            <a:ahLst/>
            <a:cxnLst>
              <a:cxn ang="0">
                <a:pos x="96" y="0"/>
              </a:cxn>
              <a:cxn ang="0">
                <a:pos x="0" y="576"/>
              </a:cxn>
              <a:cxn ang="0">
                <a:pos x="96" y="1104"/>
              </a:cxn>
            </a:cxnLst>
            <a:rect l="0" t="0" r="r" b="b"/>
            <a:pathLst>
              <a:path w="96" h="1104">
                <a:moveTo>
                  <a:pt x="96" y="0"/>
                </a:moveTo>
                <a:cubicBezTo>
                  <a:pt x="48" y="196"/>
                  <a:pt x="0" y="392"/>
                  <a:pt x="0" y="576"/>
                </a:cubicBezTo>
                <a:cubicBezTo>
                  <a:pt x="0" y="760"/>
                  <a:pt x="48" y="932"/>
                  <a:pt x="96" y="1104"/>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872332" name="Freeform 12"/>
          <p:cNvSpPr>
            <a:spLocks/>
          </p:cNvSpPr>
          <p:nvPr/>
        </p:nvSpPr>
        <p:spPr bwMode="auto">
          <a:xfrm>
            <a:off x="3429000" y="3886200"/>
            <a:ext cx="152400" cy="1676400"/>
          </a:xfrm>
          <a:custGeom>
            <a:avLst/>
            <a:gdLst/>
            <a:ahLst/>
            <a:cxnLst>
              <a:cxn ang="0">
                <a:pos x="96" y="0"/>
              </a:cxn>
              <a:cxn ang="0">
                <a:pos x="0" y="624"/>
              </a:cxn>
              <a:cxn ang="0">
                <a:pos x="96" y="1056"/>
              </a:cxn>
            </a:cxnLst>
            <a:rect l="0" t="0" r="r" b="b"/>
            <a:pathLst>
              <a:path w="96" h="1056">
                <a:moveTo>
                  <a:pt x="96" y="0"/>
                </a:moveTo>
                <a:cubicBezTo>
                  <a:pt x="48" y="224"/>
                  <a:pt x="0" y="448"/>
                  <a:pt x="0" y="624"/>
                </a:cubicBezTo>
                <a:cubicBezTo>
                  <a:pt x="0" y="800"/>
                  <a:pt x="48" y="928"/>
                  <a:pt x="96" y="1056"/>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872333" name="Freeform 13"/>
          <p:cNvSpPr>
            <a:spLocks/>
          </p:cNvSpPr>
          <p:nvPr/>
        </p:nvSpPr>
        <p:spPr bwMode="auto">
          <a:xfrm>
            <a:off x="3048000" y="3200400"/>
            <a:ext cx="381000" cy="2514600"/>
          </a:xfrm>
          <a:custGeom>
            <a:avLst/>
            <a:gdLst/>
            <a:ahLst/>
            <a:cxnLst>
              <a:cxn ang="0">
                <a:pos x="240" y="0"/>
              </a:cxn>
              <a:cxn ang="0">
                <a:pos x="0" y="816"/>
              </a:cxn>
              <a:cxn ang="0">
                <a:pos x="240" y="1584"/>
              </a:cxn>
            </a:cxnLst>
            <a:rect l="0" t="0" r="r" b="b"/>
            <a:pathLst>
              <a:path w="240" h="1584">
                <a:moveTo>
                  <a:pt x="240" y="0"/>
                </a:moveTo>
                <a:cubicBezTo>
                  <a:pt x="120" y="276"/>
                  <a:pt x="0" y="552"/>
                  <a:pt x="0" y="816"/>
                </a:cubicBezTo>
                <a:cubicBezTo>
                  <a:pt x="0" y="1080"/>
                  <a:pt x="120" y="1332"/>
                  <a:pt x="240" y="1584"/>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5"/>
          <p:cNvSpPr>
            <a:spLocks noGrp="1"/>
          </p:cNvSpPr>
          <p:nvPr>
            <p:ph type="sldNum" sz="quarter" idx="12"/>
          </p:nvPr>
        </p:nvSpPr>
        <p:spPr/>
        <p:txBody>
          <a:bodyPr/>
          <a:lstStyle/>
          <a:p>
            <a:fld id="{F0A50BB0-E02C-4C45-A55D-EADE5FFA82B4}" type="slidenum">
              <a:rPr lang="en-US"/>
              <a:pPr/>
              <a:t>104</a:t>
            </a:fld>
            <a:endParaRPr lang="en-US"/>
          </a:p>
        </p:txBody>
      </p:sp>
      <p:sp>
        <p:nvSpPr>
          <p:cNvPr id="122882" name="Title 1"/>
          <p:cNvSpPr>
            <a:spLocks noGrp="1"/>
          </p:cNvSpPr>
          <p:nvPr>
            <p:ph type="title" idx="4294967295"/>
          </p:nvPr>
        </p:nvSpPr>
        <p:spPr>
          <a:xfrm>
            <a:off x="457200" y="228600"/>
            <a:ext cx="8686800" cy="914400"/>
          </a:xfrm>
        </p:spPr>
        <p:txBody>
          <a:bodyPr lIns="91440" tIns="45720" rIns="91440" bIns="45720"/>
          <a:lstStyle/>
          <a:p>
            <a:pPr eaLnBrk="1" hangingPunct="1"/>
            <a:r>
              <a:rPr lang="en-US" sz="2400">
                <a:solidFill>
                  <a:srgbClr val="0000FF"/>
                </a:solidFill>
              </a:rPr>
              <a:t>InterCB introduction: </a:t>
            </a:r>
            <a:r>
              <a:rPr lang="en-US" sz="2400">
                <a:solidFill>
                  <a:schemeClr val="bg2"/>
                </a:solidFill>
              </a:rPr>
              <a:t>for any </a:t>
            </a:r>
            <a:r>
              <a:rPr lang="en-US" sz="2400">
                <a:solidFill>
                  <a:schemeClr val="tx2"/>
                </a:solidFill>
              </a:rPr>
              <a:t>x,y</a:t>
            </a:r>
            <a:r>
              <a:rPr lang="en-US" sz="2400">
                <a:solidFill>
                  <a:schemeClr val="bg2"/>
                </a:solidFill>
              </a:rPr>
              <a:t> in a match set, add InterCB from </a:t>
            </a:r>
            <a:r>
              <a:rPr lang="en-US" sz="2400">
                <a:solidFill>
                  <a:schemeClr val="tx2"/>
                </a:solidFill>
              </a:rPr>
              <a:t>x</a:t>
            </a:r>
            <a:r>
              <a:rPr lang="en-US" sz="2400">
                <a:solidFill>
                  <a:schemeClr val="bg2"/>
                </a:solidFill>
              </a:rPr>
              <a:t> to every IntraCB successor of </a:t>
            </a:r>
            <a:r>
              <a:rPr lang="en-US" sz="2400">
                <a:solidFill>
                  <a:schemeClr val="tx2"/>
                </a:solidFill>
              </a:rPr>
              <a:t>y</a:t>
            </a:r>
          </a:p>
        </p:txBody>
      </p:sp>
      <p:sp>
        <p:nvSpPr>
          <p:cNvPr id="2882563" name="Text Box 3"/>
          <p:cNvSpPr txBox="1">
            <a:spLocks noChangeArrowheads="1"/>
          </p:cNvSpPr>
          <p:nvPr/>
        </p:nvSpPr>
        <p:spPr bwMode="auto">
          <a:xfrm>
            <a:off x="1508125" y="1839913"/>
            <a:ext cx="184150" cy="304800"/>
          </a:xfrm>
          <a:prstGeom prst="rect">
            <a:avLst/>
          </a:prstGeom>
          <a:noFill/>
          <a:ln w="12700">
            <a:noFill/>
            <a:miter lim="800000"/>
            <a:headEnd type="none" w="sm" len="sm"/>
            <a:tailEnd type="none" w="sm" len="sm"/>
          </a:ln>
          <a:effectLst/>
        </p:spPr>
        <p:txBody>
          <a:bodyPr wrap="none">
            <a:spAutoFit/>
          </a:bodyPr>
          <a:lstStyle/>
          <a:p>
            <a:endParaRPr lang="en-US"/>
          </a:p>
        </p:txBody>
      </p:sp>
      <p:sp>
        <p:nvSpPr>
          <p:cNvPr id="2882564" name="Text Box 4"/>
          <p:cNvSpPr txBox="1">
            <a:spLocks noChangeArrowheads="1"/>
          </p:cNvSpPr>
          <p:nvPr/>
        </p:nvSpPr>
        <p:spPr bwMode="auto">
          <a:xfrm>
            <a:off x="381000" y="1484313"/>
            <a:ext cx="2825750" cy="4486275"/>
          </a:xfrm>
          <a:prstGeom prst="rect">
            <a:avLst/>
          </a:prstGeom>
          <a:noFill/>
          <a:ln w="12700">
            <a:noFill/>
            <a:miter lim="800000"/>
            <a:headEnd type="none" w="sm" len="sm"/>
            <a:tailEnd type="none" w="sm" len="sm"/>
          </a:ln>
          <a:effectLst/>
        </p:spPr>
        <p:txBody>
          <a:bodyPr wrap="none">
            <a:spAutoFit/>
          </a:bodyPr>
          <a:lstStyle/>
          <a:p>
            <a:r>
              <a:rPr lang="en-US" sz="1800" b="0"/>
              <a:t>P0</a:t>
            </a:r>
          </a:p>
          <a:p>
            <a:r>
              <a:rPr lang="en-US" sz="1800" b="0"/>
              <a:t>---</a:t>
            </a:r>
          </a:p>
          <a:p>
            <a:endParaRPr lang="en-US" sz="1800" b="0"/>
          </a:p>
          <a:p>
            <a:r>
              <a:rPr lang="en-US" sz="1800">
                <a:solidFill>
                  <a:schemeClr val="tx2"/>
                </a:solidFill>
              </a:rPr>
              <a:t>MPI_Irecv(from 1, &amp;req);</a:t>
            </a:r>
          </a:p>
          <a:p>
            <a:endParaRPr lang="en-US" sz="1800" b="0"/>
          </a:p>
          <a:p>
            <a:r>
              <a:rPr lang="en-US" sz="1800" b="0"/>
              <a:t>MPI_Wait(&amp;req);</a:t>
            </a:r>
          </a:p>
          <a:p>
            <a:endParaRPr lang="en-US" sz="1800" b="0"/>
          </a:p>
          <a:p>
            <a:r>
              <a:rPr lang="en-US" sz="1800" b="0">
                <a:solidFill>
                  <a:srgbClr val="CC0066"/>
                </a:solidFill>
              </a:rPr>
              <a:t>MPI_Barrier();</a:t>
            </a:r>
          </a:p>
          <a:p>
            <a:endParaRPr lang="en-US" sz="1800" b="0"/>
          </a:p>
          <a:p>
            <a:endParaRPr lang="en-US" sz="1800" b="0"/>
          </a:p>
          <a:p>
            <a:endParaRPr lang="en-US" sz="1800" b="0"/>
          </a:p>
          <a:p>
            <a:endParaRPr lang="en-US" sz="1800" b="0"/>
          </a:p>
          <a:p>
            <a:endParaRPr lang="en-US" sz="1800" b="0"/>
          </a:p>
          <a:p>
            <a:endParaRPr lang="en-US" sz="1800" b="0"/>
          </a:p>
          <a:p>
            <a:endParaRPr lang="en-US" sz="1800" b="0"/>
          </a:p>
          <a:p>
            <a:r>
              <a:rPr lang="en-US" sz="1800" b="0"/>
              <a:t>MPI_Finalize();</a:t>
            </a:r>
          </a:p>
        </p:txBody>
      </p:sp>
      <p:sp>
        <p:nvSpPr>
          <p:cNvPr id="2882565" name="Text Box 5"/>
          <p:cNvSpPr txBox="1">
            <a:spLocks noChangeArrowheads="1"/>
          </p:cNvSpPr>
          <p:nvPr/>
        </p:nvSpPr>
        <p:spPr bwMode="auto">
          <a:xfrm>
            <a:off x="3441700" y="1524000"/>
            <a:ext cx="2330450" cy="4486275"/>
          </a:xfrm>
          <a:prstGeom prst="rect">
            <a:avLst/>
          </a:prstGeom>
          <a:noFill/>
          <a:ln w="12700">
            <a:noFill/>
            <a:miter lim="800000"/>
            <a:headEnd type="none" w="sm" len="sm"/>
            <a:tailEnd type="none" w="sm" len="sm"/>
          </a:ln>
          <a:effectLst/>
        </p:spPr>
        <p:txBody>
          <a:bodyPr wrap="none">
            <a:spAutoFit/>
          </a:bodyPr>
          <a:lstStyle/>
          <a:p>
            <a:r>
              <a:rPr lang="en-US" sz="1800" b="0"/>
              <a:t>P1</a:t>
            </a:r>
          </a:p>
          <a:p>
            <a:r>
              <a:rPr lang="en-US" sz="1800" b="0"/>
              <a:t>---</a:t>
            </a:r>
          </a:p>
          <a:p>
            <a:endParaRPr lang="en-US" sz="1800" b="0"/>
          </a:p>
          <a:p>
            <a:r>
              <a:rPr lang="en-US" sz="1800" b="0"/>
              <a:t> </a:t>
            </a:r>
          </a:p>
          <a:p>
            <a:endParaRPr lang="en-US" sz="1800" b="0"/>
          </a:p>
          <a:p>
            <a:r>
              <a:rPr lang="en-US" sz="1800">
                <a:solidFill>
                  <a:schemeClr val="tx2"/>
                </a:solidFill>
              </a:rPr>
              <a:t>MPI_Isend(to 0, 33);</a:t>
            </a:r>
          </a:p>
          <a:p>
            <a:endParaRPr lang="en-US" sz="1800" b="0"/>
          </a:p>
          <a:p>
            <a:r>
              <a:rPr lang="en-US" sz="1800" b="0">
                <a:solidFill>
                  <a:srgbClr val="CC0066"/>
                </a:solidFill>
              </a:rPr>
              <a:t>MPI_Barrier();</a:t>
            </a:r>
          </a:p>
          <a:p>
            <a:endParaRPr lang="en-US" sz="1800" b="0">
              <a:solidFill>
                <a:srgbClr val="CC0066"/>
              </a:solidFill>
            </a:endParaRPr>
          </a:p>
          <a:p>
            <a:endParaRPr lang="en-US" sz="1800" b="0"/>
          </a:p>
          <a:p>
            <a:endParaRPr lang="en-US" sz="1800" b="0"/>
          </a:p>
          <a:p>
            <a:endParaRPr lang="en-US" sz="1800" b="0"/>
          </a:p>
          <a:p>
            <a:endParaRPr lang="en-US" sz="1800" b="0"/>
          </a:p>
          <a:p>
            <a:endParaRPr lang="en-US" sz="1800" b="0"/>
          </a:p>
          <a:p>
            <a:endParaRPr lang="en-US" sz="1800" b="0"/>
          </a:p>
          <a:p>
            <a:r>
              <a:rPr lang="en-US" sz="1800" b="0"/>
              <a:t>MPI_Finalize();</a:t>
            </a:r>
          </a:p>
        </p:txBody>
      </p:sp>
      <p:sp>
        <p:nvSpPr>
          <p:cNvPr id="2882566" name="Text Box 6"/>
          <p:cNvSpPr txBox="1">
            <a:spLocks noChangeArrowheads="1"/>
          </p:cNvSpPr>
          <p:nvPr/>
        </p:nvSpPr>
        <p:spPr bwMode="auto">
          <a:xfrm>
            <a:off x="6184900" y="1524000"/>
            <a:ext cx="2406650" cy="4486275"/>
          </a:xfrm>
          <a:prstGeom prst="rect">
            <a:avLst/>
          </a:prstGeom>
          <a:noFill/>
          <a:ln w="12700">
            <a:noFill/>
            <a:miter lim="800000"/>
            <a:headEnd type="none" w="sm" len="sm"/>
            <a:tailEnd type="none" w="sm" len="sm"/>
          </a:ln>
          <a:effectLst/>
        </p:spPr>
        <p:txBody>
          <a:bodyPr wrap="none">
            <a:spAutoFit/>
          </a:bodyPr>
          <a:lstStyle/>
          <a:p>
            <a:r>
              <a:rPr lang="en-US" sz="1800" b="0"/>
              <a:t>P2</a:t>
            </a:r>
          </a:p>
          <a:p>
            <a:r>
              <a:rPr lang="en-US" sz="1800" b="0"/>
              <a:t>---</a:t>
            </a:r>
          </a:p>
          <a:p>
            <a:endParaRPr lang="en-US" sz="1800" b="0"/>
          </a:p>
          <a:p>
            <a:r>
              <a:rPr lang="en-US" sz="1800" b="0"/>
              <a:t> </a:t>
            </a:r>
          </a:p>
          <a:p>
            <a:endParaRPr lang="en-US" sz="1800" b="0"/>
          </a:p>
          <a:p>
            <a:endParaRPr lang="en-US" sz="1800" b="0"/>
          </a:p>
          <a:p>
            <a:endParaRPr lang="en-US" sz="1800" b="0"/>
          </a:p>
          <a:p>
            <a:r>
              <a:rPr lang="en-US" sz="1800" b="0">
                <a:solidFill>
                  <a:srgbClr val="CC0066"/>
                </a:solidFill>
              </a:rPr>
              <a:t>MPI_Barrier();</a:t>
            </a:r>
          </a:p>
          <a:p>
            <a:endParaRPr lang="en-US" sz="1800" b="0"/>
          </a:p>
          <a:p>
            <a:endParaRPr lang="en-US" sz="1800" b="0"/>
          </a:p>
          <a:p>
            <a:r>
              <a:rPr lang="en-US" sz="1800" b="0"/>
              <a:t>MPI_Isend(to P0, 22);</a:t>
            </a:r>
          </a:p>
          <a:p>
            <a:endParaRPr lang="en-US" sz="1800" b="0"/>
          </a:p>
          <a:p>
            <a:endParaRPr lang="en-US" sz="1800" b="0"/>
          </a:p>
          <a:p>
            <a:endParaRPr lang="en-US" sz="1800" b="0"/>
          </a:p>
          <a:p>
            <a:endParaRPr lang="en-US" sz="1800" b="0"/>
          </a:p>
          <a:p>
            <a:r>
              <a:rPr lang="en-US" sz="1800" b="0"/>
              <a:t>MPI_Finalize();</a:t>
            </a:r>
          </a:p>
        </p:txBody>
      </p:sp>
      <p:sp>
        <p:nvSpPr>
          <p:cNvPr id="2882567" name="Freeform 7"/>
          <p:cNvSpPr>
            <a:spLocks/>
          </p:cNvSpPr>
          <p:nvPr/>
        </p:nvSpPr>
        <p:spPr bwMode="auto">
          <a:xfrm>
            <a:off x="292100" y="2590800"/>
            <a:ext cx="165100" cy="381000"/>
          </a:xfrm>
          <a:custGeom>
            <a:avLst/>
            <a:gdLst/>
            <a:ahLst/>
            <a:cxnLst>
              <a:cxn ang="0">
                <a:pos x="56" y="0"/>
              </a:cxn>
              <a:cxn ang="0">
                <a:pos x="8" y="144"/>
              </a:cxn>
              <a:cxn ang="0">
                <a:pos x="104" y="240"/>
              </a:cxn>
            </a:cxnLst>
            <a:rect l="0" t="0" r="r" b="b"/>
            <a:pathLst>
              <a:path w="104" h="240">
                <a:moveTo>
                  <a:pt x="56" y="0"/>
                </a:moveTo>
                <a:cubicBezTo>
                  <a:pt x="28" y="52"/>
                  <a:pt x="0" y="104"/>
                  <a:pt x="8" y="144"/>
                </a:cubicBezTo>
                <a:cubicBezTo>
                  <a:pt x="16" y="184"/>
                  <a:pt x="60" y="212"/>
                  <a:pt x="104" y="240"/>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882568" name="Freeform 8"/>
          <p:cNvSpPr>
            <a:spLocks/>
          </p:cNvSpPr>
          <p:nvPr/>
        </p:nvSpPr>
        <p:spPr bwMode="auto">
          <a:xfrm>
            <a:off x="292100" y="3200400"/>
            <a:ext cx="165100" cy="381000"/>
          </a:xfrm>
          <a:custGeom>
            <a:avLst/>
            <a:gdLst/>
            <a:ahLst/>
            <a:cxnLst>
              <a:cxn ang="0">
                <a:pos x="56" y="0"/>
              </a:cxn>
              <a:cxn ang="0">
                <a:pos x="8" y="144"/>
              </a:cxn>
              <a:cxn ang="0">
                <a:pos x="104" y="240"/>
              </a:cxn>
            </a:cxnLst>
            <a:rect l="0" t="0" r="r" b="b"/>
            <a:pathLst>
              <a:path w="104" h="240">
                <a:moveTo>
                  <a:pt x="56" y="0"/>
                </a:moveTo>
                <a:cubicBezTo>
                  <a:pt x="28" y="52"/>
                  <a:pt x="0" y="104"/>
                  <a:pt x="8" y="144"/>
                </a:cubicBezTo>
                <a:cubicBezTo>
                  <a:pt x="16" y="184"/>
                  <a:pt x="60" y="212"/>
                  <a:pt x="104" y="240"/>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882569" name="Freeform 9"/>
          <p:cNvSpPr>
            <a:spLocks/>
          </p:cNvSpPr>
          <p:nvPr/>
        </p:nvSpPr>
        <p:spPr bwMode="auto">
          <a:xfrm>
            <a:off x="6248400" y="3886200"/>
            <a:ext cx="165100" cy="381000"/>
          </a:xfrm>
          <a:custGeom>
            <a:avLst/>
            <a:gdLst/>
            <a:ahLst/>
            <a:cxnLst>
              <a:cxn ang="0">
                <a:pos x="56" y="0"/>
              </a:cxn>
              <a:cxn ang="0">
                <a:pos x="8" y="144"/>
              </a:cxn>
              <a:cxn ang="0">
                <a:pos x="104" y="240"/>
              </a:cxn>
            </a:cxnLst>
            <a:rect l="0" t="0" r="r" b="b"/>
            <a:pathLst>
              <a:path w="104" h="240">
                <a:moveTo>
                  <a:pt x="56" y="0"/>
                </a:moveTo>
                <a:cubicBezTo>
                  <a:pt x="28" y="52"/>
                  <a:pt x="0" y="104"/>
                  <a:pt x="8" y="144"/>
                </a:cubicBezTo>
                <a:cubicBezTo>
                  <a:pt x="16" y="184"/>
                  <a:pt x="60" y="212"/>
                  <a:pt x="104" y="240"/>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882570" name="Freeform 10"/>
          <p:cNvSpPr>
            <a:spLocks/>
          </p:cNvSpPr>
          <p:nvPr/>
        </p:nvSpPr>
        <p:spPr bwMode="auto">
          <a:xfrm>
            <a:off x="6172200" y="4648200"/>
            <a:ext cx="152400" cy="990600"/>
          </a:xfrm>
          <a:custGeom>
            <a:avLst/>
            <a:gdLst/>
            <a:ahLst/>
            <a:cxnLst>
              <a:cxn ang="0">
                <a:pos x="96" y="0"/>
              </a:cxn>
              <a:cxn ang="0">
                <a:pos x="0" y="384"/>
              </a:cxn>
              <a:cxn ang="0">
                <a:pos x="96" y="624"/>
              </a:cxn>
            </a:cxnLst>
            <a:rect l="0" t="0" r="r" b="b"/>
            <a:pathLst>
              <a:path w="96" h="624">
                <a:moveTo>
                  <a:pt x="96" y="0"/>
                </a:moveTo>
                <a:cubicBezTo>
                  <a:pt x="48" y="140"/>
                  <a:pt x="0" y="280"/>
                  <a:pt x="0" y="384"/>
                </a:cubicBezTo>
                <a:cubicBezTo>
                  <a:pt x="0" y="488"/>
                  <a:pt x="48" y="556"/>
                  <a:pt x="96" y="624"/>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882571" name="Freeform 11"/>
          <p:cNvSpPr>
            <a:spLocks/>
          </p:cNvSpPr>
          <p:nvPr/>
        </p:nvSpPr>
        <p:spPr bwMode="auto">
          <a:xfrm>
            <a:off x="381000" y="3810000"/>
            <a:ext cx="152400" cy="1752600"/>
          </a:xfrm>
          <a:custGeom>
            <a:avLst/>
            <a:gdLst/>
            <a:ahLst/>
            <a:cxnLst>
              <a:cxn ang="0">
                <a:pos x="96" y="0"/>
              </a:cxn>
              <a:cxn ang="0">
                <a:pos x="0" y="576"/>
              </a:cxn>
              <a:cxn ang="0">
                <a:pos x="96" y="1104"/>
              </a:cxn>
            </a:cxnLst>
            <a:rect l="0" t="0" r="r" b="b"/>
            <a:pathLst>
              <a:path w="96" h="1104">
                <a:moveTo>
                  <a:pt x="96" y="0"/>
                </a:moveTo>
                <a:cubicBezTo>
                  <a:pt x="48" y="196"/>
                  <a:pt x="0" y="392"/>
                  <a:pt x="0" y="576"/>
                </a:cubicBezTo>
                <a:cubicBezTo>
                  <a:pt x="0" y="760"/>
                  <a:pt x="48" y="932"/>
                  <a:pt x="96" y="1104"/>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882572" name="Freeform 12"/>
          <p:cNvSpPr>
            <a:spLocks/>
          </p:cNvSpPr>
          <p:nvPr/>
        </p:nvSpPr>
        <p:spPr bwMode="auto">
          <a:xfrm>
            <a:off x="3429000" y="3886200"/>
            <a:ext cx="152400" cy="1676400"/>
          </a:xfrm>
          <a:custGeom>
            <a:avLst/>
            <a:gdLst/>
            <a:ahLst/>
            <a:cxnLst>
              <a:cxn ang="0">
                <a:pos x="96" y="0"/>
              </a:cxn>
              <a:cxn ang="0">
                <a:pos x="0" y="624"/>
              </a:cxn>
              <a:cxn ang="0">
                <a:pos x="96" y="1056"/>
              </a:cxn>
            </a:cxnLst>
            <a:rect l="0" t="0" r="r" b="b"/>
            <a:pathLst>
              <a:path w="96" h="1056">
                <a:moveTo>
                  <a:pt x="96" y="0"/>
                </a:moveTo>
                <a:cubicBezTo>
                  <a:pt x="48" y="224"/>
                  <a:pt x="0" y="448"/>
                  <a:pt x="0" y="624"/>
                </a:cubicBezTo>
                <a:cubicBezTo>
                  <a:pt x="0" y="800"/>
                  <a:pt x="48" y="928"/>
                  <a:pt x="96" y="1056"/>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882573" name="Freeform 13"/>
          <p:cNvSpPr>
            <a:spLocks/>
          </p:cNvSpPr>
          <p:nvPr/>
        </p:nvSpPr>
        <p:spPr bwMode="auto">
          <a:xfrm>
            <a:off x="3048000" y="3200400"/>
            <a:ext cx="381000" cy="2514600"/>
          </a:xfrm>
          <a:custGeom>
            <a:avLst/>
            <a:gdLst/>
            <a:ahLst/>
            <a:cxnLst>
              <a:cxn ang="0">
                <a:pos x="240" y="0"/>
              </a:cxn>
              <a:cxn ang="0">
                <a:pos x="0" y="816"/>
              </a:cxn>
              <a:cxn ang="0">
                <a:pos x="240" y="1584"/>
              </a:cxn>
            </a:cxnLst>
            <a:rect l="0" t="0" r="r" b="b"/>
            <a:pathLst>
              <a:path w="240" h="1584">
                <a:moveTo>
                  <a:pt x="240" y="0"/>
                </a:moveTo>
                <a:cubicBezTo>
                  <a:pt x="120" y="276"/>
                  <a:pt x="0" y="552"/>
                  <a:pt x="0" y="816"/>
                </a:cubicBezTo>
                <a:cubicBezTo>
                  <a:pt x="0" y="1080"/>
                  <a:pt x="120" y="1332"/>
                  <a:pt x="240" y="1584"/>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882574" name="Text Box 14"/>
          <p:cNvSpPr txBox="1">
            <a:spLocks noChangeArrowheads="1"/>
          </p:cNvSpPr>
          <p:nvPr/>
        </p:nvSpPr>
        <p:spPr bwMode="auto">
          <a:xfrm>
            <a:off x="1600200" y="1295400"/>
            <a:ext cx="1651000" cy="517525"/>
          </a:xfrm>
          <a:prstGeom prst="rect">
            <a:avLst/>
          </a:prstGeom>
          <a:noFill/>
          <a:ln w="12700">
            <a:noFill/>
            <a:miter lim="800000"/>
            <a:headEnd type="none" w="sm" len="sm"/>
            <a:tailEnd type="none" w="sm" len="sm"/>
          </a:ln>
          <a:effectLst/>
        </p:spPr>
        <p:txBody>
          <a:bodyPr wrap="none">
            <a:spAutoFit/>
          </a:bodyPr>
          <a:lstStyle/>
          <a:p>
            <a:r>
              <a:rPr lang="en-US"/>
              <a:t>Match set formed</a:t>
            </a:r>
          </a:p>
          <a:p>
            <a:r>
              <a:rPr lang="en-US"/>
              <a:t>during POE </a:t>
            </a:r>
          </a:p>
        </p:txBody>
      </p:sp>
      <p:sp>
        <p:nvSpPr>
          <p:cNvPr id="2882576" name="Line 16"/>
          <p:cNvSpPr>
            <a:spLocks noChangeShapeType="1"/>
          </p:cNvSpPr>
          <p:nvPr/>
        </p:nvSpPr>
        <p:spPr bwMode="auto">
          <a:xfrm flipH="1">
            <a:off x="1828800" y="1828800"/>
            <a:ext cx="228600" cy="457200"/>
          </a:xfrm>
          <a:prstGeom prst="line">
            <a:avLst/>
          </a:prstGeom>
          <a:noFill/>
          <a:ln w="12700">
            <a:solidFill>
              <a:schemeClr val="tx1"/>
            </a:solidFill>
            <a:round/>
            <a:headEnd type="none" w="sm" len="sm"/>
            <a:tailEnd type="triangle" w="sm" len="sm"/>
          </a:ln>
          <a:effectLst/>
        </p:spPr>
        <p:txBody>
          <a:bodyPr/>
          <a:lstStyle/>
          <a:p>
            <a:endParaRPr lang="en-US"/>
          </a:p>
        </p:txBody>
      </p:sp>
      <p:sp>
        <p:nvSpPr>
          <p:cNvPr id="2882577" name="Line 17"/>
          <p:cNvSpPr>
            <a:spLocks noChangeShapeType="1"/>
          </p:cNvSpPr>
          <p:nvPr/>
        </p:nvSpPr>
        <p:spPr bwMode="auto">
          <a:xfrm>
            <a:off x="2971800" y="1752600"/>
            <a:ext cx="609600" cy="990600"/>
          </a:xfrm>
          <a:prstGeom prst="line">
            <a:avLst/>
          </a:prstGeom>
          <a:noFill/>
          <a:ln w="12700">
            <a:solidFill>
              <a:schemeClr val="tx1"/>
            </a:solidFill>
            <a:round/>
            <a:headEnd type="none" w="sm" len="sm"/>
            <a:tailEnd type="triangle" w="sm" len="sm"/>
          </a:ln>
          <a:effectLst/>
        </p:spPr>
        <p:txBody>
          <a:bodyPr/>
          <a:lstStyle/>
          <a:p>
            <a:endParaRPr lang="en-US"/>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5"/>
          <p:cNvSpPr>
            <a:spLocks noGrp="1"/>
          </p:cNvSpPr>
          <p:nvPr>
            <p:ph type="sldNum" sz="quarter" idx="12"/>
          </p:nvPr>
        </p:nvSpPr>
        <p:spPr/>
        <p:txBody>
          <a:bodyPr/>
          <a:lstStyle/>
          <a:p>
            <a:fld id="{CB17ECC4-65F0-4301-A27C-3646DC56B56C}" type="slidenum">
              <a:rPr lang="en-US"/>
              <a:pPr/>
              <a:t>105</a:t>
            </a:fld>
            <a:endParaRPr lang="en-US"/>
          </a:p>
        </p:txBody>
      </p:sp>
      <p:sp>
        <p:nvSpPr>
          <p:cNvPr id="122882" name="Title 1"/>
          <p:cNvSpPr>
            <a:spLocks noGrp="1"/>
          </p:cNvSpPr>
          <p:nvPr>
            <p:ph type="title" idx="4294967295"/>
          </p:nvPr>
        </p:nvSpPr>
        <p:spPr>
          <a:xfrm>
            <a:off x="457200" y="228600"/>
            <a:ext cx="8686800" cy="914400"/>
          </a:xfrm>
        </p:spPr>
        <p:txBody>
          <a:bodyPr lIns="91440" tIns="45720" rIns="91440" bIns="45720"/>
          <a:lstStyle/>
          <a:p>
            <a:pPr eaLnBrk="1" hangingPunct="1"/>
            <a:r>
              <a:rPr lang="en-US" sz="2400">
                <a:solidFill>
                  <a:srgbClr val="0000FF"/>
                </a:solidFill>
              </a:rPr>
              <a:t>InterCB introduction: </a:t>
            </a:r>
            <a:r>
              <a:rPr lang="en-US" sz="2400">
                <a:solidFill>
                  <a:schemeClr val="bg2"/>
                </a:solidFill>
              </a:rPr>
              <a:t>for any </a:t>
            </a:r>
            <a:r>
              <a:rPr lang="en-US" sz="2400">
                <a:solidFill>
                  <a:schemeClr val="tx2"/>
                </a:solidFill>
              </a:rPr>
              <a:t>x,y</a:t>
            </a:r>
            <a:r>
              <a:rPr lang="en-US" sz="2400">
                <a:solidFill>
                  <a:schemeClr val="bg2"/>
                </a:solidFill>
              </a:rPr>
              <a:t> in a match set, add InterCB from </a:t>
            </a:r>
            <a:r>
              <a:rPr lang="en-US" sz="2400">
                <a:solidFill>
                  <a:schemeClr val="tx2"/>
                </a:solidFill>
              </a:rPr>
              <a:t>x</a:t>
            </a:r>
            <a:r>
              <a:rPr lang="en-US" sz="2400">
                <a:solidFill>
                  <a:schemeClr val="bg2"/>
                </a:solidFill>
              </a:rPr>
              <a:t> to every IntraCB successor of </a:t>
            </a:r>
            <a:r>
              <a:rPr lang="en-US" sz="2400">
                <a:solidFill>
                  <a:schemeClr val="tx2"/>
                </a:solidFill>
              </a:rPr>
              <a:t>y</a:t>
            </a:r>
          </a:p>
        </p:txBody>
      </p:sp>
      <p:sp>
        <p:nvSpPr>
          <p:cNvPr id="2888707" name="Text Box 3"/>
          <p:cNvSpPr txBox="1">
            <a:spLocks noChangeArrowheads="1"/>
          </p:cNvSpPr>
          <p:nvPr/>
        </p:nvSpPr>
        <p:spPr bwMode="auto">
          <a:xfrm>
            <a:off x="1508125" y="1839913"/>
            <a:ext cx="184150" cy="304800"/>
          </a:xfrm>
          <a:prstGeom prst="rect">
            <a:avLst/>
          </a:prstGeom>
          <a:noFill/>
          <a:ln w="12700">
            <a:noFill/>
            <a:miter lim="800000"/>
            <a:headEnd type="none" w="sm" len="sm"/>
            <a:tailEnd type="none" w="sm" len="sm"/>
          </a:ln>
          <a:effectLst/>
        </p:spPr>
        <p:txBody>
          <a:bodyPr wrap="none">
            <a:spAutoFit/>
          </a:bodyPr>
          <a:lstStyle/>
          <a:p>
            <a:endParaRPr lang="en-US"/>
          </a:p>
        </p:txBody>
      </p:sp>
      <p:sp>
        <p:nvSpPr>
          <p:cNvPr id="2888708" name="Text Box 4"/>
          <p:cNvSpPr txBox="1">
            <a:spLocks noChangeArrowheads="1"/>
          </p:cNvSpPr>
          <p:nvPr/>
        </p:nvSpPr>
        <p:spPr bwMode="auto">
          <a:xfrm>
            <a:off x="381000" y="1484313"/>
            <a:ext cx="2825750" cy="4486275"/>
          </a:xfrm>
          <a:prstGeom prst="rect">
            <a:avLst/>
          </a:prstGeom>
          <a:noFill/>
          <a:ln w="12700">
            <a:noFill/>
            <a:miter lim="800000"/>
            <a:headEnd type="none" w="sm" len="sm"/>
            <a:tailEnd type="none" w="sm" len="sm"/>
          </a:ln>
          <a:effectLst/>
        </p:spPr>
        <p:txBody>
          <a:bodyPr wrap="none">
            <a:spAutoFit/>
          </a:bodyPr>
          <a:lstStyle/>
          <a:p>
            <a:r>
              <a:rPr lang="en-US" sz="1800" b="0"/>
              <a:t>P0</a:t>
            </a:r>
          </a:p>
          <a:p>
            <a:r>
              <a:rPr lang="en-US" sz="1800" b="0"/>
              <a:t>---</a:t>
            </a:r>
          </a:p>
          <a:p>
            <a:endParaRPr lang="en-US" sz="1800" b="0"/>
          </a:p>
          <a:p>
            <a:r>
              <a:rPr lang="en-US" sz="1800">
                <a:solidFill>
                  <a:schemeClr val="tx2"/>
                </a:solidFill>
              </a:rPr>
              <a:t>MPI_Irecv(from 1, &amp;req);</a:t>
            </a:r>
          </a:p>
          <a:p>
            <a:endParaRPr lang="en-US" sz="1800" b="0"/>
          </a:p>
          <a:p>
            <a:r>
              <a:rPr lang="en-US" sz="1800" b="0"/>
              <a:t>MPI_Wait(&amp;req);</a:t>
            </a:r>
          </a:p>
          <a:p>
            <a:endParaRPr lang="en-US" sz="1800" b="0"/>
          </a:p>
          <a:p>
            <a:r>
              <a:rPr lang="en-US" sz="1800" b="0">
                <a:solidFill>
                  <a:srgbClr val="CC0066"/>
                </a:solidFill>
              </a:rPr>
              <a:t>MPI_Barrier();</a:t>
            </a:r>
          </a:p>
          <a:p>
            <a:endParaRPr lang="en-US" sz="1800" b="0"/>
          </a:p>
          <a:p>
            <a:endParaRPr lang="en-US" sz="1800" b="0"/>
          </a:p>
          <a:p>
            <a:endParaRPr lang="en-US" sz="1800" b="0"/>
          </a:p>
          <a:p>
            <a:endParaRPr lang="en-US" sz="1800" b="0"/>
          </a:p>
          <a:p>
            <a:endParaRPr lang="en-US" sz="1800" b="0"/>
          </a:p>
          <a:p>
            <a:endParaRPr lang="en-US" sz="1800" b="0"/>
          </a:p>
          <a:p>
            <a:endParaRPr lang="en-US" sz="1800" b="0"/>
          </a:p>
          <a:p>
            <a:r>
              <a:rPr lang="en-US" sz="1800" b="0"/>
              <a:t>MPI_Finalize();</a:t>
            </a:r>
          </a:p>
        </p:txBody>
      </p:sp>
      <p:sp>
        <p:nvSpPr>
          <p:cNvPr id="2888709" name="Text Box 5"/>
          <p:cNvSpPr txBox="1">
            <a:spLocks noChangeArrowheads="1"/>
          </p:cNvSpPr>
          <p:nvPr/>
        </p:nvSpPr>
        <p:spPr bwMode="auto">
          <a:xfrm>
            <a:off x="3441700" y="1524000"/>
            <a:ext cx="2330450" cy="4486275"/>
          </a:xfrm>
          <a:prstGeom prst="rect">
            <a:avLst/>
          </a:prstGeom>
          <a:noFill/>
          <a:ln w="12700">
            <a:noFill/>
            <a:miter lim="800000"/>
            <a:headEnd type="none" w="sm" len="sm"/>
            <a:tailEnd type="none" w="sm" len="sm"/>
          </a:ln>
          <a:effectLst/>
        </p:spPr>
        <p:txBody>
          <a:bodyPr wrap="none">
            <a:spAutoFit/>
          </a:bodyPr>
          <a:lstStyle/>
          <a:p>
            <a:r>
              <a:rPr lang="en-US" sz="1800" b="0"/>
              <a:t>P1</a:t>
            </a:r>
          </a:p>
          <a:p>
            <a:r>
              <a:rPr lang="en-US" sz="1800" b="0"/>
              <a:t>---</a:t>
            </a:r>
          </a:p>
          <a:p>
            <a:endParaRPr lang="en-US" sz="1800" b="0"/>
          </a:p>
          <a:p>
            <a:r>
              <a:rPr lang="en-US" sz="1800" b="0"/>
              <a:t> </a:t>
            </a:r>
          </a:p>
          <a:p>
            <a:endParaRPr lang="en-US" sz="1800" b="0"/>
          </a:p>
          <a:p>
            <a:r>
              <a:rPr lang="en-US" sz="1800">
                <a:solidFill>
                  <a:schemeClr val="tx2"/>
                </a:solidFill>
              </a:rPr>
              <a:t>MPI_Isend(to 0, 33);</a:t>
            </a:r>
          </a:p>
          <a:p>
            <a:endParaRPr lang="en-US" sz="1800" b="0"/>
          </a:p>
          <a:p>
            <a:r>
              <a:rPr lang="en-US" sz="1800" b="0">
                <a:solidFill>
                  <a:srgbClr val="CC0066"/>
                </a:solidFill>
              </a:rPr>
              <a:t>MPI_Barrier();</a:t>
            </a:r>
          </a:p>
          <a:p>
            <a:endParaRPr lang="en-US" sz="1800" b="0">
              <a:solidFill>
                <a:srgbClr val="CC0066"/>
              </a:solidFill>
            </a:endParaRPr>
          </a:p>
          <a:p>
            <a:endParaRPr lang="en-US" sz="1800" b="0"/>
          </a:p>
          <a:p>
            <a:endParaRPr lang="en-US" sz="1800" b="0"/>
          </a:p>
          <a:p>
            <a:endParaRPr lang="en-US" sz="1800" b="0"/>
          </a:p>
          <a:p>
            <a:endParaRPr lang="en-US" sz="1800" b="0"/>
          </a:p>
          <a:p>
            <a:endParaRPr lang="en-US" sz="1800" b="0"/>
          </a:p>
          <a:p>
            <a:endParaRPr lang="en-US" sz="1800" b="0"/>
          </a:p>
          <a:p>
            <a:r>
              <a:rPr lang="en-US" sz="1800" b="0"/>
              <a:t>MPI_Finalize();</a:t>
            </a:r>
          </a:p>
        </p:txBody>
      </p:sp>
      <p:sp>
        <p:nvSpPr>
          <p:cNvPr id="2888710" name="Text Box 6"/>
          <p:cNvSpPr txBox="1">
            <a:spLocks noChangeArrowheads="1"/>
          </p:cNvSpPr>
          <p:nvPr/>
        </p:nvSpPr>
        <p:spPr bwMode="auto">
          <a:xfrm>
            <a:off x="6184900" y="1524000"/>
            <a:ext cx="2406650" cy="4486275"/>
          </a:xfrm>
          <a:prstGeom prst="rect">
            <a:avLst/>
          </a:prstGeom>
          <a:noFill/>
          <a:ln w="12700">
            <a:noFill/>
            <a:miter lim="800000"/>
            <a:headEnd type="none" w="sm" len="sm"/>
            <a:tailEnd type="none" w="sm" len="sm"/>
          </a:ln>
          <a:effectLst/>
        </p:spPr>
        <p:txBody>
          <a:bodyPr wrap="none">
            <a:spAutoFit/>
          </a:bodyPr>
          <a:lstStyle/>
          <a:p>
            <a:r>
              <a:rPr lang="en-US" sz="1800" b="0"/>
              <a:t>P2</a:t>
            </a:r>
          </a:p>
          <a:p>
            <a:r>
              <a:rPr lang="en-US" sz="1800" b="0"/>
              <a:t>---</a:t>
            </a:r>
          </a:p>
          <a:p>
            <a:endParaRPr lang="en-US" sz="1800" b="0"/>
          </a:p>
          <a:p>
            <a:r>
              <a:rPr lang="en-US" sz="1800" b="0"/>
              <a:t> </a:t>
            </a:r>
          </a:p>
          <a:p>
            <a:endParaRPr lang="en-US" sz="1800" b="0"/>
          </a:p>
          <a:p>
            <a:endParaRPr lang="en-US" sz="1800" b="0"/>
          </a:p>
          <a:p>
            <a:endParaRPr lang="en-US" sz="1800" b="0"/>
          </a:p>
          <a:p>
            <a:r>
              <a:rPr lang="en-US" sz="1800" b="0">
                <a:solidFill>
                  <a:srgbClr val="CC0066"/>
                </a:solidFill>
              </a:rPr>
              <a:t>MPI_Barrier();</a:t>
            </a:r>
          </a:p>
          <a:p>
            <a:endParaRPr lang="en-US" sz="1800" b="0"/>
          </a:p>
          <a:p>
            <a:endParaRPr lang="en-US" sz="1800" b="0"/>
          </a:p>
          <a:p>
            <a:r>
              <a:rPr lang="en-US" sz="1800" b="0"/>
              <a:t>MPI_Isend(to P0, 22);</a:t>
            </a:r>
          </a:p>
          <a:p>
            <a:endParaRPr lang="en-US" sz="1800" b="0"/>
          </a:p>
          <a:p>
            <a:endParaRPr lang="en-US" sz="1800" b="0"/>
          </a:p>
          <a:p>
            <a:endParaRPr lang="en-US" sz="1800" b="0"/>
          </a:p>
          <a:p>
            <a:endParaRPr lang="en-US" sz="1800" b="0"/>
          </a:p>
          <a:p>
            <a:r>
              <a:rPr lang="en-US" sz="1800" b="0"/>
              <a:t>MPI_Finalize();</a:t>
            </a:r>
          </a:p>
        </p:txBody>
      </p:sp>
      <p:sp>
        <p:nvSpPr>
          <p:cNvPr id="2888711" name="Freeform 7"/>
          <p:cNvSpPr>
            <a:spLocks/>
          </p:cNvSpPr>
          <p:nvPr/>
        </p:nvSpPr>
        <p:spPr bwMode="auto">
          <a:xfrm>
            <a:off x="292100" y="2590800"/>
            <a:ext cx="165100" cy="381000"/>
          </a:xfrm>
          <a:custGeom>
            <a:avLst/>
            <a:gdLst/>
            <a:ahLst/>
            <a:cxnLst>
              <a:cxn ang="0">
                <a:pos x="56" y="0"/>
              </a:cxn>
              <a:cxn ang="0">
                <a:pos x="8" y="144"/>
              </a:cxn>
              <a:cxn ang="0">
                <a:pos x="104" y="240"/>
              </a:cxn>
            </a:cxnLst>
            <a:rect l="0" t="0" r="r" b="b"/>
            <a:pathLst>
              <a:path w="104" h="240">
                <a:moveTo>
                  <a:pt x="56" y="0"/>
                </a:moveTo>
                <a:cubicBezTo>
                  <a:pt x="28" y="52"/>
                  <a:pt x="0" y="104"/>
                  <a:pt x="8" y="144"/>
                </a:cubicBezTo>
                <a:cubicBezTo>
                  <a:pt x="16" y="184"/>
                  <a:pt x="60" y="212"/>
                  <a:pt x="104" y="240"/>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888712" name="Freeform 8"/>
          <p:cNvSpPr>
            <a:spLocks/>
          </p:cNvSpPr>
          <p:nvPr/>
        </p:nvSpPr>
        <p:spPr bwMode="auto">
          <a:xfrm>
            <a:off x="292100" y="3200400"/>
            <a:ext cx="165100" cy="381000"/>
          </a:xfrm>
          <a:custGeom>
            <a:avLst/>
            <a:gdLst/>
            <a:ahLst/>
            <a:cxnLst>
              <a:cxn ang="0">
                <a:pos x="56" y="0"/>
              </a:cxn>
              <a:cxn ang="0">
                <a:pos x="8" y="144"/>
              </a:cxn>
              <a:cxn ang="0">
                <a:pos x="104" y="240"/>
              </a:cxn>
            </a:cxnLst>
            <a:rect l="0" t="0" r="r" b="b"/>
            <a:pathLst>
              <a:path w="104" h="240">
                <a:moveTo>
                  <a:pt x="56" y="0"/>
                </a:moveTo>
                <a:cubicBezTo>
                  <a:pt x="28" y="52"/>
                  <a:pt x="0" y="104"/>
                  <a:pt x="8" y="144"/>
                </a:cubicBezTo>
                <a:cubicBezTo>
                  <a:pt x="16" y="184"/>
                  <a:pt x="60" y="212"/>
                  <a:pt x="104" y="240"/>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888713" name="Freeform 9"/>
          <p:cNvSpPr>
            <a:spLocks/>
          </p:cNvSpPr>
          <p:nvPr/>
        </p:nvSpPr>
        <p:spPr bwMode="auto">
          <a:xfrm>
            <a:off x="6248400" y="3886200"/>
            <a:ext cx="165100" cy="381000"/>
          </a:xfrm>
          <a:custGeom>
            <a:avLst/>
            <a:gdLst/>
            <a:ahLst/>
            <a:cxnLst>
              <a:cxn ang="0">
                <a:pos x="56" y="0"/>
              </a:cxn>
              <a:cxn ang="0">
                <a:pos x="8" y="144"/>
              </a:cxn>
              <a:cxn ang="0">
                <a:pos x="104" y="240"/>
              </a:cxn>
            </a:cxnLst>
            <a:rect l="0" t="0" r="r" b="b"/>
            <a:pathLst>
              <a:path w="104" h="240">
                <a:moveTo>
                  <a:pt x="56" y="0"/>
                </a:moveTo>
                <a:cubicBezTo>
                  <a:pt x="28" y="52"/>
                  <a:pt x="0" y="104"/>
                  <a:pt x="8" y="144"/>
                </a:cubicBezTo>
                <a:cubicBezTo>
                  <a:pt x="16" y="184"/>
                  <a:pt x="60" y="212"/>
                  <a:pt x="104" y="240"/>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888714" name="Freeform 10"/>
          <p:cNvSpPr>
            <a:spLocks/>
          </p:cNvSpPr>
          <p:nvPr/>
        </p:nvSpPr>
        <p:spPr bwMode="auto">
          <a:xfrm>
            <a:off x="6172200" y="4648200"/>
            <a:ext cx="152400" cy="990600"/>
          </a:xfrm>
          <a:custGeom>
            <a:avLst/>
            <a:gdLst/>
            <a:ahLst/>
            <a:cxnLst>
              <a:cxn ang="0">
                <a:pos x="96" y="0"/>
              </a:cxn>
              <a:cxn ang="0">
                <a:pos x="0" y="384"/>
              </a:cxn>
              <a:cxn ang="0">
                <a:pos x="96" y="624"/>
              </a:cxn>
            </a:cxnLst>
            <a:rect l="0" t="0" r="r" b="b"/>
            <a:pathLst>
              <a:path w="96" h="624">
                <a:moveTo>
                  <a:pt x="96" y="0"/>
                </a:moveTo>
                <a:cubicBezTo>
                  <a:pt x="48" y="140"/>
                  <a:pt x="0" y="280"/>
                  <a:pt x="0" y="384"/>
                </a:cubicBezTo>
                <a:cubicBezTo>
                  <a:pt x="0" y="488"/>
                  <a:pt x="48" y="556"/>
                  <a:pt x="96" y="624"/>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888715" name="Freeform 11"/>
          <p:cNvSpPr>
            <a:spLocks/>
          </p:cNvSpPr>
          <p:nvPr/>
        </p:nvSpPr>
        <p:spPr bwMode="auto">
          <a:xfrm>
            <a:off x="381000" y="3810000"/>
            <a:ext cx="152400" cy="1752600"/>
          </a:xfrm>
          <a:custGeom>
            <a:avLst/>
            <a:gdLst/>
            <a:ahLst/>
            <a:cxnLst>
              <a:cxn ang="0">
                <a:pos x="96" y="0"/>
              </a:cxn>
              <a:cxn ang="0">
                <a:pos x="0" y="576"/>
              </a:cxn>
              <a:cxn ang="0">
                <a:pos x="96" y="1104"/>
              </a:cxn>
            </a:cxnLst>
            <a:rect l="0" t="0" r="r" b="b"/>
            <a:pathLst>
              <a:path w="96" h="1104">
                <a:moveTo>
                  <a:pt x="96" y="0"/>
                </a:moveTo>
                <a:cubicBezTo>
                  <a:pt x="48" y="196"/>
                  <a:pt x="0" y="392"/>
                  <a:pt x="0" y="576"/>
                </a:cubicBezTo>
                <a:cubicBezTo>
                  <a:pt x="0" y="760"/>
                  <a:pt x="48" y="932"/>
                  <a:pt x="96" y="1104"/>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888716" name="Freeform 12"/>
          <p:cNvSpPr>
            <a:spLocks/>
          </p:cNvSpPr>
          <p:nvPr/>
        </p:nvSpPr>
        <p:spPr bwMode="auto">
          <a:xfrm>
            <a:off x="3429000" y="3886200"/>
            <a:ext cx="152400" cy="1676400"/>
          </a:xfrm>
          <a:custGeom>
            <a:avLst/>
            <a:gdLst/>
            <a:ahLst/>
            <a:cxnLst>
              <a:cxn ang="0">
                <a:pos x="96" y="0"/>
              </a:cxn>
              <a:cxn ang="0">
                <a:pos x="0" y="624"/>
              </a:cxn>
              <a:cxn ang="0">
                <a:pos x="96" y="1056"/>
              </a:cxn>
            </a:cxnLst>
            <a:rect l="0" t="0" r="r" b="b"/>
            <a:pathLst>
              <a:path w="96" h="1056">
                <a:moveTo>
                  <a:pt x="96" y="0"/>
                </a:moveTo>
                <a:cubicBezTo>
                  <a:pt x="48" y="224"/>
                  <a:pt x="0" y="448"/>
                  <a:pt x="0" y="624"/>
                </a:cubicBezTo>
                <a:cubicBezTo>
                  <a:pt x="0" y="800"/>
                  <a:pt x="48" y="928"/>
                  <a:pt x="96" y="1056"/>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888717" name="Freeform 13"/>
          <p:cNvSpPr>
            <a:spLocks/>
          </p:cNvSpPr>
          <p:nvPr/>
        </p:nvSpPr>
        <p:spPr bwMode="auto">
          <a:xfrm>
            <a:off x="3048000" y="3200400"/>
            <a:ext cx="381000" cy="2514600"/>
          </a:xfrm>
          <a:custGeom>
            <a:avLst/>
            <a:gdLst/>
            <a:ahLst/>
            <a:cxnLst>
              <a:cxn ang="0">
                <a:pos x="240" y="0"/>
              </a:cxn>
              <a:cxn ang="0">
                <a:pos x="0" y="816"/>
              </a:cxn>
              <a:cxn ang="0">
                <a:pos x="240" y="1584"/>
              </a:cxn>
            </a:cxnLst>
            <a:rect l="0" t="0" r="r" b="b"/>
            <a:pathLst>
              <a:path w="240" h="1584">
                <a:moveTo>
                  <a:pt x="240" y="0"/>
                </a:moveTo>
                <a:cubicBezTo>
                  <a:pt x="120" y="276"/>
                  <a:pt x="0" y="552"/>
                  <a:pt x="0" y="816"/>
                </a:cubicBezTo>
                <a:cubicBezTo>
                  <a:pt x="0" y="1080"/>
                  <a:pt x="120" y="1332"/>
                  <a:pt x="240" y="1584"/>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888718" name="Text Box 14"/>
          <p:cNvSpPr txBox="1">
            <a:spLocks noChangeArrowheads="1"/>
          </p:cNvSpPr>
          <p:nvPr/>
        </p:nvSpPr>
        <p:spPr bwMode="auto">
          <a:xfrm>
            <a:off x="1600200" y="1295400"/>
            <a:ext cx="1651000" cy="517525"/>
          </a:xfrm>
          <a:prstGeom prst="rect">
            <a:avLst/>
          </a:prstGeom>
          <a:noFill/>
          <a:ln w="12700">
            <a:noFill/>
            <a:miter lim="800000"/>
            <a:headEnd type="none" w="sm" len="sm"/>
            <a:tailEnd type="none" w="sm" len="sm"/>
          </a:ln>
          <a:effectLst/>
        </p:spPr>
        <p:txBody>
          <a:bodyPr wrap="none">
            <a:spAutoFit/>
          </a:bodyPr>
          <a:lstStyle/>
          <a:p>
            <a:r>
              <a:rPr lang="en-US"/>
              <a:t>Match set formed</a:t>
            </a:r>
          </a:p>
          <a:p>
            <a:r>
              <a:rPr lang="en-US"/>
              <a:t>during POE </a:t>
            </a:r>
          </a:p>
        </p:txBody>
      </p:sp>
      <p:sp>
        <p:nvSpPr>
          <p:cNvPr id="2888719" name="Line 15"/>
          <p:cNvSpPr>
            <a:spLocks noChangeShapeType="1"/>
          </p:cNvSpPr>
          <p:nvPr/>
        </p:nvSpPr>
        <p:spPr bwMode="auto">
          <a:xfrm flipH="1">
            <a:off x="1828800" y="1828800"/>
            <a:ext cx="228600" cy="457200"/>
          </a:xfrm>
          <a:prstGeom prst="line">
            <a:avLst/>
          </a:prstGeom>
          <a:noFill/>
          <a:ln w="12700">
            <a:solidFill>
              <a:schemeClr val="tx1"/>
            </a:solidFill>
            <a:round/>
            <a:headEnd type="none" w="sm" len="sm"/>
            <a:tailEnd type="triangle" w="sm" len="sm"/>
          </a:ln>
          <a:effectLst/>
        </p:spPr>
        <p:txBody>
          <a:bodyPr/>
          <a:lstStyle/>
          <a:p>
            <a:endParaRPr lang="en-US"/>
          </a:p>
        </p:txBody>
      </p:sp>
      <p:sp>
        <p:nvSpPr>
          <p:cNvPr id="2888720" name="Line 16"/>
          <p:cNvSpPr>
            <a:spLocks noChangeShapeType="1"/>
          </p:cNvSpPr>
          <p:nvPr/>
        </p:nvSpPr>
        <p:spPr bwMode="auto">
          <a:xfrm>
            <a:off x="2971800" y="1752600"/>
            <a:ext cx="609600" cy="990600"/>
          </a:xfrm>
          <a:prstGeom prst="line">
            <a:avLst/>
          </a:prstGeom>
          <a:noFill/>
          <a:ln w="12700">
            <a:solidFill>
              <a:schemeClr val="tx1"/>
            </a:solidFill>
            <a:round/>
            <a:headEnd type="none" w="sm" len="sm"/>
            <a:tailEnd type="triangle" w="sm" len="sm"/>
          </a:ln>
          <a:effectLst/>
        </p:spPr>
        <p:txBody>
          <a:bodyPr/>
          <a:lstStyle/>
          <a:p>
            <a:endParaRPr lang="en-US"/>
          </a:p>
        </p:txBody>
      </p:sp>
      <p:sp>
        <p:nvSpPr>
          <p:cNvPr id="2888721" name="Freeform 17"/>
          <p:cNvSpPr>
            <a:spLocks/>
          </p:cNvSpPr>
          <p:nvPr/>
        </p:nvSpPr>
        <p:spPr bwMode="auto">
          <a:xfrm>
            <a:off x="2209800" y="2882900"/>
            <a:ext cx="1219200" cy="165100"/>
          </a:xfrm>
          <a:custGeom>
            <a:avLst/>
            <a:gdLst/>
            <a:ahLst/>
            <a:cxnLst>
              <a:cxn ang="0">
                <a:pos x="768" y="104"/>
              </a:cxn>
              <a:cxn ang="0">
                <a:pos x="432" y="8"/>
              </a:cxn>
              <a:cxn ang="0">
                <a:pos x="0" y="56"/>
              </a:cxn>
            </a:cxnLst>
            <a:rect l="0" t="0" r="r" b="b"/>
            <a:pathLst>
              <a:path w="768" h="104">
                <a:moveTo>
                  <a:pt x="768" y="104"/>
                </a:moveTo>
                <a:cubicBezTo>
                  <a:pt x="664" y="60"/>
                  <a:pt x="560" y="16"/>
                  <a:pt x="432" y="8"/>
                </a:cubicBezTo>
                <a:cubicBezTo>
                  <a:pt x="304" y="0"/>
                  <a:pt x="152" y="28"/>
                  <a:pt x="0" y="56"/>
                </a:cubicBezTo>
              </a:path>
            </a:pathLst>
          </a:custGeom>
          <a:noFill/>
          <a:ln w="12700" cap="flat" cmpd="sng">
            <a:solidFill>
              <a:schemeClr val="tx1"/>
            </a:solidFill>
            <a:prstDash val="dashDot"/>
            <a:round/>
            <a:headEnd type="none" w="sm" len="sm"/>
            <a:tailEnd type="triangle" w="med" len="med"/>
          </a:ln>
          <a:effectLst/>
        </p:spPr>
        <p:txBody>
          <a:bodyPr/>
          <a:lstStyle/>
          <a:p>
            <a:endParaRPr lang="en-US"/>
          </a:p>
        </p:txBody>
      </p:sp>
      <p:sp>
        <p:nvSpPr>
          <p:cNvPr id="2888722" name="Text Box 18"/>
          <p:cNvSpPr txBox="1">
            <a:spLocks noChangeArrowheads="1"/>
          </p:cNvSpPr>
          <p:nvPr/>
        </p:nvSpPr>
        <p:spPr bwMode="auto">
          <a:xfrm>
            <a:off x="2422525" y="2982913"/>
            <a:ext cx="825500" cy="304800"/>
          </a:xfrm>
          <a:prstGeom prst="rect">
            <a:avLst/>
          </a:prstGeom>
          <a:noFill/>
          <a:ln w="12700">
            <a:noFill/>
            <a:miter lim="800000"/>
            <a:headEnd type="none" w="sm" len="sm"/>
            <a:tailEnd type="none" w="sm" len="sm"/>
          </a:ln>
          <a:effectLst/>
        </p:spPr>
        <p:txBody>
          <a:bodyPr wrap="none">
            <a:spAutoFit/>
          </a:bodyPr>
          <a:lstStyle/>
          <a:p>
            <a:r>
              <a:rPr lang="en-US"/>
              <a:t>InterCB</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p:txBody>
          <a:bodyPr/>
          <a:lstStyle/>
          <a:p>
            <a:fld id="{3463C40B-AECC-4E4B-B198-25507FED3A59}" type="slidenum">
              <a:rPr lang="en-US"/>
              <a:pPr/>
              <a:t>106</a:t>
            </a:fld>
            <a:endParaRPr lang="en-US"/>
          </a:p>
        </p:txBody>
      </p:sp>
      <p:sp>
        <p:nvSpPr>
          <p:cNvPr id="122882" name="Title 1"/>
          <p:cNvSpPr>
            <a:spLocks noGrp="1"/>
          </p:cNvSpPr>
          <p:nvPr>
            <p:ph type="title" idx="4294967295"/>
          </p:nvPr>
        </p:nvSpPr>
        <p:spPr>
          <a:xfrm>
            <a:off x="457200" y="228600"/>
            <a:ext cx="8686800" cy="914400"/>
          </a:xfrm>
        </p:spPr>
        <p:txBody>
          <a:bodyPr lIns="91440" tIns="45720" rIns="91440" bIns="45720"/>
          <a:lstStyle/>
          <a:p>
            <a:pPr eaLnBrk="1" hangingPunct="1"/>
            <a:r>
              <a:rPr lang="en-US" sz="2400">
                <a:solidFill>
                  <a:srgbClr val="0000FF"/>
                </a:solidFill>
              </a:rPr>
              <a:t>InterCB introduction: </a:t>
            </a:r>
            <a:r>
              <a:rPr lang="en-US" sz="2400">
                <a:solidFill>
                  <a:schemeClr val="bg2"/>
                </a:solidFill>
              </a:rPr>
              <a:t>for any </a:t>
            </a:r>
            <a:r>
              <a:rPr lang="en-US" sz="2400">
                <a:solidFill>
                  <a:schemeClr val="tx2"/>
                </a:solidFill>
              </a:rPr>
              <a:t>x,y</a:t>
            </a:r>
            <a:r>
              <a:rPr lang="en-US" sz="2400">
                <a:solidFill>
                  <a:schemeClr val="bg2"/>
                </a:solidFill>
              </a:rPr>
              <a:t> in a match set, add InterCB from </a:t>
            </a:r>
            <a:r>
              <a:rPr lang="en-US" sz="2400">
                <a:solidFill>
                  <a:schemeClr val="tx2"/>
                </a:solidFill>
              </a:rPr>
              <a:t>x</a:t>
            </a:r>
            <a:r>
              <a:rPr lang="en-US" sz="2400">
                <a:solidFill>
                  <a:schemeClr val="bg2"/>
                </a:solidFill>
              </a:rPr>
              <a:t> to every IntraCB successor of </a:t>
            </a:r>
            <a:r>
              <a:rPr lang="en-US" sz="2400">
                <a:solidFill>
                  <a:schemeClr val="tx2"/>
                </a:solidFill>
              </a:rPr>
              <a:t>y</a:t>
            </a:r>
          </a:p>
        </p:txBody>
      </p:sp>
      <p:sp>
        <p:nvSpPr>
          <p:cNvPr id="2892803" name="Text Box 3"/>
          <p:cNvSpPr txBox="1">
            <a:spLocks noChangeArrowheads="1"/>
          </p:cNvSpPr>
          <p:nvPr/>
        </p:nvSpPr>
        <p:spPr bwMode="auto">
          <a:xfrm>
            <a:off x="1508125" y="1839913"/>
            <a:ext cx="184150" cy="304800"/>
          </a:xfrm>
          <a:prstGeom prst="rect">
            <a:avLst/>
          </a:prstGeom>
          <a:noFill/>
          <a:ln w="12700">
            <a:noFill/>
            <a:miter lim="800000"/>
            <a:headEnd type="none" w="sm" len="sm"/>
            <a:tailEnd type="none" w="sm" len="sm"/>
          </a:ln>
          <a:effectLst/>
        </p:spPr>
        <p:txBody>
          <a:bodyPr wrap="none">
            <a:spAutoFit/>
          </a:bodyPr>
          <a:lstStyle/>
          <a:p>
            <a:endParaRPr lang="en-US"/>
          </a:p>
        </p:txBody>
      </p:sp>
      <p:sp>
        <p:nvSpPr>
          <p:cNvPr id="2892804" name="Text Box 4"/>
          <p:cNvSpPr txBox="1">
            <a:spLocks noChangeArrowheads="1"/>
          </p:cNvSpPr>
          <p:nvPr/>
        </p:nvSpPr>
        <p:spPr bwMode="auto">
          <a:xfrm>
            <a:off x="381000" y="1484313"/>
            <a:ext cx="2825750" cy="4486275"/>
          </a:xfrm>
          <a:prstGeom prst="rect">
            <a:avLst/>
          </a:prstGeom>
          <a:noFill/>
          <a:ln w="12700">
            <a:noFill/>
            <a:miter lim="800000"/>
            <a:headEnd type="none" w="sm" len="sm"/>
            <a:tailEnd type="none" w="sm" len="sm"/>
          </a:ln>
          <a:effectLst/>
        </p:spPr>
        <p:txBody>
          <a:bodyPr wrap="none">
            <a:spAutoFit/>
          </a:bodyPr>
          <a:lstStyle/>
          <a:p>
            <a:r>
              <a:rPr lang="en-US" sz="1800" b="0"/>
              <a:t>P0</a:t>
            </a:r>
          </a:p>
          <a:p>
            <a:r>
              <a:rPr lang="en-US" sz="1800" b="0"/>
              <a:t>---</a:t>
            </a:r>
          </a:p>
          <a:p>
            <a:endParaRPr lang="en-US" sz="1800" b="0"/>
          </a:p>
          <a:p>
            <a:r>
              <a:rPr lang="en-US" sz="1800">
                <a:solidFill>
                  <a:schemeClr val="tx2"/>
                </a:solidFill>
              </a:rPr>
              <a:t>MPI_Irecv(from 1, &amp;req);</a:t>
            </a:r>
          </a:p>
          <a:p>
            <a:endParaRPr lang="en-US" sz="1800" b="0"/>
          </a:p>
          <a:p>
            <a:r>
              <a:rPr lang="en-US" sz="1800" b="0"/>
              <a:t>MPI_Wait(&amp;req);</a:t>
            </a:r>
          </a:p>
          <a:p>
            <a:endParaRPr lang="en-US" sz="1800" b="0"/>
          </a:p>
          <a:p>
            <a:r>
              <a:rPr lang="en-US" sz="1800" b="0">
                <a:solidFill>
                  <a:srgbClr val="CC0066"/>
                </a:solidFill>
              </a:rPr>
              <a:t>MPI_Barrier();</a:t>
            </a:r>
          </a:p>
          <a:p>
            <a:endParaRPr lang="en-US" sz="1800" b="0"/>
          </a:p>
          <a:p>
            <a:endParaRPr lang="en-US" sz="1800" b="0"/>
          </a:p>
          <a:p>
            <a:endParaRPr lang="en-US" sz="1800" b="0"/>
          </a:p>
          <a:p>
            <a:endParaRPr lang="en-US" sz="1800" b="0"/>
          </a:p>
          <a:p>
            <a:endParaRPr lang="en-US" sz="1800" b="0"/>
          </a:p>
          <a:p>
            <a:endParaRPr lang="en-US" sz="1800" b="0"/>
          </a:p>
          <a:p>
            <a:endParaRPr lang="en-US" sz="1800" b="0"/>
          </a:p>
          <a:p>
            <a:r>
              <a:rPr lang="en-US" sz="1800" b="0"/>
              <a:t>MPI_Finalize();</a:t>
            </a:r>
          </a:p>
        </p:txBody>
      </p:sp>
      <p:sp>
        <p:nvSpPr>
          <p:cNvPr id="2892805" name="Text Box 5"/>
          <p:cNvSpPr txBox="1">
            <a:spLocks noChangeArrowheads="1"/>
          </p:cNvSpPr>
          <p:nvPr/>
        </p:nvSpPr>
        <p:spPr bwMode="auto">
          <a:xfrm>
            <a:off x="3441700" y="1524000"/>
            <a:ext cx="2330450" cy="4486275"/>
          </a:xfrm>
          <a:prstGeom prst="rect">
            <a:avLst/>
          </a:prstGeom>
          <a:noFill/>
          <a:ln w="12700">
            <a:noFill/>
            <a:miter lim="800000"/>
            <a:headEnd type="none" w="sm" len="sm"/>
            <a:tailEnd type="none" w="sm" len="sm"/>
          </a:ln>
          <a:effectLst/>
        </p:spPr>
        <p:txBody>
          <a:bodyPr wrap="none">
            <a:spAutoFit/>
          </a:bodyPr>
          <a:lstStyle/>
          <a:p>
            <a:r>
              <a:rPr lang="en-US" sz="1800" b="0"/>
              <a:t>P1</a:t>
            </a:r>
          </a:p>
          <a:p>
            <a:r>
              <a:rPr lang="en-US" sz="1800" b="0"/>
              <a:t>---</a:t>
            </a:r>
          </a:p>
          <a:p>
            <a:endParaRPr lang="en-US" sz="1800" b="0"/>
          </a:p>
          <a:p>
            <a:r>
              <a:rPr lang="en-US" sz="1800" b="0"/>
              <a:t> </a:t>
            </a:r>
          </a:p>
          <a:p>
            <a:endParaRPr lang="en-US" sz="1800" b="0"/>
          </a:p>
          <a:p>
            <a:r>
              <a:rPr lang="en-US" sz="1800">
                <a:solidFill>
                  <a:schemeClr val="tx2"/>
                </a:solidFill>
              </a:rPr>
              <a:t>MPI_Isend(to 0, 33);</a:t>
            </a:r>
          </a:p>
          <a:p>
            <a:endParaRPr lang="en-US" sz="1800" b="0"/>
          </a:p>
          <a:p>
            <a:r>
              <a:rPr lang="en-US" sz="1800" b="0">
                <a:solidFill>
                  <a:srgbClr val="CC0066"/>
                </a:solidFill>
              </a:rPr>
              <a:t>MPI_Barrier();</a:t>
            </a:r>
          </a:p>
          <a:p>
            <a:endParaRPr lang="en-US" sz="1800" b="0">
              <a:solidFill>
                <a:srgbClr val="CC0066"/>
              </a:solidFill>
            </a:endParaRPr>
          </a:p>
          <a:p>
            <a:endParaRPr lang="en-US" sz="1800" b="0"/>
          </a:p>
          <a:p>
            <a:endParaRPr lang="en-US" sz="1800" b="0"/>
          </a:p>
          <a:p>
            <a:endParaRPr lang="en-US" sz="1800" b="0"/>
          </a:p>
          <a:p>
            <a:endParaRPr lang="en-US" sz="1800" b="0"/>
          </a:p>
          <a:p>
            <a:endParaRPr lang="en-US" sz="1800" b="0"/>
          </a:p>
          <a:p>
            <a:endParaRPr lang="en-US" sz="1800" b="0"/>
          </a:p>
          <a:p>
            <a:r>
              <a:rPr lang="en-US" sz="1800" b="0"/>
              <a:t>MPI_Finalize();</a:t>
            </a:r>
          </a:p>
        </p:txBody>
      </p:sp>
      <p:sp>
        <p:nvSpPr>
          <p:cNvPr id="2892806" name="Text Box 6"/>
          <p:cNvSpPr txBox="1">
            <a:spLocks noChangeArrowheads="1"/>
          </p:cNvSpPr>
          <p:nvPr/>
        </p:nvSpPr>
        <p:spPr bwMode="auto">
          <a:xfrm>
            <a:off x="6184900" y="1524000"/>
            <a:ext cx="2406650" cy="4486275"/>
          </a:xfrm>
          <a:prstGeom prst="rect">
            <a:avLst/>
          </a:prstGeom>
          <a:noFill/>
          <a:ln w="12700">
            <a:noFill/>
            <a:miter lim="800000"/>
            <a:headEnd type="none" w="sm" len="sm"/>
            <a:tailEnd type="none" w="sm" len="sm"/>
          </a:ln>
          <a:effectLst/>
        </p:spPr>
        <p:txBody>
          <a:bodyPr wrap="none">
            <a:spAutoFit/>
          </a:bodyPr>
          <a:lstStyle/>
          <a:p>
            <a:r>
              <a:rPr lang="en-US" sz="1800" b="0"/>
              <a:t>P2</a:t>
            </a:r>
          </a:p>
          <a:p>
            <a:r>
              <a:rPr lang="en-US" sz="1800" b="0"/>
              <a:t>---</a:t>
            </a:r>
          </a:p>
          <a:p>
            <a:endParaRPr lang="en-US" sz="1800" b="0"/>
          </a:p>
          <a:p>
            <a:r>
              <a:rPr lang="en-US" sz="1800" b="0"/>
              <a:t> </a:t>
            </a:r>
          </a:p>
          <a:p>
            <a:endParaRPr lang="en-US" sz="1800" b="0"/>
          </a:p>
          <a:p>
            <a:endParaRPr lang="en-US" sz="1800" b="0"/>
          </a:p>
          <a:p>
            <a:endParaRPr lang="en-US" sz="1800" b="0"/>
          </a:p>
          <a:p>
            <a:r>
              <a:rPr lang="en-US" sz="1800" b="0">
                <a:solidFill>
                  <a:srgbClr val="CC0066"/>
                </a:solidFill>
              </a:rPr>
              <a:t>MPI_Barrier();</a:t>
            </a:r>
          </a:p>
          <a:p>
            <a:endParaRPr lang="en-US" sz="1800" b="0"/>
          </a:p>
          <a:p>
            <a:endParaRPr lang="en-US" sz="1800" b="0"/>
          </a:p>
          <a:p>
            <a:r>
              <a:rPr lang="en-US" sz="1800" b="0"/>
              <a:t>MPI_Isend(to P0, 22);</a:t>
            </a:r>
          </a:p>
          <a:p>
            <a:endParaRPr lang="en-US" sz="1800" b="0"/>
          </a:p>
          <a:p>
            <a:endParaRPr lang="en-US" sz="1800" b="0"/>
          </a:p>
          <a:p>
            <a:endParaRPr lang="en-US" sz="1800" b="0"/>
          </a:p>
          <a:p>
            <a:endParaRPr lang="en-US" sz="1800" b="0"/>
          </a:p>
          <a:p>
            <a:r>
              <a:rPr lang="en-US" sz="1800" b="0"/>
              <a:t>MPI_Finalize();</a:t>
            </a:r>
          </a:p>
        </p:txBody>
      </p:sp>
      <p:sp>
        <p:nvSpPr>
          <p:cNvPr id="2892807" name="Freeform 7"/>
          <p:cNvSpPr>
            <a:spLocks/>
          </p:cNvSpPr>
          <p:nvPr/>
        </p:nvSpPr>
        <p:spPr bwMode="auto">
          <a:xfrm>
            <a:off x="292100" y="2590800"/>
            <a:ext cx="165100" cy="381000"/>
          </a:xfrm>
          <a:custGeom>
            <a:avLst/>
            <a:gdLst/>
            <a:ahLst/>
            <a:cxnLst>
              <a:cxn ang="0">
                <a:pos x="56" y="0"/>
              </a:cxn>
              <a:cxn ang="0">
                <a:pos x="8" y="144"/>
              </a:cxn>
              <a:cxn ang="0">
                <a:pos x="104" y="240"/>
              </a:cxn>
            </a:cxnLst>
            <a:rect l="0" t="0" r="r" b="b"/>
            <a:pathLst>
              <a:path w="104" h="240">
                <a:moveTo>
                  <a:pt x="56" y="0"/>
                </a:moveTo>
                <a:cubicBezTo>
                  <a:pt x="28" y="52"/>
                  <a:pt x="0" y="104"/>
                  <a:pt x="8" y="144"/>
                </a:cubicBezTo>
                <a:cubicBezTo>
                  <a:pt x="16" y="184"/>
                  <a:pt x="60" y="212"/>
                  <a:pt x="104" y="240"/>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892808" name="Freeform 8"/>
          <p:cNvSpPr>
            <a:spLocks/>
          </p:cNvSpPr>
          <p:nvPr/>
        </p:nvSpPr>
        <p:spPr bwMode="auto">
          <a:xfrm>
            <a:off x="292100" y="3200400"/>
            <a:ext cx="165100" cy="381000"/>
          </a:xfrm>
          <a:custGeom>
            <a:avLst/>
            <a:gdLst/>
            <a:ahLst/>
            <a:cxnLst>
              <a:cxn ang="0">
                <a:pos x="56" y="0"/>
              </a:cxn>
              <a:cxn ang="0">
                <a:pos x="8" y="144"/>
              </a:cxn>
              <a:cxn ang="0">
                <a:pos x="104" y="240"/>
              </a:cxn>
            </a:cxnLst>
            <a:rect l="0" t="0" r="r" b="b"/>
            <a:pathLst>
              <a:path w="104" h="240">
                <a:moveTo>
                  <a:pt x="56" y="0"/>
                </a:moveTo>
                <a:cubicBezTo>
                  <a:pt x="28" y="52"/>
                  <a:pt x="0" y="104"/>
                  <a:pt x="8" y="144"/>
                </a:cubicBezTo>
                <a:cubicBezTo>
                  <a:pt x="16" y="184"/>
                  <a:pt x="60" y="212"/>
                  <a:pt x="104" y="240"/>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892809" name="Freeform 9"/>
          <p:cNvSpPr>
            <a:spLocks/>
          </p:cNvSpPr>
          <p:nvPr/>
        </p:nvSpPr>
        <p:spPr bwMode="auto">
          <a:xfrm>
            <a:off x="6248400" y="3886200"/>
            <a:ext cx="165100" cy="381000"/>
          </a:xfrm>
          <a:custGeom>
            <a:avLst/>
            <a:gdLst/>
            <a:ahLst/>
            <a:cxnLst>
              <a:cxn ang="0">
                <a:pos x="56" y="0"/>
              </a:cxn>
              <a:cxn ang="0">
                <a:pos x="8" y="144"/>
              </a:cxn>
              <a:cxn ang="0">
                <a:pos x="104" y="240"/>
              </a:cxn>
            </a:cxnLst>
            <a:rect l="0" t="0" r="r" b="b"/>
            <a:pathLst>
              <a:path w="104" h="240">
                <a:moveTo>
                  <a:pt x="56" y="0"/>
                </a:moveTo>
                <a:cubicBezTo>
                  <a:pt x="28" y="52"/>
                  <a:pt x="0" y="104"/>
                  <a:pt x="8" y="144"/>
                </a:cubicBezTo>
                <a:cubicBezTo>
                  <a:pt x="16" y="184"/>
                  <a:pt x="60" y="212"/>
                  <a:pt x="104" y="240"/>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892810" name="Freeform 10"/>
          <p:cNvSpPr>
            <a:spLocks/>
          </p:cNvSpPr>
          <p:nvPr/>
        </p:nvSpPr>
        <p:spPr bwMode="auto">
          <a:xfrm>
            <a:off x="6172200" y="4648200"/>
            <a:ext cx="152400" cy="990600"/>
          </a:xfrm>
          <a:custGeom>
            <a:avLst/>
            <a:gdLst/>
            <a:ahLst/>
            <a:cxnLst>
              <a:cxn ang="0">
                <a:pos x="96" y="0"/>
              </a:cxn>
              <a:cxn ang="0">
                <a:pos x="0" y="384"/>
              </a:cxn>
              <a:cxn ang="0">
                <a:pos x="96" y="624"/>
              </a:cxn>
            </a:cxnLst>
            <a:rect l="0" t="0" r="r" b="b"/>
            <a:pathLst>
              <a:path w="96" h="624">
                <a:moveTo>
                  <a:pt x="96" y="0"/>
                </a:moveTo>
                <a:cubicBezTo>
                  <a:pt x="48" y="140"/>
                  <a:pt x="0" y="280"/>
                  <a:pt x="0" y="384"/>
                </a:cubicBezTo>
                <a:cubicBezTo>
                  <a:pt x="0" y="488"/>
                  <a:pt x="48" y="556"/>
                  <a:pt x="96" y="624"/>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892811" name="Freeform 11"/>
          <p:cNvSpPr>
            <a:spLocks/>
          </p:cNvSpPr>
          <p:nvPr/>
        </p:nvSpPr>
        <p:spPr bwMode="auto">
          <a:xfrm>
            <a:off x="381000" y="3810000"/>
            <a:ext cx="152400" cy="1752600"/>
          </a:xfrm>
          <a:custGeom>
            <a:avLst/>
            <a:gdLst/>
            <a:ahLst/>
            <a:cxnLst>
              <a:cxn ang="0">
                <a:pos x="96" y="0"/>
              </a:cxn>
              <a:cxn ang="0">
                <a:pos x="0" y="576"/>
              </a:cxn>
              <a:cxn ang="0">
                <a:pos x="96" y="1104"/>
              </a:cxn>
            </a:cxnLst>
            <a:rect l="0" t="0" r="r" b="b"/>
            <a:pathLst>
              <a:path w="96" h="1104">
                <a:moveTo>
                  <a:pt x="96" y="0"/>
                </a:moveTo>
                <a:cubicBezTo>
                  <a:pt x="48" y="196"/>
                  <a:pt x="0" y="392"/>
                  <a:pt x="0" y="576"/>
                </a:cubicBezTo>
                <a:cubicBezTo>
                  <a:pt x="0" y="760"/>
                  <a:pt x="48" y="932"/>
                  <a:pt x="96" y="1104"/>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892812" name="Freeform 12"/>
          <p:cNvSpPr>
            <a:spLocks/>
          </p:cNvSpPr>
          <p:nvPr/>
        </p:nvSpPr>
        <p:spPr bwMode="auto">
          <a:xfrm>
            <a:off x="3429000" y="3886200"/>
            <a:ext cx="152400" cy="1676400"/>
          </a:xfrm>
          <a:custGeom>
            <a:avLst/>
            <a:gdLst/>
            <a:ahLst/>
            <a:cxnLst>
              <a:cxn ang="0">
                <a:pos x="96" y="0"/>
              </a:cxn>
              <a:cxn ang="0">
                <a:pos x="0" y="624"/>
              </a:cxn>
              <a:cxn ang="0">
                <a:pos x="96" y="1056"/>
              </a:cxn>
            </a:cxnLst>
            <a:rect l="0" t="0" r="r" b="b"/>
            <a:pathLst>
              <a:path w="96" h="1056">
                <a:moveTo>
                  <a:pt x="96" y="0"/>
                </a:moveTo>
                <a:cubicBezTo>
                  <a:pt x="48" y="224"/>
                  <a:pt x="0" y="448"/>
                  <a:pt x="0" y="624"/>
                </a:cubicBezTo>
                <a:cubicBezTo>
                  <a:pt x="0" y="800"/>
                  <a:pt x="48" y="928"/>
                  <a:pt x="96" y="1056"/>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892813" name="Freeform 13"/>
          <p:cNvSpPr>
            <a:spLocks/>
          </p:cNvSpPr>
          <p:nvPr/>
        </p:nvSpPr>
        <p:spPr bwMode="auto">
          <a:xfrm>
            <a:off x="3048000" y="3200400"/>
            <a:ext cx="381000" cy="2514600"/>
          </a:xfrm>
          <a:custGeom>
            <a:avLst/>
            <a:gdLst/>
            <a:ahLst/>
            <a:cxnLst>
              <a:cxn ang="0">
                <a:pos x="240" y="0"/>
              </a:cxn>
              <a:cxn ang="0">
                <a:pos x="0" y="816"/>
              </a:cxn>
              <a:cxn ang="0">
                <a:pos x="240" y="1584"/>
              </a:cxn>
            </a:cxnLst>
            <a:rect l="0" t="0" r="r" b="b"/>
            <a:pathLst>
              <a:path w="240" h="1584">
                <a:moveTo>
                  <a:pt x="240" y="0"/>
                </a:moveTo>
                <a:cubicBezTo>
                  <a:pt x="120" y="276"/>
                  <a:pt x="0" y="552"/>
                  <a:pt x="0" y="816"/>
                </a:cubicBezTo>
                <a:cubicBezTo>
                  <a:pt x="0" y="1080"/>
                  <a:pt x="120" y="1332"/>
                  <a:pt x="240" y="1584"/>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892817" name="Freeform 17"/>
          <p:cNvSpPr>
            <a:spLocks/>
          </p:cNvSpPr>
          <p:nvPr/>
        </p:nvSpPr>
        <p:spPr bwMode="auto">
          <a:xfrm>
            <a:off x="2209800" y="2882900"/>
            <a:ext cx="1219200" cy="165100"/>
          </a:xfrm>
          <a:custGeom>
            <a:avLst/>
            <a:gdLst/>
            <a:ahLst/>
            <a:cxnLst>
              <a:cxn ang="0">
                <a:pos x="768" y="104"/>
              </a:cxn>
              <a:cxn ang="0">
                <a:pos x="432" y="8"/>
              </a:cxn>
              <a:cxn ang="0">
                <a:pos x="0" y="56"/>
              </a:cxn>
            </a:cxnLst>
            <a:rect l="0" t="0" r="r" b="b"/>
            <a:pathLst>
              <a:path w="768" h="104">
                <a:moveTo>
                  <a:pt x="768" y="104"/>
                </a:moveTo>
                <a:cubicBezTo>
                  <a:pt x="664" y="60"/>
                  <a:pt x="560" y="16"/>
                  <a:pt x="432" y="8"/>
                </a:cubicBezTo>
                <a:cubicBezTo>
                  <a:pt x="304" y="0"/>
                  <a:pt x="152" y="28"/>
                  <a:pt x="0" y="56"/>
                </a:cubicBezTo>
              </a:path>
            </a:pathLst>
          </a:custGeom>
          <a:noFill/>
          <a:ln w="12700" cap="flat" cmpd="sng">
            <a:solidFill>
              <a:schemeClr val="tx1"/>
            </a:solidFill>
            <a:prstDash val="dashDot"/>
            <a:round/>
            <a:headEnd type="none" w="sm" len="sm"/>
            <a:tailEnd type="triangle" w="med" len="med"/>
          </a:ln>
          <a:effectLst/>
        </p:spPr>
        <p:txBody>
          <a:bodyPr/>
          <a:lstStyle/>
          <a:p>
            <a:endParaRPr lang="en-US"/>
          </a:p>
        </p:txBody>
      </p:sp>
      <p:sp>
        <p:nvSpPr>
          <p:cNvPr id="2892818" name="Text Box 18"/>
          <p:cNvSpPr txBox="1">
            <a:spLocks noChangeArrowheads="1"/>
          </p:cNvSpPr>
          <p:nvPr/>
        </p:nvSpPr>
        <p:spPr bwMode="auto">
          <a:xfrm>
            <a:off x="2422525" y="2982913"/>
            <a:ext cx="825500" cy="304800"/>
          </a:xfrm>
          <a:prstGeom prst="rect">
            <a:avLst/>
          </a:prstGeom>
          <a:noFill/>
          <a:ln w="12700">
            <a:noFill/>
            <a:miter lim="800000"/>
            <a:headEnd type="none" w="sm" len="sm"/>
            <a:tailEnd type="none" w="sm" len="sm"/>
          </a:ln>
          <a:effectLst/>
        </p:spPr>
        <p:txBody>
          <a:bodyPr wrap="none">
            <a:spAutoFit/>
          </a:bodyPr>
          <a:lstStyle/>
          <a:p>
            <a:r>
              <a:rPr lang="en-US"/>
              <a:t>InterCB</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p:cNvSpPr>
            <a:spLocks noGrp="1"/>
          </p:cNvSpPr>
          <p:nvPr>
            <p:ph type="sldNum" sz="quarter" idx="12"/>
          </p:nvPr>
        </p:nvSpPr>
        <p:spPr/>
        <p:txBody>
          <a:bodyPr/>
          <a:lstStyle/>
          <a:p>
            <a:fld id="{597C2197-B438-4283-9C87-9555FAD3A832}" type="slidenum">
              <a:rPr lang="en-US"/>
              <a:pPr/>
              <a:t>107</a:t>
            </a:fld>
            <a:endParaRPr lang="en-US"/>
          </a:p>
        </p:txBody>
      </p:sp>
      <p:sp>
        <p:nvSpPr>
          <p:cNvPr id="122882" name="Title 1"/>
          <p:cNvSpPr>
            <a:spLocks noGrp="1"/>
          </p:cNvSpPr>
          <p:nvPr>
            <p:ph type="title" idx="4294967295"/>
          </p:nvPr>
        </p:nvSpPr>
        <p:spPr>
          <a:xfrm>
            <a:off x="457200" y="228600"/>
            <a:ext cx="8686800" cy="914400"/>
          </a:xfrm>
        </p:spPr>
        <p:txBody>
          <a:bodyPr lIns="91440" tIns="45720" rIns="91440" bIns="45720"/>
          <a:lstStyle/>
          <a:p>
            <a:pPr eaLnBrk="1" hangingPunct="1"/>
            <a:r>
              <a:rPr lang="en-US" sz="2400">
                <a:solidFill>
                  <a:srgbClr val="0000FF"/>
                </a:solidFill>
              </a:rPr>
              <a:t>InterCB introduction: </a:t>
            </a:r>
            <a:r>
              <a:rPr lang="en-US" sz="2400">
                <a:solidFill>
                  <a:schemeClr val="bg2"/>
                </a:solidFill>
              </a:rPr>
              <a:t>for any </a:t>
            </a:r>
            <a:r>
              <a:rPr lang="en-US" sz="2400">
                <a:solidFill>
                  <a:schemeClr val="tx2"/>
                </a:solidFill>
              </a:rPr>
              <a:t>x,y</a:t>
            </a:r>
            <a:r>
              <a:rPr lang="en-US" sz="2400">
                <a:solidFill>
                  <a:schemeClr val="bg2"/>
                </a:solidFill>
              </a:rPr>
              <a:t> in a match set, add InterCB from </a:t>
            </a:r>
            <a:r>
              <a:rPr lang="en-US" sz="2400">
                <a:solidFill>
                  <a:schemeClr val="tx2"/>
                </a:solidFill>
              </a:rPr>
              <a:t>x</a:t>
            </a:r>
            <a:r>
              <a:rPr lang="en-US" sz="2400">
                <a:solidFill>
                  <a:schemeClr val="bg2"/>
                </a:solidFill>
              </a:rPr>
              <a:t> to every IntraCB successor of </a:t>
            </a:r>
            <a:r>
              <a:rPr lang="en-US" sz="2400">
                <a:solidFill>
                  <a:schemeClr val="tx2"/>
                </a:solidFill>
              </a:rPr>
              <a:t>y</a:t>
            </a:r>
          </a:p>
        </p:txBody>
      </p:sp>
      <p:sp>
        <p:nvSpPr>
          <p:cNvPr id="2894851" name="Text Box 3"/>
          <p:cNvSpPr txBox="1">
            <a:spLocks noChangeArrowheads="1"/>
          </p:cNvSpPr>
          <p:nvPr/>
        </p:nvSpPr>
        <p:spPr bwMode="auto">
          <a:xfrm>
            <a:off x="1508125" y="1839913"/>
            <a:ext cx="184150" cy="304800"/>
          </a:xfrm>
          <a:prstGeom prst="rect">
            <a:avLst/>
          </a:prstGeom>
          <a:noFill/>
          <a:ln w="12700">
            <a:noFill/>
            <a:miter lim="800000"/>
            <a:headEnd type="none" w="sm" len="sm"/>
            <a:tailEnd type="none" w="sm" len="sm"/>
          </a:ln>
          <a:effectLst/>
        </p:spPr>
        <p:txBody>
          <a:bodyPr wrap="none">
            <a:spAutoFit/>
          </a:bodyPr>
          <a:lstStyle/>
          <a:p>
            <a:endParaRPr lang="en-US"/>
          </a:p>
        </p:txBody>
      </p:sp>
      <p:sp>
        <p:nvSpPr>
          <p:cNvPr id="2894852" name="Text Box 4"/>
          <p:cNvSpPr txBox="1">
            <a:spLocks noChangeArrowheads="1"/>
          </p:cNvSpPr>
          <p:nvPr/>
        </p:nvSpPr>
        <p:spPr bwMode="auto">
          <a:xfrm>
            <a:off x="381000" y="1484313"/>
            <a:ext cx="2825750" cy="4486275"/>
          </a:xfrm>
          <a:prstGeom prst="rect">
            <a:avLst/>
          </a:prstGeom>
          <a:noFill/>
          <a:ln w="12700">
            <a:noFill/>
            <a:miter lim="800000"/>
            <a:headEnd type="none" w="sm" len="sm"/>
            <a:tailEnd type="none" w="sm" len="sm"/>
          </a:ln>
          <a:effectLst/>
        </p:spPr>
        <p:txBody>
          <a:bodyPr wrap="none">
            <a:spAutoFit/>
          </a:bodyPr>
          <a:lstStyle/>
          <a:p>
            <a:r>
              <a:rPr lang="en-US" sz="1800" b="0"/>
              <a:t>P0</a:t>
            </a:r>
          </a:p>
          <a:p>
            <a:r>
              <a:rPr lang="en-US" sz="1800" b="0"/>
              <a:t>---</a:t>
            </a:r>
          </a:p>
          <a:p>
            <a:endParaRPr lang="en-US" sz="1800" b="0"/>
          </a:p>
          <a:p>
            <a:r>
              <a:rPr lang="en-US" sz="1800">
                <a:solidFill>
                  <a:schemeClr val="tx2"/>
                </a:solidFill>
              </a:rPr>
              <a:t>MPI_Irecv(from 1, &amp;req);</a:t>
            </a:r>
          </a:p>
          <a:p>
            <a:endParaRPr lang="en-US" sz="1800" b="0"/>
          </a:p>
          <a:p>
            <a:r>
              <a:rPr lang="en-US" sz="1800" b="0"/>
              <a:t>MPI_Wait(&amp;req);</a:t>
            </a:r>
          </a:p>
          <a:p>
            <a:endParaRPr lang="en-US" sz="1800" b="0"/>
          </a:p>
          <a:p>
            <a:r>
              <a:rPr lang="en-US" sz="1800" b="0">
                <a:solidFill>
                  <a:srgbClr val="CC0066"/>
                </a:solidFill>
              </a:rPr>
              <a:t>MPI_Barrier();</a:t>
            </a:r>
          </a:p>
          <a:p>
            <a:endParaRPr lang="en-US" sz="1800" b="0"/>
          </a:p>
          <a:p>
            <a:endParaRPr lang="en-US" sz="1800" b="0"/>
          </a:p>
          <a:p>
            <a:endParaRPr lang="en-US" sz="1800" b="0"/>
          </a:p>
          <a:p>
            <a:endParaRPr lang="en-US" sz="1800" b="0"/>
          </a:p>
          <a:p>
            <a:endParaRPr lang="en-US" sz="1800" b="0"/>
          </a:p>
          <a:p>
            <a:endParaRPr lang="en-US" sz="1800" b="0"/>
          </a:p>
          <a:p>
            <a:endParaRPr lang="en-US" sz="1800" b="0"/>
          </a:p>
          <a:p>
            <a:r>
              <a:rPr lang="en-US" sz="1800" b="0"/>
              <a:t>MPI_Finalize();</a:t>
            </a:r>
          </a:p>
        </p:txBody>
      </p:sp>
      <p:sp>
        <p:nvSpPr>
          <p:cNvPr id="2894853" name="Text Box 5"/>
          <p:cNvSpPr txBox="1">
            <a:spLocks noChangeArrowheads="1"/>
          </p:cNvSpPr>
          <p:nvPr/>
        </p:nvSpPr>
        <p:spPr bwMode="auto">
          <a:xfrm>
            <a:off x="3441700" y="1524000"/>
            <a:ext cx="2330450" cy="4486275"/>
          </a:xfrm>
          <a:prstGeom prst="rect">
            <a:avLst/>
          </a:prstGeom>
          <a:noFill/>
          <a:ln w="12700">
            <a:noFill/>
            <a:miter lim="800000"/>
            <a:headEnd type="none" w="sm" len="sm"/>
            <a:tailEnd type="none" w="sm" len="sm"/>
          </a:ln>
          <a:effectLst/>
        </p:spPr>
        <p:txBody>
          <a:bodyPr wrap="none">
            <a:spAutoFit/>
          </a:bodyPr>
          <a:lstStyle/>
          <a:p>
            <a:r>
              <a:rPr lang="en-US" sz="1800" b="0"/>
              <a:t>P1</a:t>
            </a:r>
          </a:p>
          <a:p>
            <a:r>
              <a:rPr lang="en-US" sz="1800" b="0"/>
              <a:t>---</a:t>
            </a:r>
          </a:p>
          <a:p>
            <a:endParaRPr lang="en-US" sz="1800" b="0"/>
          </a:p>
          <a:p>
            <a:r>
              <a:rPr lang="en-US" sz="1800" b="0"/>
              <a:t> </a:t>
            </a:r>
          </a:p>
          <a:p>
            <a:endParaRPr lang="en-US" sz="1800" b="0"/>
          </a:p>
          <a:p>
            <a:r>
              <a:rPr lang="en-US" sz="1800">
                <a:solidFill>
                  <a:schemeClr val="tx2"/>
                </a:solidFill>
              </a:rPr>
              <a:t>MPI_Isend(to 0, 33);</a:t>
            </a:r>
          </a:p>
          <a:p>
            <a:endParaRPr lang="en-US" sz="1800" b="0"/>
          </a:p>
          <a:p>
            <a:r>
              <a:rPr lang="en-US" sz="1800" b="0">
                <a:solidFill>
                  <a:srgbClr val="CC0066"/>
                </a:solidFill>
              </a:rPr>
              <a:t>MPI_Barrier();</a:t>
            </a:r>
          </a:p>
          <a:p>
            <a:endParaRPr lang="en-US" sz="1800" b="0">
              <a:solidFill>
                <a:srgbClr val="CC0066"/>
              </a:solidFill>
            </a:endParaRPr>
          </a:p>
          <a:p>
            <a:endParaRPr lang="en-US" sz="1800" b="0"/>
          </a:p>
          <a:p>
            <a:endParaRPr lang="en-US" sz="1800" b="0"/>
          </a:p>
          <a:p>
            <a:endParaRPr lang="en-US" sz="1800" b="0"/>
          </a:p>
          <a:p>
            <a:endParaRPr lang="en-US" sz="1800" b="0"/>
          </a:p>
          <a:p>
            <a:endParaRPr lang="en-US" sz="1800" b="0"/>
          </a:p>
          <a:p>
            <a:endParaRPr lang="en-US" sz="1800" b="0"/>
          </a:p>
          <a:p>
            <a:r>
              <a:rPr lang="en-US" sz="1800" b="0"/>
              <a:t>MPI_Finalize();</a:t>
            </a:r>
          </a:p>
        </p:txBody>
      </p:sp>
      <p:sp>
        <p:nvSpPr>
          <p:cNvPr id="2894854" name="Text Box 6"/>
          <p:cNvSpPr txBox="1">
            <a:spLocks noChangeArrowheads="1"/>
          </p:cNvSpPr>
          <p:nvPr/>
        </p:nvSpPr>
        <p:spPr bwMode="auto">
          <a:xfrm>
            <a:off x="6184900" y="1524000"/>
            <a:ext cx="2406650" cy="4486275"/>
          </a:xfrm>
          <a:prstGeom prst="rect">
            <a:avLst/>
          </a:prstGeom>
          <a:noFill/>
          <a:ln w="12700">
            <a:noFill/>
            <a:miter lim="800000"/>
            <a:headEnd type="none" w="sm" len="sm"/>
            <a:tailEnd type="none" w="sm" len="sm"/>
          </a:ln>
          <a:effectLst/>
        </p:spPr>
        <p:txBody>
          <a:bodyPr wrap="none">
            <a:spAutoFit/>
          </a:bodyPr>
          <a:lstStyle/>
          <a:p>
            <a:r>
              <a:rPr lang="en-US" sz="1800" b="0"/>
              <a:t>P2</a:t>
            </a:r>
          </a:p>
          <a:p>
            <a:r>
              <a:rPr lang="en-US" sz="1800" b="0"/>
              <a:t>---</a:t>
            </a:r>
          </a:p>
          <a:p>
            <a:endParaRPr lang="en-US" sz="1800" b="0"/>
          </a:p>
          <a:p>
            <a:r>
              <a:rPr lang="en-US" sz="1800" b="0"/>
              <a:t> </a:t>
            </a:r>
          </a:p>
          <a:p>
            <a:endParaRPr lang="en-US" sz="1800" b="0"/>
          </a:p>
          <a:p>
            <a:endParaRPr lang="en-US" sz="1800" b="0"/>
          </a:p>
          <a:p>
            <a:endParaRPr lang="en-US" sz="1800" b="0"/>
          </a:p>
          <a:p>
            <a:r>
              <a:rPr lang="en-US" sz="1800" b="0">
                <a:solidFill>
                  <a:srgbClr val="CC0066"/>
                </a:solidFill>
              </a:rPr>
              <a:t>MPI_Barrier();</a:t>
            </a:r>
          </a:p>
          <a:p>
            <a:endParaRPr lang="en-US" sz="1800" b="0"/>
          </a:p>
          <a:p>
            <a:endParaRPr lang="en-US" sz="1800" b="0"/>
          </a:p>
          <a:p>
            <a:r>
              <a:rPr lang="en-US" sz="1800" b="0"/>
              <a:t>MPI_Isend(to P0, 22);</a:t>
            </a:r>
          </a:p>
          <a:p>
            <a:endParaRPr lang="en-US" sz="1800" b="0"/>
          </a:p>
          <a:p>
            <a:endParaRPr lang="en-US" sz="1800" b="0"/>
          </a:p>
          <a:p>
            <a:endParaRPr lang="en-US" sz="1800" b="0"/>
          </a:p>
          <a:p>
            <a:endParaRPr lang="en-US" sz="1800" b="0"/>
          </a:p>
          <a:p>
            <a:r>
              <a:rPr lang="en-US" sz="1800" b="0"/>
              <a:t>MPI_Finalize();</a:t>
            </a:r>
          </a:p>
        </p:txBody>
      </p:sp>
      <p:sp>
        <p:nvSpPr>
          <p:cNvPr id="2894855" name="Freeform 7"/>
          <p:cNvSpPr>
            <a:spLocks/>
          </p:cNvSpPr>
          <p:nvPr/>
        </p:nvSpPr>
        <p:spPr bwMode="auto">
          <a:xfrm>
            <a:off x="292100" y="2590800"/>
            <a:ext cx="165100" cy="381000"/>
          </a:xfrm>
          <a:custGeom>
            <a:avLst/>
            <a:gdLst/>
            <a:ahLst/>
            <a:cxnLst>
              <a:cxn ang="0">
                <a:pos x="56" y="0"/>
              </a:cxn>
              <a:cxn ang="0">
                <a:pos x="8" y="144"/>
              </a:cxn>
              <a:cxn ang="0">
                <a:pos x="104" y="240"/>
              </a:cxn>
            </a:cxnLst>
            <a:rect l="0" t="0" r="r" b="b"/>
            <a:pathLst>
              <a:path w="104" h="240">
                <a:moveTo>
                  <a:pt x="56" y="0"/>
                </a:moveTo>
                <a:cubicBezTo>
                  <a:pt x="28" y="52"/>
                  <a:pt x="0" y="104"/>
                  <a:pt x="8" y="144"/>
                </a:cubicBezTo>
                <a:cubicBezTo>
                  <a:pt x="16" y="184"/>
                  <a:pt x="60" y="212"/>
                  <a:pt x="104" y="240"/>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894856" name="Freeform 8"/>
          <p:cNvSpPr>
            <a:spLocks/>
          </p:cNvSpPr>
          <p:nvPr/>
        </p:nvSpPr>
        <p:spPr bwMode="auto">
          <a:xfrm>
            <a:off x="292100" y="3200400"/>
            <a:ext cx="165100" cy="381000"/>
          </a:xfrm>
          <a:custGeom>
            <a:avLst/>
            <a:gdLst/>
            <a:ahLst/>
            <a:cxnLst>
              <a:cxn ang="0">
                <a:pos x="56" y="0"/>
              </a:cxn>
              <a:cxn ang="0">
                <a:pos x="8" y="144"/>
              </a:cxn>
              <a:cxn ang="0">
                <a:pos x="104" y="240"/>
              </a:cxn>
            </a:cxnLst>
            <a:rect l="0" t="0" r="r" b="b"/>
            <a:pathLst>
              <a:path w="104" h="240">
                <a:moveTo>
                  <a:pt x="56" y="0"/>
                </a:moveTo>
                <a:cubicBezTo>
                  <a:pt x="28" y="52"/>
                  <a:pt x="0" y="104"/>
                  <a:pt x="8" y="144"/>
                </a:cubicBezTo>
                <a:cubicBezTo>
                  <a:pt x="16" y="184"/>
                  <a:pt x="60" y="212"/>
                  <a:pt x="104" y="240"/>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894857" name="Freeform 9"/>
          <p:cNvSpPr>
            <a:spLocks/>
          </p:cNvSpPr>
          <p:nvPr/>
        </p:nvSpPr>
        <p:spPr bwMode="auto">
          <a:xfrm>
            <a:off x="6248400" y="3886200"/>
            <a:ext cx="165100" cy="381000"/>
          </a:xfrm>
          <a:custGeom>
            <a:avLst/>
            <a:gdLst/>
            <a:ahLst/>
            <a:cxnLst>
              <a:cxn ang="0">
                <a:pos x="56" y="0"/>
              </a:cxn>
              <a:cxn ang="0">
                <a:pos x="8" y="144"/>
              </a:cxn>
              <a:cxn ang="0">
                <a:pos x="104" y="240"/>
              </a:cxn>
            </a:cxnLst>
            <a:rect l="0" t="0" r="r" b="b"/>
            <a:pathLst>
              <a:path w="104" h="240">
                <a:moveTo>
                  <a:pt x="56" y="0"/>
                </a:moveTo>
                <a:cubicBezTo>
                  <a:pt x="28" y="52"/>
                  <a:pt x="0" y="104"/>
                  <a:pt x="8" y="144"/>
                </a:cubicBezTo>
                <a:cubicBezTo>
                  <a:pt x="16" y="184"/>
                  <a:pt x="60" y="212"/>
                  <a:pt x="104" y="240"/>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894858" name="Freeform 10"/>
          <p:cNvSpPr>
            <a:spLocks/>
          </p:cNvSpPr>
          <p:nvPr/>
        </p:nvSpPr>
        <p:spPr bwMode="auto">
          <a:xfrm>
            <a:off x="6172200" y="4648200"/>
            <a:ext cx="152400" cy="990600"/>
          </a:xfrm>
          <a:custGeom>
            <a:avLst/>
            <a:gdLst/>
            <a:ahLst/>
            <a:cxnLst>
              <a:cxn ang="0">
                <a:pos x="96" y="0"/>
              </a:cxn>
              <a:cxn ang="0">
                <a:pos x="0" y="384"/>
              </a:cxn>
              <a:cxn ang="0">
                <a:pos x="96" y="624"/>
              </a:cxn>
            </a:cxnLst>
            <a:rect l="0" t="0" r="r" b="b"/>
            <a:pathLst>
              <a:path w="96" h="624">
                <a:moveTo>
                  <a:pt x="96" y="0"/>
                </a:moveTo>
                <a:cubicBezTo>
                  <a:pt x="48" y="140"/>
                  <a:pt x="0" y="280"/>
                  <a:pt x="0" y="384"/>
                </a:cubicBezTo>
                <a:cubicBezTo>
                  <a:pt x="0" y="488"/>
                  <a:pt x="48" y="556"/>
                  <a:pt x="96" y="624"/>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894859" name="Freeform 11"/>
          <p:cNvSpPr>
            <a:spLocks/>
          </p:cNvSpPr>
          <p:nvPr/>
        </p:nvSpPr>
        <p:spPr bwMode="auto">
          <a:xfrm>
            <a:off x="381000" y="3810000"/>
            <a:ext cx="152400" cy="1752600"/>
          </a:xfrm>
          <a:custGeom>
            <a:avLst/>
            <a:gdLst/>
            <a:ahLst/>
            <a:cxnLst>
              <a:cxn ang="0">
                <a:pos x="96" y="0"/>
              </a:cxn>
              <a:cxn ang="0">
                <a:pos x="0" y="576"/>
              </a:cxn>
              <a:cxn ang="0">
                <a:pos x="96" y="1104"/>
              </a:cxn>
            </a:cxnLst>
            <a:rect l="0" t="0" r="r" b="b"/>
            <a:pathLst>
              <a:path w="96" h="1104">
                <a:moveTo>
                  <a:pt x="96" y="0"/>
                </a:moveTo>
                <a:cubicBezTo>
                  <a:pt x="48" y="196"/>
                  <a:pt x="0" y="392"/>
                  <a:pt x="0" y="576"/>
                </a:cubicBezTo>
                <a:cubicBezTo>
                  <a:pt x="0" y="760"/>
                  <a:pt x="48" y="932"/>
                  <a:pt x="96" y="1104"/>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894860" name="Freeform 12"/>
          <p:cNvSpPr>
            <a:spLocks/>
          </p:cNvSpPr>
          <p:nvPr/>
        </p:nvSpPr>
        <p:spPr bwMode="auto">
          <a:xfrm>
            <a:off x="3429000" y="3886200"/>
            <a:ext cx="152400" cy="1676400"/>
          </a:xfrm>
          <a:custGeom>
            <a:avLst/>
            <a:gdLst/>
            <a:ahLst/>
            <a:cxnLst>
              <a:cxn ang="0">
                <a:pos x="96" y="0"/>
              </a:cxn>
              <a:cxn ang="0">
                <a:pos x="0" y="624"/>
              </a:cxn>
              <a:cxn ang="0">
                <a:pos x="96" y="1056"/>
              </a:cxn>
            </a:cxnLst>
            <a:rect l="0" t="0" r="r" b="b"/>
            <a:pathLst>
              <a:path w="96" h="1056">
                <a:moveTo>
                  <a:pt x="96" y="0"/>
                </a:moveTo>
                <a:cubicBezTo>
                  <a:pt x="48" y="224"/>
                  <a:pt x="0" y="448"/>
                  <a:pt x="0" y="624"/>
                </a:cubicBezTo>
                <a:cubicBezTo>
                  <a:pt x="0" y="800"/>
                  <a:pt x="48" y="928"/>
                  <a:pt x="96" y="1056"/>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894861" name="Freeform 13"/>
          <p:cNvSpPr>
            <a:spLocks/>
          </p:cNvSpPr>
          <p:nvPr/>
        </p:nvSpPr>
        <p:spPr bwMode="auto">
          <a:xfrm>
            <a:off x="3048000" y="3200400"/>
            <a:ext cx="381000" cy="2514600"/>
          </a:xfrm>
          <a:custGeom>
            <a:avLst/>
            <a:gdLst/>
            <a:ahLst/>
            <a:cxnLst>
              <a:cxn ang="0">
                <a:pos x="240" y="0"/>
              </a:cxn>
              <a:cxn ang="0">
                <a:pos x="0" y="816"/>
              </a:cxn>
              <a:cxn ang="0">
                <a:pos x="240" y="1584"/>
              </a:cxn>
            </a:cxnLst>
            <a:rect l="0" t="0" r="r" b="b"/>
            <a:pathLst>
              <a:path w="240" h="1584">
                <a:moveTo>
                  <a:pt x="240" y="0"/>
                </a:moveTo>
                <a:cubicBezTo>
                  <a:pt x="120" y="276"/>
                  <a:pt x="0" y="552"/>
                  <a:pt x="0" y="816"/>
                </a:cubicBezTo>
                <a:cubicBezTo>
                  <a:pt x="0" y="1080"/>
                  <a:pt x="120" y="1332"/>
                  <a:pt x="240" y="1584"/>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894865" name="Freeform 17"/>
          <p:cNvSpPr>
            <a:spLocks/>
          </p:cNvSpPr>
          <p:nvPr/>
        </p:nvSpPr>
        <p:spPr bwMode="auto">
          <a:xfrm>
            <a:off x="2209800" y="2882900"/>
            <a:ext cx="1219200" cy="165100"/>
          </a:xfrm>
          <a:custGeom>
            <a:avLst/>
            <a:gdLst/>
            <a:ahLst/>
            <a:cxnLst>
              <a:cxn ang="0">
                <a:pos x="768" y="104"/>
              </a:cxn>
              <a:cxn ang="0">
                <a:pos x="432" y="8"/>
              </a:cxn>
              <a:cxn ang="0">
                <a:pos x="0" y="56"/>
              </a:cxn>
            </a:cxnLst>
            <a:rect l="0" t="0" r="r" b="b"/>
            <a:pathLst>
              <a:path w="768" h="104">
                <a:moveTo>
                  <a:pt x="768" y="104"/>
                </a:moveTo>
                <a:cubicBezTo>
                  <a:pt x="664" y="60"/>
                  <a:pt x="560" y="16"/>
                  <a:pt x="432" y="8"/>
                </a:cubicBezTo>
                <a:cubicBezTo>
                  <a:pt x="304" y="0"/>
                  <a:pt x="152" y="28"/>
                  <a:pt x="0" y="56"/>
                </a:cubicBezTo>
              </a:path>
            </a:pathLst>
          </a:custGeom>
          <a:noFill/>
          <a:ln w="12700" cap="flat" cmpd="sng">
            <a:solidFill>
              <a:schemeClr val="tx1"/>
            </a:solidFill>
            <a:prstDash val="dashDot"/>
            <a:round/>
            <a:headEnd type="none" w="sm" len="sm"/>
            <a:tailEnd type="triangle" w="med" len="med"/>
          </a:ln>
          <a:effectLst/>
        </p:spPr>
        <p:txBody>
          <a:bodyPr/>
          <a:lstStyle/>
          <a:p>
            <a:endParaRPr lang="en-US"/>
          </a:p>
        </p:txBody>
      </p:sp>
      <p:sp>
        <p:nvSpPr>
          <p:cNvPr id="2894866" name="Text Box 18"/>
          <p:cNvSpPr txBox="1">
            <a:spLocks noChangeArrowheads="1"/>
          </p:cNvSpPr>
          <p:nvPr/>
        </p:nvSpPr>
        <p:spPr bwMode="auto">
          <a:xfrm>
            <a:off x="2422525" y="2982913"/>
            <a:ext cx="825500" cy="304800"/>
          </a:xfrm>
          <a:prstGeom prst="rect">
            <a:avLst/>
          </a:prstGeom>
          <a:noFill/>
          <a:ln w="12700">
            <a:noFill/>
            <a:miter lim="800000"/>
            <a:headEnd type="none" w="sm" len="sm"/>
            <a:tailEnd type="none" w="sm" len="sm"/>
          </a:ln>
          <a:effectLst/>
        </p:spPr>
        <p:txBody>
          <a:bodyPr wrap="none">
            <a:spAutoFit/>
          </a:bodyPr>
          <a:lstStyle/>
          <a:p>
            <a:r>
              <a:rPr lang="en-US"/>
              <a:t>InterCB</a:t>
            </a:r>
          </a:p>
        </p:txBody>
      </p:sp>
      <p:sp>
        <p:nvSpPr>
          <p:cNvPr id="2894867" name="Freeform 19"/>
          <p:cNvSpPr>
            <a:spLocks/>
          </p:cNvSpPr>
          <p:nvPr/>
        </p:nvSpPr>
        <p:spPr bwMode="auto">
          <a:xfrm>
            <a:off x="2120900" y="2540000"/>
            <a:ext cx="1308100" cy="3327400"/>
          </a:xfrm>
          <a:custGeom>
            <a:avLst/>
            <a:gdLst/>
            <a:ahLst/>
            <a:cxnLst>
              <a:cxn ang="0">
                <a:pos x="152" y="80"/>
              </a:cxn>
              <a:cxn ang="0">
                <a:pos x="200" y="176"/>
              </a:cxn>
              <a:cxn ang="0">
                <a:pos x="8" y="1136"/>
              </a:cxn>
              <a:cxn ang="0">
                <a:pos x="152" y="1856"/>
              </a:cxn>
              <a:cxn ang="0">
                <a:pos x="824" y="2096"/>
              </a:cxn>
            </a:cxnLst>
            <a:rect l="0" t="0" r="r" b="b"/>
            <a:pathLst>
              <a:path w="824" h="2096">
                <a:moveTo>
                  <a:pt x="152" y="80"/>
                </a:moveTo>
                <a:cubicBezTo>
                  <a:pt x="188" y="40"/>
                  <a:pt x="224" y="0"/>
                  <a:pt x="200" y="176"/>
                </a:cubicBezTo>
                <a:cubicBezTo>
                  <a:pt x="176" y="352"/>
                  <a:pt x="16" y="856"/>
                  <a:pt x="8" y="1136"/>
                </a:cubicBezTo>
                <a:cubicBezTo>
                  <a:pt x="0" y="1416"/>
                  <a:pt x="16" y="1696"/>
                  <a:pt x="152" y="1856"/>
                </a:cubicBezTo>
                <a:cubicBezTo>
                  <a:pt x="288" y="2016"/>
                  <a:pt x="556" y="2056"/>
                  <a:pt x="824" y="2096"/>
                </a:cubicBezTo>
              </a:path>
            </a:pathLst>
          </a:custGeom>
          <a:noFill/>
          <a:ln w="12700" cap="flat" cmpd="sng">
            <a:solidFill>
              <a:schemeClr val="tx1"/>
            </a:solidFill>
            <a:prstDash val="dashDot"/>
            <a:round/>
            <a:headEnd type="none" w="sm" len="sm"/>
            <a:tailEnd type="triangle" w="med" len="med"/>
          </a:ln>
          <a:effectLst/>
        </p:spPr>
        <p:txBody>
          <a:bodyPr/>
          <a:lstStyle/>
          <a:p>
            <a:endParaRPr lang="en-US"/>
          </a:p>
        </p:txBody>
      </p:sp>
      <p:sp>
        <p:nvSpPr>
          <p:cNvPr id="2894868" name="Text Box 20"/>
          <p:cNvSpPr txBox="1">
            <a:spLocks noChangeArrowheads="1"/>
          </p:cNvSpPr>
          <p:nvPr/>
        </p:nvSpPr>
        <p:spPr bwMode="auto">
          <a:xfrm>
            <a:off x="2070100" y="4648200"/>
            <a:ext cx="825500" cy="304800"/>
          </a:xfrm>
          <a:prstGeom prst="rect">
            <a:avLst/>
          </a:prstGeom>
          <a:noFill/>
          <a:ln w="12700">
            <a:noFill/>
            <a:miter lim="800000"/>
            <a:headEnd type="none" w="sm" len="sm"/>
            <a:tailEnd type="none" w="sm" len="sm"/>
          </a:ln>
          <a:effectLst/>
        </p:spPr>
        <p:txBody>
          <a:bodyPr wrap="none">
            <a:spAutoFit/>
          </a:bodyPr>
          <a:lstStyle/>
          <a:p>
            <a:r>
              <a:rPr lang="en-US"/>
              <a:t>InterCB</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p:cNvSpPr>
            <a:spLocks noGrp="1"/>
          </p:cNvSpPr>
          <p:nvPr>
            <p:ph type="sldNum" sz="quarter" idx="12"/>
          </p:nvPr>
        </p:nvSpPr>
        <p:spPr/>
        <p:txBody>
          <a:bodyPr/>
          <a:lstStyle/>
          <a:p>
            <a:fld id="{F69D64EF-C984-43D5-87C8-1FA4FF360AA0}" type="slidenum">
              <a:rPr lang="en-US"/>
              <a:pPr/>
              <a:t>108</a:t>
            </a:fld>
            <a:endParaRPr lang="en-US"/>
          </a:p>
        </p:txBody>
      </p:sp>
      <p:sp>
        <p:nvSpPr>
          <p:cNvPr id="122882" name="Title 1"/>
          <p:cNvSpPr>
            <a:spLocks noGrp="1"/>
          </p:cNvSpPr>
          <p:nvPr>
            <p:ph type="title" idx="4294967295"/>
          </p:nvPr>
        </p:nvSpPr>
        <p:spPr>
          <a:xfrm>
            <a:off x="457200" y="228600"/>
            <a:ext cx="8686800" cy="914400"/>
          </a:xfrm>
        </p:spPr>
        <p:txBody>
          <a:bodyPr lIns="91440" tIns="45720" rIns="91440" bIns="45720"/>
          <a:lstStyle/>
          <a:p>
            <a:pPr eaLnBrk="1" hangingPunct="1"/>
            <a:r>
              <a:rPr lang="en-US" sz="2400">
                <a:solidFill>
                  <a:srgbClr val="0000FF"/>
                </a:solidFill>
              </a:rPr>
              <a:t>Continue adding InterCB as the execution advances</a:t>
            </a:r>
            <a:br>
              <a:rPr lang="en-US" sz="2400">
                <a:solidFill>
                  <a:srgbClr val="0000FF"/>
                </a:solidFill>
              </a:rPr>
            </a:br>
            <a:r>
              <a:rPr lang="en-US" sz="2400">
                <a:solidFill>
                  <a:srgbClr val="0000FF"/>
                </a:solidFill>
              </a:rPr>
              <a:t>Here, we pick the Barriers to be the match set next…</a:t>
            </a:r>
            <a:endParaRPr lang="en-US" sz="2400">
              <a:solidFill>
                <a:schemeClr val="tx2"/>
              </a:solidFill>
            </a:endParaRPr>
          </a:p>
        </p:txBody>
      </p:sp>
      <p:sp>
        <p:nvSpPr>
          <p:cNvPr id="2896899" name="Text Box 3"/>
          <p:cNvSpPr txBox="1">
            <a:spLocks noChangeArrowheads="1"/>
          </p:cNvSpPr>
          <p:nvPr/>
        </p:nvSpPr>
        <p:spPr bwMode="auto">
          <a:xfrm>
            <a:off x="1508125" y="1839913"/>
            <a:ext cx="184150" cy="304800"/>
          </a:xfrm>
          <a:prstGeom prst="rect">
            <a:avLst/>
          </a:prstGeom>
          <a:noFill/>
          <a:ln w="12700">
            <a:noFill/>
            <a:miter lim="800000"/>
            <a:headEnd type="none" w="sm" len="sm"/>
            <a:tailEnd type="none" w="sm" len="sm"/>
          </a:ln>
          <a:effectLst/>
        </p:spPr>
        <p:txBody>
          <a:bodyPr wrap="none">
            <a:spAutoFit/>
          </a:bodyPr>
          <a:lstStyle/>
          <a:p>
            <a:endParaRPr lang="en-US"/>
          </a:p>
        </p:txBody>
      </p:sp>
      <p:sp>
        <p:nvSpPr>
          <p:cNvPr id="2896900" name="Text Box 4"/>
          <p:cNvSpPr txBox="1">
            <a:spLocks noChangeArrowheads="1"/>
          </p:cNvSpPr>
          <p:nvPr/>
        </p:nvSpPr>
        <p:spPr bwMode="auto">
          <a:xfrm>
            <a:off x="381000" y="1484313"/>
            <a:ext cx="2825750" cy="4486275"/>
          </a:xfrm>
          <a:prstGeom prst="rect">
            <a:avLst/>
          </a:prstGeom>
          <a:noFill/>
          <a:ln w="12700">
            <a:noFill/>
            <a:miter lim="800000"/>
            <a:headEnd type="none" w="sm" len="sm"/>
            <a:tailEnd type="none" w="sm" len="sm"/>
          </a:ln>
          <a:effectLst/>
        </p:spPr>
        <p:txBody>
          <a:bodyPr wrap="none">
            <a:spAutoFit/>
          </a:bodyPr>
          <a:lstStyle/>
          <a:p>
            <a:r>
              <a:rPr lang="en-US" sz="1800" b="0"/>
              <a:t>P0</a:t>
            </a:r>
          </a:p>
          <a:p>
            <a:r>
              <a:rPr lang="en-US" sz="1800" b="0"/>
              <a:t>---</a:t>
            </a:r>
          </a:p>
          <a:p>
            <a:endParaRPr lang="en-US" sz="1800" b="0"/>
          </a:p>
          <a:p>
            <a:r>
              <a:rPr lang="en-US" sz="1800">
                <a:solidFill>
                  <a:schemeClr val="tx2"/>
                </a:solidFill>
              </a:rPr>
              <a:t>MPI_Irecv(from 1, &amp;req);</a:t>
            </a:r>
          </a:p>
          <a:p>
            <a:endParaRPr lang="en-US" sz="1800" b="0"/>
          </a:p>
          <a:p>
            <a:r>
              <a:rPr lang="en-US" sz="1800" b="0"/>
              <a:t>MPI_Wait(&amp;req);</a:t>
            </a:r>
          </a:p>
          <a:p>
            <a:endParaRPr lang="en-US" sz="1800" b="0"/>
          </a:p>
          <a:p>
            <a:r>
              <a:rPr lang="en-US" sz="1800" b="0">
                <a:solidFill>
                  <a:schemeClr val="tx2"/>
                </a:solidFill>
              </a:rPr>
              <a:t>MPI_Barrier();</a:t>
            </a:r>
          </a:p>
          <a:p>
            <a:endParaRPr lang="en-US" sz="1800" b="0">
              <a:solidFill>
                <a:schemeClr val="tx2"/>
              </a:solidFill>
            </a:endParaRPr>
          </a:p>
          <a:p>
            <a:endParaRPr lang="en-US" sz="1800" b="0"/>
          </a:p>
          <a:p>
            <a:endParaRPr lang="en-US" sz="1800" b="0"/>
          </a:p>
          <a:p>
            <a:endParaRPr lang="en-US" sz="1800" b="0"/>
          </a:p>
          <a:p>
            <a:endParaRPr lang="en-US" sz="1800" b="0"/>
          </a:p>
          <a:p>
            <a:endParaRPr lang="en-US" sz="1800" b="0"/>
          </a:p>
          <a:p>
            <a:endParaRPr lang="en-US" sz="1800" b="0"/>
          </a:p>
          <a:p>
            <a:r>
              <a:rPr lang="en-US" sz="1800" b="0"/>
              <a:t>MPI_Finalize();</a:t>
            </a:r>
          </a:p>
        </p:txBody>
      </p:sp>
      <p:sp>
        <p:nvSpPr>
          <p:cNvPr id="2896901" name="Text Box 5"/>
          <p:cNvSpPr txBox="1">
            <a:spLocks noChangeArrowheads="1"/>
          </p:cNvSpPr>
          <p:nvPr/>
        </p:nvSpPr>
        <p:spPr bwMode="auto">
          <a:xfrm>
            <a:off x="3441700" y="1524000"/>
            <a:ext cx="2330450" cy="4486275"/>
          </a:xfrm>
          <a:prstGeom prst="rect">
            <a:avLst/>
          </a:prstGeom>
          <a:noFill/>
          <a:ln w="12700">
            <a:noFill/>
            <a:miter lim="800000"/>
            <a:headEnd type="none" w="sm" len="sm"/>
            <a:tailEnd type="none" w="sm" len="sm"/>
          </a:ln>
          <a:effectLst/>
        </p:spPr>
        <p:txBody>
          <a:bodyPr wrap="none">
            <a:spAutoFit/>
          </a:bodyPr>
          <a:lstStyle/>
          <a:p>
            <a:r>
              <a:rPr lang="en-US" sz="1800" b="0"/>
              <a:t>P1</a:t>
            </a:r>
          </a:p>
          <a:p>
            <a:r>
              <a:rPr lang="en-US" sz="1800" b="0"/>
              <a:t>---</a:t>
            </a:r>
          </a:p>
          <a:p>
            <a:endParaRPr lang="en-US" sz="1800" b="0"/>
          </a:p>
          <a:p>
            <a:r>
              <a:rPr lang="en-US" sz="1800" b="0"/>
              <a:t> </a:t>
            </a:r>
          </a:p>
          <a:p>
            <a:endParaRPr lang="en-US" sz="1800" b="0"/>
          </a:p>
          <a:p>
            <a:r>
              <a:rPr lang="en-US" sz="1800">
                <a:solidFill>
                  <a:schemeClr val="tx2"/>
                </a:solidFill>
              </a:rPr>
              <a:t>MPI_Isend(to 0, 33);</a:t>
            </a:r>
          </a:p>
          <a:p>
            <a:endParaRPr lang="en-US" sz="1800" b="0"/>
          </a:p>
          <a:p>
            <a:r>
              <a:rPr lang="en-US" sz="1800" b="0">
                <a:solidFill>
                  <a:schemeClr val="tx2"/>
                </a:solidFill>
              </a:rPr>
              <a:t>MPI_Barrier();</a:t>
            </a:r>
          </a:p>
          <a:p>
            <a:endParaRPr lang="en-US" sz="1800" b="0">
              <a:solidFill>
                <a:srgbClr val="CC0066"/>
              </a:solidFill>
            </a:endParaRPr>
          </a:p>
          <a:p>
            <a:endParaRPr lang="en-US" sz="1800" b="0"/>
          </a:p>
          <a:p>
            <a:endParaRPr lang="en-US" sz="1800" b="0"/>
          </a:p>
          <a:p>
            <a:endParaRPr lang="en-US" sz="1800" b="0"/>
          </a:p>
          <a:p>
            <a:endParaRPr lang="en-US" sz="1800" b="0"/>
          </a:p>
          <a:p>
            <a:endParaRPr lang="en-US" sz="1800" b="0"/>
          </a:p>
          <a:p>
            <a:endParaRPr lang="en-US" sz="1800" b="0"/>
          </a:p>
          <a:p>
            <a:r>
              <a:rPr lang="en-US" sz="1800" b="0"/>
              <a:t>MPI_Finalize();</a:t>
            </a:r>
          </a:p>
        </p:txBody>
      </p:sp>
      <p:sp>
        <p:nvSpPr>
          <p:cNvPr id="2896902" name="Text Box 6"/>
          <p:cNvSpPr txBox="1">
            <a:spLocks noChangeArrowheads="1"/>
          </p:cNvSpPr>
          <p:nvPr/>
        </p:nvSpPr>
        <p:spPr bwMode="auto">
          <a:xfrm>
            <a:off x="6184900" y="1524000"/>
            <a:ext cx="2406650" cy="4486275"/>
          </a:xfrm>
          <a:prstGeom prst="rect">
            <a:avLst/>
          </a:prstGeom>
          <a:noFill/>
          <a:ln w="12700">
            <a:noFill/>
            <a:miter lim="800000"/>
            <a:headEnd type="none" w="sm" len="sm"/>
            <a:tailEnd type="none" w="sm" len="sm"/>
          </a:ln>
          <a:effectLst/>
        </p:spPr>
        <p:txBody>
          <a:bodyPr wrap="none">
            <a:spAutoFit/>
          </a:bodyPr>
          <a:lstStyle/>
          <a:p>
            <a:r>
              <a:rPr lang="en-US" sz="1800" b="0"/>
              <a:t>P2</a:t>
            </a:r>
          </a:p>
          <a:p>
            <a:r>
              <a:rPr lang="en-US" sz="1800" b="0"/>
              <a:t>---</a:t>
            </a:r>
          </a:p>
          <a:p>
            <a:endParaRPr lang="en-US" sz="1800" b="0"/>
          </a:p>
          <a:p>
            <a:r>
              <a:rPr lang="en-US" sz="1800" b="0"/>
              <a:t> </a:t>
            </a:r>
          </a:p>
          <a:p>
            <a:endParaRPr lang="en-US" sz="1800" b="0"/>
          </a:p>
          <a:p>
            <a:endParaRPr lang="en-US" sz="1800" b="0"/>
          </a:p>
          <a:p>
            <a:endParaRPr lang="en-US" sz="1800" b="0"/>
          </a:p>
          <a:p>
            <a:r>
              <a:rPr lang="en-US" sz="1800" b="0">
                <a:solidFill>
                  <a:schemeClr val="tx2"/>
                </a:solidFill>
              </a:rPr>
              <a:t>MPI_Barrier();</a:t>
            </a:r>
          </a:p>
          <a:p>
            <a:endParaRPr lang="en-US" sz="1800" b="0">
              <a:solidFill>
                <a:schemeClr val="tx2"/>
              </a:solidFill>
            </a:endParaRPr>
          </a:p>
          <a:p>
            <a:endParaRPr lang="en-US" sz="1800" b="0"/>
          </a:p>
          <a:p>
            <a:r>
              <a:rPr lang="en-US" sz="1800" b="0"/>
              <a:t>MPI_Isend(to P0, 22);</a:t>
            </a:r>
          </a:p>
          <a:p>
            <a:endParaRPr lang="en-US" sz="1800" b="0"/>
          </a:p>
          <a:p>
            <a:endParaRPr lang="en-US" sz="1800" b="0"/>
          </a:p>
          <a:p>
            <a:endParaRPr lang="en-US" sz="1800" b="0"/>
          </a:p>
          <a:p>
            <a:endParaRPr lang="en-US" sz="1800" b="0"/>
          </a:p>
          <a:p>
            <a:r>
              <a:rPr lang="en-US" sz="1800" b="0"/>
              <a:t>MPI_Finalize();</a:t>
            </a:r>
          </a:p>
        </p:txBody>
      </p:sp>
      <p:sp>
        <p:nvSpPr>
          <p:cNvPr id="2896903" name="Freeform 7"/>
          <p:cNvSpPr>
            <a:spLocks/>
          </p:cNvSpPr>
          <p:nvPr/>
        </p:nvSpPr>
        <p:spPr bwMode="auto">
          <a:xfrm>
            <a:off x="292100" y="2590800"/>
            <a:ext cx="165100" cy="381000"/>
          </a:xfrm>
          <a:custGeom>
            <a:avLst/>
            <a:gdLst/>
            <a:ahLst/>
            <a:cxnLst>
              <a:cxn ang="0">
                <a:pos x="56" y="0"/>
              </a:cxn>
              <a:cxn ang="0">
                <a:pos x="8" y="144"/>
              </a:cxn>
              <a:cxn ang="0">
                <a:pos x="104" y="240"/>
              </a:cxn>
            </a:cxnLst>
            <a:rect l="0" t="0" r="r" b="b"/>
            <a:pathLst>
              <a:path w="104" h="240">
                <a:moveTo>
                  <a:pt x="56" y="0"/>
                </a:moveTo>
                <a:cubicBezTo>
                  <a:pt x="28" y="52"/>
                  <a:pt x="0" y="104"/>
                  <a:pt x="8" y="144"/>
                </a:cubicBezTo>
                <a:cubicBezTo>
                  <a:pt x="16" y="184"/>
                  <a:pt x="60" y="212"/>
                  <a:pt x="104" y="240"/>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896904" name="Freeform 8"/>
          <p:cNvSpPr>
            <a:spLocks/>
          </p:cNvSpPr>
          <p:nvPr/>
        </p:nvSpPr>
        <p:spPr bwMode="auto">
          <a:xfrm>
            <a:off x="292100" y="3200400"/>
            <a:ext cx="165100" cy="381000"/>
          </a:xfrm>
          <a:custGeom>
            <a:avLst/>
            <a:gdLst/>
            <a:ahLst/>
            <a:cxnLst>
              <a:cxn ang="0">
                <a:pos x="56" y="0"/>
              </a:cxn>
              <a:cxn ang="0">
                <a:pos x="8" y="144"/>
              </a:cxn>
              <a:cxn ang="0">
                <a:pos x="104" y="240"/>
              </a:cxn>
            </a:cxnLst>
            <a:rect l="0" t="0" r="r" b="b"/>
            <a:pathLst>
              <a:path w="104" h="240">
                <a:moveTo>
                  <a:pt x="56" y="0"/>
                </a:moveTo>
                <a:cubicBezTo>
                  <a:pt x="28" y="52"/>
                  <a:pt x="0" y="104"/>
                  <a:pt x="8" y="144"/>
                </a:cubicBezTo>
                <a:cubicBezTo>
                  <a:pt x="16" y="184"/>
                  <a:pt x="60" y="212"/>
                  <a:pt x="104" y="240"/>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896905" name="Freeform 9"/>
          <p:cNvSpPr>
            <a:spLocks/>
          </p:cNvSpPr>
          <p:nvPr/>
        </p:nvSpPr>
        <p:spPr bwMode="auto">
          <a:xfrm>
            <a:off x="6248400" y="3886200"/>
            <a:ext cx="165100" cy="381000"/>
          </a:xfrm>
          <a:custGeom>
            <a:avLst/>
            <a:gdLst/>
            <a:ahLst/>
            <a:cxnLst>
              <a:cxn ang="0">
                <a:pos x="56" y="0"/>
              </a:cxn>
              <a:cxn ang="0">
                <a:pos x="8" y="144"/>
              </a:cxn>
              <a:cxn ang="0">
                <a:pos x="104" y="240"/>
              </a:cxn>
            </a:cxnLst>
            <a:rect l="0" t="0" r="r" b="b"/>
            <a:pathLst>
              <a:path w="104" h="240">
                <a:moveTo>
                  <a:pt x="56" y="0"/>
                </a:moveTo>
                <a:cubicBezTo>
                  <a:pt x="28" y="52"/>
                  <a:pt x="0" y="104"/>
                  <a:pt x="8" y="144"/>
                </a:cubicBezTo>
                <a:cubicBezTo>
                  <a:pt x="16" y="184"/>
                  <a:pt x="60" y="212"/>
                  <a:pt x="104" y="240"/>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896906" name="Freeform 10"/>
          <p:cNvSpPr>
            <a:spLocks/>
          </p:cNvSpPr>
          <p:nvPr/>
        </p:nvSpPr>
        <p:spPr bwMode="auto">
          <a:xfrm>
            <a:off x="6172200" y="4648200"/>
            <a:ext cx="152400" cy="990600"/>
          </a:xfrm>
          <a:custGeom>
            <a:avLst/>
            <a:gdLst/>
            <a:ahLst/>
            <a:cxnLst>
              <a:cxn ang="0">
                <a:pos x="96" y="0"/>
              </a:cxn>
              <a:cxn ang="0">
                <a:pos x="0" y="384"/>
              </a:cxn>
              <a:cxn ang="0">
                <a:pos x="96" y="624"/>
              </a:cxn>
            </a:cxnLst>
            <a:rect l="0" t="0" r="r" b="b"/>
            <a:pathLst>
              <a:path w="96" h="624">
                <a:moveTo>
                  <a:pt x="96" y="0"/>
                </a:moveTo>
                <a:cubicBezTo>
                  <a:pt x="48" y="140"/>
                  <a:pt x="0" y="280"/>
                  <a:pt x="0" y="384"/>
                </a:cubicBezTo>
                <a:cubicBezTo>
                  <a:pt x="0" y="488"/>
                  <a:pt x="48" y="556"/>
                  <a:pt x="96" y="624"/>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896907" name="Freeform 11"/>
          <p:cNvSpPr>
            <a:spLocks/>
          </p:cNvSpPr>
          <p:nvPr/>
        </p:nvSpPr>
        <p:spPr bwMode="auto">
          <a:xfrm>
            <a:off x="381000" y="3810000"/>
            <a:ext cx="152400" cy="1752600"/>
          </a:xfrm>
          <a:custGeom>
            <a:avLst/>
            <a:gdLst/>
            <a:ahLst/>
            <a:cxnLst>
              <a:cxn ang="0">
                <a:pos x="96" y="0"/>
              </a:cxn>
              <a:cxn ang="0">
                <a:pos x="0" y="576"/>
              </a:cxn>
              <a:cxn ang="0">
                <a:pos x="96" y="1104"/>
              </a:cxn>
            </a:cxnLst>
            <a:rect l="0" t="0" r="r" b="b"/>
            <a:pathLst>
              <a:path w="96" h="1104">
                <a:moveTo>
                  <a:pt x="96" y="0"/>
                </a:moveTo>
                <a:cubicBezTo>
                  <a:pt x="48" y="196"/>
                  <a:pt x="0" y="392"/>
                  <a:pt x="0" y="576"/>
                </a:cubicBezTo>
                <a:cubicBezTo>
                  <a:pt x="0" y="760"/>
                  <a:pt x="48" y="932"/>
                  <a:pt x="96" y="1104"/>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896908" name="Freeform 12"/>
          <p:cNvSpPr>
            <a:spLocks/>
          </p:cNvSpPr>
          <p:nvPr/>
        </p:nvSpPr>
        <p:spPr bwMode="auto">
          <a:xfrm>
            <a:off x="3429000" y="3886200"/>
            <a:ext cx="152400" cy="1676400"/>
          </a:xfrm>
          <a:custGeom>
            <a:avLst/>
            <a:gdLst/>
            <a:ahLst/>
            <a:cxnLst>
              <a:cxn ang="0">
                <a:pos x="96" y="0"/>
              </a:cxn>
              <a:cxn ang="0">
                <a:pos x="0" y="624"/>
              </a:cxn>
              <a:cxn ang="0">
                <a:pos x="96" y="1056"/>
              </a:cxn>
            </a:cxnLst>
            <a:rect l="0" t="0" r="r" b="b"/>
            <a:pathLst>
              <a:path w="96" h="1056">
                <a:moveTo>
                  <a:pt x="96" y="0"/>
                </a:moveTo>
                <a:cubicBezTo>
                  <a:pt x="48" y="224"/>
                  <a:pt x="0" y="448"/>
                  <a:pt x="0" y="624"/>
                </a:cubicBezTo>
                <a:cubicBezTo>
                  <a:pt x="0" y="800"/>
                  <a:pt x="48" y="928"/>
                  <a:pt x="96" y="1056"/>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896909" name="Freeform 13"/>
          <p:cNvSpPr>
            <a:spLocks/>
          </p:cNvSpPr>
          <p:nvPr/>
        </p:nvSpPr>
        <p:spPr bwMode="auto">
          <a:xfrm>
            <a:off x="3048000" y="3200400"/>
            <a:ext cx="381000" cy="2514600"/>
          </a:xfrm>
          <a:custGeom>
            <a:avLst/>
            <a:gdLst/>
            <a:ahLst/>
            <a:cxnLst>
              <a:cxn ang="0">
                <a:pos x="240" y="0"/>
              </a:cxn>
              <a:cxn ang="0">
                <a:pos x="0" y="816"/>
              </a:cxn>
              <a:cxn ang="0">
                <a:pos x="240" y="1584"/>
              </a:cxn>
            </a:cxnLst>
            <a:rect l="0" t="0" r="r" b="b"/>
            <a:pathLst>
              <a:path w="240" h="1584">
                <a:moveTo>
                  <a:pt x="240" y="0"/>
                </a:moveTo>
                <a:cubicBezTo>
                  <a:pt x="120" y="276"/>
                  <a:pt x="0" y="552"/>
                  <a:pt x="0" y="816"/>
                </a:cubicBezTo>
                <a:cubicBezTo>
                  <a:pt x="0" y="1080"/>
                  <a:pt x="120" y="1332"/>
                  <a:pt x="240" y="1584"/>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896913" name="Freeform 17"/>
          <p:cNvSpPr>
            <a:spLocks/>
          </p:cNvSpPr>
          <p:nvPr/>
        </p:nvSpPr>
        <p:spPr bwMode="auto">
          <a:xfrm>
            <a:off x="2209800" y="2882900"/>
            <a:ext cx="1219200" cy="165100"/>
          </a:xfrm>
          <a:custGeom>
            <a:avLst/>
            <a:gdLst/>
            <a:ahLst/>
            <a:cxnLst>
              <a:cxn ang="0">
                <a:pos x="768" y="104"/>
              </a:cxn>
              <a:cxn ang="0">
                <a:pos x="432" y="8"/>
              </a:cxn>
              <a:cxn ang="0">
                <a:pos x="0" y="56"/>
              </a:cxn>
            </a:cxnLst>
            <a:rect l="0" t="0" r="r" b="b"/>
            <a:pathLst>
              <a:path w="768" h="104">
                <a:moveTo>
                  <a:pt x="768" y="104"/>
                </a:moveTo>
                <a:cubicBezTo>
                  <a:pt x="664" y="60"/>
                  <a:pt x="560" y="16"/>
                  <a:pt x="432" y="8"/>
                </a:cubicBezTo>
                <a:cubicBezTo>
                  <a:pt x="304" y="0"/>
                  <a:pt x="152" y="28"/>
                  <a:pt x="0" y="56"/>
                </a:cubicBezTo>
              </a:path>
            </a:pathLst>
          </a:custGeom>
          <a:noFill/>
          <a:ln w="12700" cap="flat" cmpd="sng">
            <a:solidFill>
              <a:schemeClr val="tx1"/>
            </a:solidFill>
            <a:prstDash val="dashDot"/>
            <a:round/>
            <a:headEnd type="none" w="sm" len="sm"/>
            <a:tailEnd type="triangle" w="med" len="med"/>
          </a:ln>
          <a:effectLst/>
        </p:spPr>
        <p:txBody>
          <a:bodyPr/>
          <a:lstStyle/>
          <a:p>
            <a:endParaRPr lang="en-US"/>
          </a:p>
        </p:txBody>
      </p:sp>
      <p:sp>
        <p:nvSpPr>
          <p:cNvPr id="2896914" name="Text Box 18"/>
          <p:cNvSpPr txBox="1">
            <a:spLocks noChangeArrowheads="1"/>
          </p:cNvSpPr>
          <p:nvPr/>
        </p:nvSpPr>
        <p:spPr bwMode="auto">
          <a:xfrm>
            <a:off x="2422525" y="2982913"/>
            <a:ext cx="825500" cy="304800"/>
          </a:xfrm>
          <a:prstGeom prst="rect">
            <a:avLst/>
          </a:prstGeom>
          <a:noFill/>
          <a:ln w="12700">
            <a:noFill/>
            <a:miter lim="800000"/>
            <a:headEnd type="none" w="sm" len="sm"/>
            <a:tailEnd type="none" w="sm" len="sm"/>
          </a:ln>
          <a:effectLst/>
        </p:spPr>
        <p:txBody>
          <a:bodyPr wrap="none">
            <a:spAutoFit/>
          </a:bodyPr>
          <a:lstStyle/>
          <a:p>
            <a:r>
              <a:rPr lang="en-US"/>
              <a:t>InterCB</a:t>
            </a:r>
          </a:p>
        </p:txBody>
      </p:sp>
      <p:sp>
        <p:nvSpPr>
          <p:cNvPr id="2896915" name="Freeform 19"/>
          <p:cNvSpPr>
            <a:spLocks/>
          </p:cNvSpPr>
          <p:nvPr/>
        </p:nvSpPr>
        <p:spPr bwMode="auto">
          <a:xfrm>
            <a:off x="2120900" y="2540000"/>
            <a:ext cx="1308100" cy="3327400"/>
          </a:xfrm>
          <a:custGeom>
            <a:avLst/>
            <a:gdLst/>
            <a:ahLst/>
            <a:cxnLst>
              <a:cxn ang="0">
                <a:pos x="152" y="80"/>
              </a:cxn>
              <a:cxn ang="0">
                <a:pos x="200" y="176"/>
              </a:cxn>
              <a:cxn ang="0">
                <a:pos x="8" y="1136"/>
              </a:cxn>
              <a:cxn ang="0">
                <a:pos x="152" y="1856"/>
              </a:cxn>
              <a:cxn ang="0">
                <a:pos x="824" y="2096"/>
              </a:cxn>
            </a:cxnLst>
            <a:rect l="0" t="0" r="r" b="b"/>
            <a:pathLst>
              <a:path w="824" h="2096">
                <a:moveTo>
                  <a:pt x="152" y="80"/>
                </a:moveTo>
                <a:cubicBezTo>
                  <a:pt x="188" y="40"/>
                  <a:pt x="224" y="0"/>
                  <a:pt x="200" y="176"/>
                </a:cubicBezTo>
                <a:cubicBezTo>
                  <a:pt x="176" y="352"/>
                  <a:pt x="16" y="856"/>
                  <a:pt x="8" y="1136"/>
                </a:cubicBezTo>
                <a:cubicBezTo>
                  <a:pt x="0" y="1416"/>
                  <a:pt x="16" y="1696"/>
                  <a:pt x="152" y="1856"/>
                </a:cubicBezTo>
                <a:cubicBezTo>
                  <a:pt x="288" y="2016"/>
                  <a:pt x="556" y="2056"/>
                  <a:pt x="824" y="2096"/>
                </a:cubicBezTo>
              </a:path>
            </a:pathLst>
          </a:custGeom>
          <a:noFill/>
          <a:ln w="12700" cap="flat" cmpd="sng">
            <a:solidFill>
              <a:schemeClr val="tx1"/>
            </a:solidFill>
            <a:prstDash val="dashDot"/>
            <a:round/>
            <a:headEnd type="none" w="sm" len="sm"/>
            <a:tailEnd type="triangle" w="med" len="med"/>
          </a:ln>
          <a:effectLst/>
        </p:spPr>
        <p:txBody>
          <a:bodyPr/>
          <a:lstStyle/>
          <a:p>
            <a:endParaRPr lang="en-US"/>
          </a:p>
        </p:txBody>
      </p:sp>
      <p:sp>
        <p:nvSpPr>
          <p:cNvPr id="2896916" name="Text Box 20"/>
          <p:cNvSpPr txBox="1">
            <a:spLocks noChangeArrowheads="1"/>
          </p:cNvSpPr>
          <p:nvPr/>
        </p:nvSpPr>
        <p:spPr bwMode="auto">
          <a:xfrm>
            <a:off x="2070100" y="4648200"/>
            <a:ext cx="825500" cy="304800"/>
          </a:xfrm>
          <a:prstGeom prst="rect">
            <a:avLst/>
          </a:prstGeom>
          <a:noFill/>
          <a:ln w="12700">
            <a:noFill/>
            <a:miter lim="800000"/>
            <a:headEnd type="none" w="sm" len="sm"/>
            <a:tailEnd type="none" w="sm" len="sm"/>
          </a:ln>
          <a:effectLst/>
        </p:spPr>
        <p:txBody>
          <a:bodyPr wrap="none">
            <a:spAutoFit/>
          </a:bodyPr>
          <a:lstStyle/>
          <a:p>
            <a:r>
              <a:rPr lang="en-US"/>
              <a:t>InterCB</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p:cNvSpPr>
            <a:spLocks noGrp="1"/>
          </p:cNvSpPr>
          <p:nvPr>
            <p:ph type="sldNum" sz="quarter" idx="12"/>
          </p:nvPr>
        </p:nvSpPr>
        <p:spPr/>
        <p:txBody>
          <a:bodyPr/>
          <a:lstStyle/>
          <a:p>
            <a:fld id="{93CD352D-8B91-441D-A27E-229BF90B9E6B}" type="slidenum">
              <a:rPr lang="en-US"/>
              <a:pPr/>
              <a:t>109</a:t>
            </a:fld>
            <a:endParaRPr lang="en-US"/>
          </a:p>
        </p:txBody>
      </p:sp>
      <p:sp>
        <p:nvSpPr>
          <p:cNvPr id="122882" name="Title 1"/>
          <p:cNvSpPr>
            <a:spLocks noGrp="1"/>
          </p:cNvSpPr>
          <p:nvPr>
            <p:ph type="title" idx="4294967295"/>
          </p:nvPr>
        </p:nvSpPr>
        <p:spPr>
          <a:xfrm>
            <a:off x="457200" y="228600"/>
            <a:ext cx="8686800" cy="914400"/>
          </a:xfrm>
        </p:spPr>
        <p:txBody>
          <a:bodyPr lIns="91440" tIns="45720" rIns="91440" bIns="45720"/>
          <a:lstStyle/>
          <a:p>
            <a:pPr eaLnBrk="1" hangingPunct="1"/>
            <a:r>
              <a:rPr lang="en-US" sz="2400">
                <a:solidFill>
                  <a:srgbClr val="0000FF"/>
                </a:solidFill>
              </a:rPr>
              <a:t>Continue adding InterCB as the execution advances</a:t>
            </a:r>
            <a:br>
              <a:rPr lang="en-US" sz="2400">
                <a:solidFill>
                  <a:srgbClr val="0000FF"/>
                </a:solidFill>
              </a:rPr>
            </a:br>
            <a:r>
              <a:rPr lang="en-US" sz="2400">
                <a:solidFill>
                  <a:srgbClr val="0000FF"/>
                </a:solidFill>
              </a:rPr>
              <a:t>Here, we pick the Barriers to be the match set next…</a:t>
            </a:r>
            <a:endParaRPr lang="en-US" sz="2400">
              <a:solidFill>
                <a:schemeClr val="tx2"/>
              </a:solidFill>
            </a:endParaRPr>
          </a:p>
        </p:txBody>
      </p:sp>
      <p:sp>
        <p:nvSpPr>
          <p:cNvPr id="2900995" name="Text Box 3"/>
          <p:cNvSpPr txBox="1">
            <a:spLocks noChangeArrowheads="1"/>
          </p:cNvSpPr>
          <p:nvPr/>
        </p:nvSpPr>
        <p:spPr bwMode="auto">
          <a:xfrm>
            <a:off x="1508125" y="1839913"/>
            <a:ext cx="184150" cy="304800"/>
          </a:xfrm>
          <a:prstGeom prst="rect">
            <a:avLst/>
          </a:prstGeom>
          <a:noFill/>
          <a:ln w="12700">
            <a:noFill/>
            <a:miter lim="800000"/>
            <a:headEnd type="none" w="sm" len="sm"/>
            <a:tailEnd type="none" w="sm" len="sm"/>
          </a:ln>
          <a:effectLst/>
        </p:spPr>
        <p:txBody>
          <a:bodyPr wrap="none">
            <a:spAutoFit/>
          </a:bodyPr>
          <a:lstStyle/>
          <a:p>
            <a:endParaRPr lang="en-US"/>
          </a:p>
        </p:txBody>
      </p:sp>
      <p:sp>
        <p:nvSpPr>
          <p:cNvPr id="2900996" name="Text Box 4"/>
          <p:cNvSpPr txBox="1">
            <a:spLocks noChangeArrowheads="1"/>
          </p:cNvSpPr>
          <p:nvPr/>
        </p:nvSpPr>
        <p:spPr bwMode="auto">
          <a:xfrm>
            <a:off x="381000" y="1484313"/>
            <a:ext cx="2825750" cy="4486275"/>
          </a:xfrm>
          <a:prstGeom prst="rect">
            <a:avLst/>
          </a:prstGeom>
          <a:noFill/>
          <a:ln w="12700">
            <a:noFill/>
            <a:miter lim="800000"/>
            <a:headEnd type="none" w="sm" len="sm"/>
            <a:tailEnd type="none" w="sm" len="sm"/>
          </a:ln>
          <a:effectLst/>
        </p:spPr>
        <p:txBody>
          <a:bodyPr wrap="none">
            <a:spAutoFit/>
          </a:bodyPr>
          <a:lstStyle/>
          <a:p>
            <a:r>
              <a:rPr lang="en-US" sz="1800" b="0"/>
              <a:t>P0</a:t>
            </a:r>
          </a:p>
          <a:p>
            <a:r>
              <a:rPr lang="en-US" sz="1800" b="0"/>
              <a:t>---</a:t>
            </a:r>
          </a:p>
          <a:p>
            <a:endParaRPr lang="en-US" sz="1800" b="0"/>
          </a:p>
          <a:p>
            <a:r>
              <a:rPr lang="en-US" sz="1800">
                <a:solidFill>
                  <a:schemeClr val="tx2"/>
                </a:solidFill>
              </a:rPr>
              <a:t>MPI_Irecv(from 1, &amp;req);</a:t>
            </a:r>
          </a:p>
          <a:p>
            <a:endParaRPr lang="en-US" sz="1800" b="0"/>
          </a:p>
          <a:p>
            <a:r>
              <a:rPr lang="en-US" sz="1800" b="0"/>
              <a:t>MPI_Wait(&amp;req);</a:t>
            </a:r>
          </a:p>
          <a:p>
            <a:endParaRPr lang="en-US" sz="1800" b="0"/>
          </a:p>
          <a:p>
            <a:r>
              <a:rPr lang="en-US" sz="1800">
                <a:solidFill>
                  <a:schemeClr val="tx2"/>
                </a:solidFill>
              </a:rPr>
              <a:t>MPI_Barrier();</a:t>
            </a:r>
          </a:p>
          <a:p>
            <a:endParaRPr lang="en-US" sz="1800">
              <a:solidFill>
                <a:schemeClr val="tx2"/>
              </a:solidFill>
            </a:endParaRPr>
          </a:p>
          <a:p>
            <a:endParaRPr lang="en-US" sz="1800"/>
          </a:p>
          <a:p>
            <a:endParaRPr lang="en-US" sz="1800" b="0"/>
          </a:p>
          <a:p>
            <a:endParaRPr lang="en-US" sz="1800" b="0"/>
          </a:p>
          <a:p>
            <a:endParaRPr lang="en-US" sz="1800" b="0"/>
          </a:p>
          <a:p>
            <a:endParaRPr lang="en-US" sz="1800" b="0"/>
          </a:p>
          <a:p>
            <a:endParaRPr lang="en-US" sz="1800" b="0"/>
          </a:p>
          <a:p>
            <a:r>
              <a:rPr lang="en-US" sz="1800" b="0"/>
              <a:t>MPI_Finalize();</a:t>
            </a:r>
          </a:p>
        </p:txBody>
      </p:sp>
      <p:sp>
        <p:nvSpPr>
          <p:cNvPr id="2900997" name="Text Box 5"/>
          <p:cNvSpPr txBox="1">
            <a:spLocks noChangeArrowheads="1"/>
          </p:cNvSpPr>
          <p:nvPr/>
        </p:nvSpPr>
        <p:spPr bwMode="auto">
          <a:xfrm>
            <a:off x="3441700" y="1524000"/>
            <a:ext cx="2330450" cy="4486275"/>
          </a:xfrm>
          <a:prstGeom prst="rect">
            <a:avLst/>
          </a:prstGeom>
          <a:noFill/>
          <a:ln w="12700">
            <a:noFill/>
            <a:miter lim="800000"/>
            <a:headEnd type="none" w="sm" len="sm"/>
            <a:tailEnd type="none" w="sm" len="sm"/>
          </a:ln>
          <a:effectLst/>
        </p:spPr>
        <p:txBody>
          <a:bodyPr wrap="none">
            <a:spAutoFit/>
          </a:bodyPr>
          <a:lstStyle/>
          <a:p>
            <a:r>
              <a:rPr lang="en-US" sz="1800" b="0"/>
              <a:t>P1</a:t>
            </a:r>
          </a:p>
          <a:p>
            <a:r>
              <a:rPr lang="en-US" sz="1800" b="0"/>
              <a:t>---</a:t>
            </a:r>
          </a:p>
          <a:p>
            <a:endParaRPr lang="en-US" sz="1800" b="0"/>
          </a:p>
          <a:p>
            <a:r>
              <a:rPr lang="en-US" sz="1800" b="0"/>
              <a:t> </a:t>
            </a:r>
          </a:p>
          <a:p>
            <a:endParaRPr lang="en-US" sz="1800" b="0"/>
          </a:p>
          <a:p>
            <a:r>
              <a:rPr lang="en-US" sz="1800">
                <a:solidFill>
                  <a:schemeClr val="tx2"/>
                </a:solidFill>
              </a:rPr>
              <a:t>MPI_Isend(to 0, 33);</a:t>
            </a:r>
          </a:p>
          <a:p>
            <a:endParaRPr lang="en-US" sz="1800" b="0"/>
          </a:p>
          <a:p>
            <a:r>
              <a:rPr lang="en-US" sz="1800">
                <a:solidFill>
                  <a:schemeClr val="tx2"/>
                </a:solidFill>
              </a:rPr>
              <a:t>MPI_Barrier();</a:t>
            </a:r>
          </a:p>
          <a:p>
            <a:endParaRPr lang="en-US" sz="1800">
              <a:solidFill>
                <a:srgbClr val="CC0066"/>
              </a:solidFill>
            </a:endParaRPr>
          </a:p>
          <a:p>
            <a:endParaRPr lang="en-US" sz="1800" b="0"/>
          </a:p>
          <a:p>
            <a:endParaRPr lang="en-US" sz="1800" b="0"/>
          </a:p>
          <a:p>
            <a:endParaRPr lang="en-US" sz="1800" b="0"/>
          </a:p>
          <a:p>
            <a:endParaRPr lang="en-US" sz="1800" b="0"/>
          </a:p>
          <a:p>
            <a:endParaRPr lang="en-US" sz="1800" b="0"/>
          </a:p>
          <a:p>
            <a:endParaRPr lang="en-US" sz="1800" b="0"/>
          </a:p>
          <a:p>
            <a:r>
              <a:rPr lang="en-US" sz="1800" b="0"/>
              <a:t>MPI_Finalize();</a:t>
            </a:r>
          </a:p>
        </p:txBody>
      </p:sp>
      <p:sp>
        <p:nvSpPr>
          <p:cNvPr id="2900998" name="Text Box 6"/>
          <p:cNvSpPr txBox="1">
            <a:spLocks noChangeArrowheads="1"/>
          </p:cNvSpPr>
          <p:nvPr/>
        </p:nvSpPr>
        <p:spPr bwMode="auto">
          <a:xfrm>
            <a:off x="6184900" y="1524000"/>
            <a:ext cx="2406650" cy="4486275"/>
          </a:xfrm>
          <a:prstGeom prst="rect">
            <a:avLst/>
          </a:prstGeom>
          <a:noFill/>
          <a:ln w="12700">
            <a:noFill/>
            <a:miter lim="800000"/>
            <a:headEnd type="none" w="sm" len="sm"/>
            <a:tailEnd type="none" w="sm" len="sm"/>
          </a:ln>
          <a:effectLst/>
        </p:spPr>
        <p:txBody>
          <a:bodyPr wrap="none">
            <a:spAutoFit/>
          </a:bodyPr>
          <a:lstStyle/>
          <a:p>
            <a:r>
              <a:rPr lang="en-US" sz="1800" b="0"/>
              <a:t>P2</a:t>
            </a:r>
          </a:p>
          <a:p>
            <a:r>
              <a:rPr lang="en-US" sz="1800" b="0"/>
              <a:t>---</a:t>
            </a:r>
          </a:p>
          <a:p>
            <a:endParaRPr lang="en-US" sz="1800" b="0"/>
          </a:p>
          <a:p>
            <a:r>
              <a:rPr lang="en-US" sz="1800" b="0"/>
              <a:t> </a:t>
            </a:r>
          </a:p>
          <a:p>
            <a:endParaRPr lang="en-US" sz="1800" b="0"/>
          </a:p>
          <a:p>
            <a:endParaRPr lang="en-US" sz="1800" b="0"/>
          </a:p>
          <a:p>
            <a:endParaRPr lang="en-US" sz="1800" b="0"/>
          </a:p>
          <a:p>
            <a:r>
              <a:rPr lang="en-US" sz="1800">
                <a:solidFill>
                  <a:schemeClr val="tx2"/>
                </a:solidFill>
              </a:rPr>
              <a:t>MPI_Barrier();</a:t>
            </a:r>
          </a:p>
          <a:p>
            <a:endParaRPr lang="en-US" sz="1800">
              <a:solidFill>
                <a:schemeClr val="tx2"/>
              </a:solidFill>
            </a:endParaRPr>
          </a:p>
          <a:p>
            <a:endParaRPr lang="en-US" sz="1800"/>
          </a:p>
          <a:p>
            <a:r>
              <a:rPr lang="en-US" sz="1800" b="0"/>
              <a:t>MPI_Isend(to P0, 22);</a:t>
            </a:r>
          </a:p>
          <a:p>
            <a:endParaRPr lang="en-US" sz="1800" b="0"/>
          </a:p>
          <a:p>
            <a:endParaRPr lang="en-US" sz="1800" b="0"/>
          </a:p>
          <a:p>
            <a:endParaRPr lang="en-US" sz="1800" b="0"/>
          </a:p>
          <a:p>
            <a:endParaRPr lang="en-US" sz="1800" b="0"/>
          </a:p>
          <a:p>
            <a:r>
              <a:rPr lang="en-US" sz="1800" b="0"/>
              <a:t>MPI_Finalize();</a:t>
            </a:r>
          </a:p>
        </p:txBody>
      </p:sp>
      <p:sp>
        <p:nvSpPr>
          <p:cNvPr id="2900999" name="Freeform 7"/>
          <p:cNvSpPr>
            <a:spLocks/>
          </p:cNvSpPr>
          <p:nvPr/>
        </p:nvSpPr>
        <p:spPr bwMode="auto">
          <a:xfrm>
            <a:off x="292100" y="2590800"/>
            <a:ext cx="165100" cy="381000"/>
          </a:xfrm>
          <a:custGeom>
            <a:avLst/>
            <a:gdLst/>
            <a:ahLst/>
            <a:cxnLst>
              <a:cxn ang="0">
                <a:pos x="56" y="0"/>
              </a:cxn>
              <a:cxn ang="0">
                <a:pos x="8" y="144"/>
              </a:cxn>
              <a:cxn ang="0">
                <a:pos x="104" y="240"/>
              </a:cxn>
            </a:cxnLst>
            <a:rect l="0" t="0" r="r" b="b"/>
            <a:pathLst>
              <a:path w="104" h="240">
                <a:moveTo>
                  <a:pt x="56" y="0"/>
                </a:moveTo>
                <a:cubicBezTo>
                  <a:pt x="28" y="52"/>
                  <a:pt x="0" y="104"/>
                  <a:pt x="8" y="144"/>
                </a:cubicBezTo>
                <a:cubicBezTo>
                  <a:pt x="16" y="184"/>
                  <a:pt x="60" y="212"/>
                  <a:pt x="104" y="240"/>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901000" name="Freeform 8"/>
          <p:cNvSpPr>
            <a:spLocks/>
          </p:cNvSpPr>
          <p:nvPr/>
        </p:nvSpPr>
        <p:spPr bwMode="auto">
          <a:xfrm>
            <a:off x="292100" y="3200400"/>
            <a:ext cx="165100" cy="381000"/>
          </a:xfrm>
          <a:custGeom>
            <a:avLst/>
            <a:gdLst/>
            <a:ahLst/>
            <a:cxnLst>
              <a:cxn ang="0">
                <a:pos x="56" y="0"/>
              </a:cxn>
              <a:cxn ang="0">
                <a:pos x="8" y="144"/>
              </a:cxn>
              <a:cxn ang="0">
                <a:pos x="104" y="240"/>
              </a:cxn>
            </a:cxnLst>
            <a:rect l="0" t="0" r="r" b="b"/>
            <a:pathLst>
              <a:path w="104" h="240">
                <a:moveTo>
                  <a:pt x="56" y="0"/>
                </a:moveTo>
                <a:cubicBezTo>
                  <a:pt x="28" y="52"/>
                  <a:pt x="0" y="104"/>
                  <a:pt x="8" y="144"/>
                </a:cubicBezTo>
                <a:cubicBezTo>
                  <a:pt x="16" y="184"/>
                  <a:pt x="60" y="212"/>
                  <a:pt x="104" y="240"/>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901001" name="Freeform 9"/>
          <p:cNvSpPr>
            <a:spLocks/>
          </p:cNvSpPr>
          <p:nvPr/>
        </p:nvSpPr>
        <p:spPr bwMode="auto">
          <a:xfrm>
            <a:off x="6248400" y="3886200"/>
            <a:ext cx="165100" cy="381000"/>
          </a:xfrm>
          <a:custGeom>
            <a:avLst/>
            <a:gdLst/>
            <a:ahLst/>
            <a:cxnLst>
              <a:cxn ang="0">
                <a:pos x="56" y="0"/>
              </a:cxn>
              <a:cxn ang="0">
                <a:pos x="8" y="144"/>
              </a:cxn>
              <a:cxn ang="0">
                <a:pos x="104" y="240"/>
              </a:cxn>
            </a:cxnLst>
            <a:rect l="0" t="0" r="r" b="b"/>
            <a:pathLst>
              <a:path w="104" h="240">
                <a:moveTo>
                  <a:pt x="56" y="0"/>
                </a:moveTo>
                <a:cubicBezTo>
                  <a:pt x="28" y="52"/>
                  <a:pt x="0" y="104"/>
                  <a:pt x="8" y="144"/>
                </a:cubicBezTo>
                <a:cubicBezTo>
                  <a:pt x="16" y="184"/>
                  <a:pt x="60" y="212"/>
                  <a:pt x="104" y="240"/>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901002" name="Freeform 10"/>
          <p:cNvSpPr>
            <a:spLocks/>
          </p:cNvSpPr>
          <p:nvPr/>
        </p:nvSpPr>
        <p:spPr bwMode="auto">
          <a:xfrm>
            <a:off x="6172200" y="4648200"/>
            <a:ext cx="152400" cy="990600"/>
          </a:xfrm>
          <a:custGeom>
            <a:avLst/>
            <a:gdLst/>
            <a:ahLst/>
            <a:cxnLst>
              <a:cxn ang="0">
                <a:pos x="96" y="0"/>
              </a:cxn>
              <a:cxn ang="0">
                <a:pos x="0" y="384"/>
              </a:cxn>
              <a:cxn ang="0">
                <a:pos x="96" y="624"/>
              </a:cxn>
            </a:cxnLst>
            <a:rect l="0" t="0" r="r" b="b"/>
            <a:pathLst>
              <a:path w="96" h="624">
                <a:moveTo>
                  <a:pt x="96" y="0"/>
                </a:moveTo>
                <a:cubicBezTo>
                  <a:pt x="48" y="140"/>
                  <a:pt x="0" y="280"/>
                  <a:pt x="0" y="384"/>
                </a:cubicBezTo>
                <a:cubicBezTo>
                  <a:pt x="0" y="488"/>
                  <a:pt x="48" y="556"/>
                  <a:pt x="96" y="624"/>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901003" name="Freeform 11"/>
          <p:cNvSpPr>
            <a:spLocks/>
          </p:cNvSpPr>
          <p:nvPr/>
        </p:nvSpPr>
        <p:spPr bwMode="auto">
          <a:xfrm>
            <a:off x="381000" y="3810000"/>
            <a:ext cx="152400" cy="1752600"/>
          </a:xfrm>
          <a:custGeom>
            <a:avLst/>
            <a:gdLst/>
            <a:ahLst/>
            <a:cxnLst>
              <a:cxn ang="0">
                <a:pos x="96" y="0"/>
              </a:cxn>
              <a:cxn ang="0">
                <a:pos x="0" y="576"/>
              </a:cxn>
              <a:cxn ang="0">
                <a:pos x="96" y="1104"/>
              </a:cxn>
            </a:cxnLst>
            <a:rect l="0" t="0" r="r" b="b"/>
            <a:pathLst>
              <a:path w="96" h="1104">
                <a:moveTo>
                  <a:pt x="96" y="0"/>
                </a:moveTo>
                <a:cubicBezTo>
                  <a:pt x="48" y="196"/>
                  <a:pt x="0" y="392"/>
                  <a:pt x="0" y="576"/>
                </a:cubicBezTo>
                <a:cubicBezTo>
                  <a:pt x="0" y="760"/>
                  <a:pt x="48" y="932"/>
                  <a:pt x="96" y="1104"/>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901004" name="Freeform 12"/>
          <p:cNvSpPr>
            <a:spLocks/>
          </p:cNvSpPr>
          <p:nvPr/>
        </p:nvSpPr>
        <p:spPr bwMode="auto">
          <a:xfrm>
            <a:off x="3429000" y="3886200"/>
            <a:ext cx="152400" cy="1676400"/>
          </a:xfrm>
          <a:custGeom>
            <a:avLst/>
            <a:gdLst/>
            <a:ahLst/>
            <a:cxnLst>
              <a:cxn ang="0">
                <a:pos x="96" y="0"/>
              </a:cxn>
              <a:cxn ang="0">
                <a:pos x="0" y="624"/>
              </a:cxn>
              <a:cxn ang="0">
                <a:pos x="96" y="1056"/>
              </a:cxn>
            </a:cxnLst>
            <a:rect l="0" t="0" r="r" b="b"/>
            <a:pathLst>
              <a:path w="96" h="1056">
                <a:moveTo>
                  <a:pt x="96" y="0"/>
                </a:moveTo>
                <a:cubicBezTo>
                  <a:pt x="48" y="224"/>
                  <a:pt x="0" y="448"/>
                  <a:pt x="0" y="624"/>
                </a:cubicBezTo>
                <a:cubicBezTo>
                  <a:pt x="0" y="800"/>
                  <a:pt x="48" y="928"/>
                  <a:pt x="96" y="1056"/>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901005" name="Freeform 13"/>
          <p:cNvSpPr>
            <a:spLocks/>
          </p:cNvSpPr>
          <p:nvPr/>
        </p:nvSpPr>
        <p:spPr bwMode="auto">
          <a:xfrm>
            <a:off x="3048000" y="3200400"/>
            <a:ext cx="381000" cy="2514600"/>
          </a:xfrm>
          <a:custGeom>
            <a:avLst/>
            <a:gdLst/>
            <a:ahLst/>
            <a:cxnLst>
              <a:cxn ang="0">
                <a:pos x="240" y="0"/>
              </a:cxn>
              <a:cxn ang="0">
                <a:pos x="0" y="816"/>
              </a:cxn>
              <a:cxn ang="0">
                <a:pos x="240" y="1584"/>
              </a:cxn>
            </a:cxnLst>
            <a:rect l="0" t="0" r="r" b="b"/>
            <a:pathLst>
              <a:path w="240" h="1584">
                <a:moveTo>
                  <a:pt x="240" y="0"/>
                </a:moveTo>
                <a:cubicBezTo>
                  <a:pt x="120" y="276"/>
                  <a:pt x="0" y="552"/>
                  <a:pt x="0" y="816"/>
                </a:cubicBezTo>
                <a:cubicBezTo>
                  <a:pt x="0" y="1080"/>
                  <a:pt x="120" y="1332"/>
                  <a:pt x="240" y="1584"/>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901009" name="Freeform 17"/>
          <p:cNvSpPr>
            <a:spLocks/>
          </p:cNvSpPr>
          <p:nvPr/>
        </p:nvSpPr>
        <p:spPr bwMode="auto">
          <a:xfrm>
            <a:off x="2209800" y="2882900"/>
            <a:ext cx="1219200" cy="165100"/>
          </a:xfrm>
          <a:custGeom>
            <a:avLst/>
            <a:gdLst/>
            <a:ahLst/>
            <a:cxnLst>
              <a:cxn ang="0">
                <a:pos x="768" y="104"/>
              </a:cxn>
              <a:cxn ang="0">
                <a:pos x="432" y="8"/>
              </a:cxn>
              <a:cxn ang="0">
                <a:pos x="0" y="56"/>
              </a:cxn>
            </a:cxnLst>
            <a:rect l="0" t="0" r="r" b="b"/>
            <a:pathLst>
              <a:path w="768" h="104">
                <a:moveTo>
                  <a:pt x="768" y="104"/>
                </a:moveTo>
                <a:cubicBezTo>
                  <a:pt x="664" y="60"/>
                  <a:pt x="560" y="16"/>
                  <a:pt x="432" y="8"/>
                </a:cubicBezTo>
                <a:cubicBezTo>
                  <a:pt x="304" y="0"/>
                  <a:pt x="152" y="28"/>
                  <a:pt x="0" y="56"/>
                </a:cubicBezTo>
              </a:path>
            </a:pathLst>
          </a:custGeom>
          <a:noFill/>
          <a:ln w="12700" cap="flat" cmpd="sng">
            <a:solidFill>
              <a:schemeClr val="tx1"/>
            </a:solidFill>
            <a:prstDash val="dashDot"/>
            <a:round/>
            <a:headEnd type="none" w="sm" len="sm"/>
            <a:tailEnd type="triangle" w="med" len="med"/>
          </a:ln>
          <a:effectLst/>
        </p:spPr>
        <p:txBody>
          <a:bodyPr/>
          <a:lstStyle/>
          <a:p>
            <a:endParaRPr lang="en-US"/>
          </a:p>
        </p:txBody>
      </p:sp>
      <p:sp>
        <p:nvSpPr>
          <p:cNvPr id="2901010" name="Text Box 18"/>
          <p:cNvSpPr txBox="1">
            <a:spLocks noChangeArrowheads="1"/>
          </p:cNvSpPr>
          <p:nvPr/>
        </p:nvSpPr>
        <p:spPr bwMode="auto">
          <a:xfrm>
            <a:off x="2422525" y="2982913"/>
            <a:ext cx="825500" cy="304800"/>
          </a:xfrm>
          <a:prstGeom prst="rect">
            <a:avLst/>
          </a:prstGeom>
          <a:noFill/>
          <a:ln w="12700">
            <a:noFill/>
            <a:miter lim="800000"/>
            <a:headEnd type="none" w="sm" len="sm"/>
            <a:tailEnd type="none" w="sm" len="sm"/>
          </a:ln>
          <a:effectLst/>
        </p:spPr>
        <p:txBody>
          <a:bodyPr wrap="none">
            <a:spAutoFit/>
          </a:bodyPr>
          <a:lstStyle/>
          <a:p>
            <a:r>
              <a:rPr lang="en-US"/>
              <a:t>InterCB</a:t>
            </a:r>
          </a:p>
        </p:txBody>
      </p:sp>
      <p:sp>
        <p:nvSpPr>
          <p:cNvPr id="2901011" name="Freeform 19"/>
          <p:cNvSpPr>
            <a:spLocks/>
          </p:cNvSpPr>
          <p:nvPr/>
        </p:nvSpPr>
        <p:spPr bwMode="auto">
          <a:xfrm>
            <a:off x="2120900" y="2540000"/>
            <a:ext cx="1308100" cy="3327400"/>
          </a:xfrm>
          <a:custGeom>
            <a:avLst/>
            <a:gdLst/>
            <a:ahLst/>
            <a:cxnLst>
              <a:cxn ang="0">
                <a:pos x="152" y="80"/>
              </a:cxn>
              <a:cxn ang="0">
                <a:pos x="200" y="176"/>
              </a:cxn>
              <a:cxn ang="0">
                <a:pos x="8" y="1136"/>
              </a:cxn>
              <a:cxn ang="0">
                <a:pos x="152" y="1856"/>
              </a:cxn>
              <a:cxn ang="0">
                <a:pos x="824" y="2096"/>
              </a:cxn>
            </a:cxnLst>
            <a:rect l="0" t="0" r="r" b="b"/>
            <a:pathLst>
              <a:path w="824" h="2096">
                <a:moveTo>
                  <a:pt x="152" y="80"/>
                </a:moveTo>
                <a:cubicBezTo>
                  <a:pt x="188" y="40"/>
                  <a:pt x="224" y="0"/>
                  <a:pt x="200" y="176"/>
                </a:cubicBezTo>
                <a:cubicBezTo>
                  <a:pt x="176" y="352"/>
                  <a:pt x="16" y="856"/>
                  <a:pt x="8" y="1136"/>
                </a:cubicBezTo>
                <a:cubicBezTo>
                  <a:pt x="0" y="1416"/>
                  <a:pt x="16" y="1696"/>
                  <a:pt x="152" y="1856"/>
                </a:cubicBezTo>
                <a:cubicBezTo>
                  <a:pt x="288" y="2016"/>
                  <a:pt x="556" y="2056"/>
                  <a:pt x="824" y="2096"/>
                </a:cubicBezTo>
              </a:path>
            </a:pathLst>
          </a:custGeom>
          <a:noFill/>
          <a:ln w="12700" cap="flat" cmpd="sng">
            <a:solidFill>
              <a:schemeClr val="tx1"/>
            </a:solidFill>
            <a:prstDash val="dashDot"/>
            <a:round/>
            <a:headEnd type="none" w="sm" len="sm"/>
            <a:tailEnd type="triangle" w="med" len="med"/>
          </a:ln>
          <a:effectLst/>
        </p:spPr>
        <p:txBody>
          <a:bodyPr/>
          <a:lstStyle/>
          <a:p>
            <a:endParaRPr lang="en-US"/>
          </a:p>
        </p:txBody>
      </p:sp>
      <p:sp>
        <p:nvSpPr>
          <p:cNvPr id="2901012" name="Text Box 20"/>
          <p:cNvSpPr txBox="1">
            <a:spLocks noChangeArrowheads="1"/>
          </p:cNvSpPr>
          <p:nvPr/>
        </p:nvSpPr>
        <p:spPr bwMode="auto">
          <a:xfrm>
            <a:off x="2070100" y="4648200"/>
            <a:ext cx="825500" cy="304800"/>
          </a:xfrm>
          <a:prstGeom prst="rect">
            <a:avLst/>
          </a:prstGeom>
          <a:noFill/>
          <a:ln w="12700">
            <a:noFill/>
            <a:miter lim="800000"/>
            <a:headEnd type="none" w="sm" len="sm"/>
            <a:tailEnd type="none" w="sm" len="sm"/>
          </a:ln>
          <a:effectLst/>
        </p:spPr>
        <p:txBody>
          <a:bodyPr wrap="none">
            <a:spAutoFit/>
          </a:bodyPr>
          <a:lstStyle/>
          <a:p>
            <a:r>
              <a:rPr lang="en-US"/>
              <a:t>InterCB</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686800" cy="941387"/>
          </a:xfrm>
        </p:spPr>
        <p:txBody>
          <a:bodyPr/>
          <a:lstStyle/>
          <a:p>
            <a:r>
              <a:rPr lang="en-US" sz="3600" dirty="0" smtClean="0"/>
              <a:t>Static vs. Dynamic POR</a:t>
            </a:r>
            <a:endParaRPr lang="en-US" sz="3600" dirty="0"/>
          </a:p>
        </p:txBody>
      </p:sp>
      <p:sp>
        <p:nvSpPr>
          <p:cNvPr id="5" name="Date Placeholder 4"/>
          <p:cNvSpPr>
            <a:spLocks noGrp="1"/>
          </p:cNvSpPr>
          <p:nvPr>
            <p:ph type="dt" sz="half" idx="10"/>
          </p:nvPr>
        </p:nvSpPr>
        <p:spPr/>
        <p:txBody>
          <a:bodyPr/>
          <a:lstStyle/>
          <a:p>
            <a:pPr>
              <a:defRPr/>
            </a:pPr>
            <a:fld id="{27BFA981-C1FB-469E-AC1B-F40389EEB8A2}" type="datetime1">
              <a:rPr lang="en-US" altLang="en-US" smtClean="0"/>
              <a:pPr>
                <a:defRPr/>
              </a:pPr>
              <a:t>2/16/2009</a:t>
            </a:fld>
            <a:endParaRPr lang="en-US" altLang="en-US" dirty="0"/>
          </a:p>
        </p:txBody>
      </p:sp>
      <p:sp>
        <p:nvSpPr>
          <p:cNvPr id="6" name="Footer Placeholder 5"/>
          <p:cNvSpPr>
            <a:spLocks noGrp="1"/>
          </p:cNvSpPr>
          <p:nvPr>
            <p:ph type="ftr" sz="quarter" idx="11"/>
          </p:nvPr>
        </p:nvSpPr>
        <p:spPr/>
        <p:txBody>
          <a:bodyPr/>
          <a:lstStyle/>
          <a:p>
            <a:pPr>
              <a:defRPr/>
            </a:pPr>
            <a:r>
              <a:rPr lang="en-US" altLang="en-US" dirty="0" smtClean="0"/>
              <a:t>  School of Computing University of Utah </a:t>
            </a:r>
            <a:endParaRPr lang="en-US" altLang="en-US" dirty="0"/>
          </a:p>
        </p:txBody>
      </p:sp>
      <p:sp>
        <p:nvSpPr>
          <p:cNvPr id="7" name="Slide Number Placeholder 6"/>
          <p:cNvSpPr>
            <a:spLocks noGrp="1"/>
          </p:cNvSpPr>
          <p:nvPr>
            <p:ph type="sldNum" sz="quarter" idx="12"/>
          </p:nvPr>
        </p:nvSpPr>
        <p:spPr/>
        <p:txBody>
          <a:bodyPr/>
          <a:lstStyle/>
          <a:p>
            <a:pPr>
              <a:defRPr/>
            </a:pPr>
            <a:fld id="{5B94BE2B-C0F9-48CB-B5D4-DEDE6A9ED325}" type="slidenum">
              <a:rPr lang="en-US" altLang="en-US" smtClean="0"/>
              <a:pPr>
                <a:defRPr/>
              </a:pPr>
              <a:t>11</a:t>
            </a:fld>
            <a:endParaRPr lang="en-US" altLang="en-US" dirty="0"/>
          </a:p>
        </p:txBody>
      </p:sp>
      <p:sp>
        <p:nvSpPr>
          <p:cNvPr id="8" name="Rectangle 3"/>
          <p:cNvSpPr txBox="1">
            <a:spLocks noChangeArrowheads="1"/>
          </p:cNvSpPr>
          <p:nvPr/>
        </p:nvSpPr>
        <p:spPr bwMode="auto">
          <a:xfrm>
            <a:off x="304800" y="1524000"/>
            <a:ext cx="59055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accent1"/>
              </a:buClr>
              <a:buSzPct val="65000"/>
              <a:buFont typeface="Wingdings" pitchFamily="2" charset="2"/>
              <a:buChar char="n"/>
              <a:tabLst/>
              <a:defRPr/>
            </a:pPr>
            <a:r>
              <a:rPr kumimoji="0" lang="en-US" sz="2600" b="0" i="0" u="none" strike="noStrike" kern="0" cap="none" spc="0" normalizeH="0" baseline="0" noProof="0" dirty="0" smtClean="0">
                <a:ln>
                  <a:noFill/>
                </a:ln>
                <a:solidFill>
                  <a:schemeClr val="tx1"/>
                </a:solidFill>
                <a:effectLst/>
                <a:uLnTx/>
                <a:uFillTx/>
                <a:latin typeface="+mn-lt"/>
                <a:ea typeface="+mn-ea"/>
                <a:cs typeface="+mn-cs"/>
              </a:rPr>
              <a:t>Static POR relies on static analysis</a:t>
            </a:r>
          </a:p>
          <a:p>
            <a:pPr marL="669925" marR="0" lvl="1" indent="-325438" algn="l" defTabSz="914400" rtl="0" eaLnBrk="0" fontAlgn="base" latinLnBrk="0" hangingPunct="0">
              <a:lnSpc>
                <a:spcPct val="100000"/>
              </a:lnSpc>
              <a:spcBef>
                <a:spcPct val="20000"/>
              </a:spcBef>
              <a:spcAft>
                <a:spcPct val="0"/>
              </a:spcAft>
              <a:buClr>
                <a:schemeClr val="accent2"/>
              </a:buClr>
              <a:buSzPct val="60000"/>
              <a:buFont typeface="Wingdings" pitchFamily="2" charset="2"/>
              <a:buChar char="q"/>
              <a:tabLst/>
              <a:defRPr/>
            </a:pPr>
            <a:r>
              <a:rPr kumimoji="0" lang="en-US" sz="2200" b="0" i="0" u="none" strike="noStrike" kern="0" cap="none" spc="0" normalizeH="0" baseline="0" noProof="0" dirty="0" smtClean="0">
                <a:ln>
                  <a:noFill/>
                </a:ln>
                <a:solidFill>
                  <a:schemeClr val="tx1"/>
                </a:solidFill>
                <a:effectLst/>
                <a:uLnTx/>
                <a:uFillTx/>
                <a:latin typeface="+mn-lt"/>
              </a:rPr>
              <a:t>to yield </a:t>
            </a:r>
            <a:r>
              <a:rPr kumimoji="0" lang="en-US" sz="2200" b="0" strike="noStrike" kern="0" cap="none" spc="0" normalizeH="0" baseline="0" noProof="0" dirty="0" smtClean="0">
                <a:ln>
                  <a:noFill/>
                </a:ln>
                <a:solidFill>
                  <a:schemeClr val="tx1"/>
                </a:solidFill>
                <a:effectLst/>
                <a:uLnTx/>
                <a:uFillTx/>
                <a:latin typeface="+mn-lt"/>
              </a:rPr>
              <a:t>approximate</a:t>
            </a:r>
            <a:r>
              <a:rPr kumimoji="0" lang="en-US" sz="2200" b="0" i="0" u="none" strike="noStrike" kern="0" cap="none" spc="0" normalizeH="0" baseline="0" noProof="0" dirty="0" smtClean="0">
                <a:ln>
                  <a:noFill/>
                </a:ln>
                <a:solidFill>
                  <a:schemeClr val="tx1"/>
                </a:solidFill>
                <a:effectLst/>
                <a:uLnTx/>
                <a:uFillTx/>
                <a:latin typeface="+mn-lt"/>
              </a:rPr>
              <a:t> information about run-time behavior</a:t>
            </a:r>
          </a:p>
          <a:p>
            <a:pPr marL="669925" marR="0" lvl="1" indent="-325438" algn="l" defTabSz="914400" rtl="0" eaLnBrk="0" fontAlgn="base" latinLnBrk="0" hangingPunct="0">
              <a:lnSpc>
                <a:spcPct val="100000"/>
              </a:lnSpc>
              <a:spcBef>
                <a:spcPct val="20000"/>
              </a:spcBef>
              <a:spcAft>
                <a:spcPct val="0"/>
              </a:spcAft>
              <a:buClr>
                <a:schemeClr val="accent2"/>
              </a:buClr>
              <a:buSzPct val="60000"/>
              <a:buFont typeface="Wingdings" pitchFamily="2" charset="2"/>
              <a:buChar char="q"/>
              <a:tabLst/>
              <a:defRPr/>
            </a:pPr>
            <a:r>
              <a:rPr kumimoji="0" lang="en-US" sz="2200" b="0" i="0" u="none" strike="noStrike" kern="0" cap="none" spc="0" normalizeH="0" baseline="0" noProof="0" dirty="0" smtClean="0">
                <a:ln>
                  <a:noFill/>
                </a:ln>
                <a:solidFill>
                  <a:schemeClr val="tx1"/>
                </a:solidFill>
                <a:effectLst/>
                <a:uLnTx/>
                <a:uFillTx/>
                <a:latin typeface="+mn-lt"/>
              </a:rPr>
              <a:t>coarse information =&gt; limited POR </a:t>
            </a:r>
            <a:endParaRPr lang="en-US" sz="2200" b="0" kern="0" dirty="0" smtClean="0">
              <a:solidFill>
                <a:schemeClr val="tx1"/>
              </a:solidFill>
              <a:latin typeface="+mn-lt"/>
            </a:endParaRPr>
          </a:p>
          <a:p>
            <a:pPr marL="669925" marR="0" lvl="1" indent="-325438" algn="l" defTabSz="914400" rtl="0" eaLnBrk="0" fontAlgn="base" latinLnBrk="0" hangingPunct="0">
              <a:lnSpc>
                <a:spcPct val="100000"/>
              </a:lnSpc>
              <a:spcBef>
                <a:spcPct val="20000"/>
              </a:spcBef>
              <a:spcAft>
                <a:spcPct val="0"/>
              </a:spcAft>
              <a:buClr>
                <a:schemeClr val="accent2"/>
              </a:buClr>
              <a:buSzPct val="60000"/>
              <a:tabLst/>
              <a:defRPr/>
            </a:pPr>
            <a:r>
              <a:rPr kumimoji="0" lang="en-US" sz="2200" b="0" i="0" u="none" strike="noStrike" kern="0" cap="none" spc="0" normalizeH="0" noProof="0" dirty="0" smtClean="0">
                <a:ln>
                  <a:noFill/>
                </a:ln>
                <a:solidFill>
                  <a:schemeClr val="tx1"/>
                </a:solidFill>
                <a:effectLst/>
                <a:uLnTx/>
                <a:uFillTx/>
                <a:latin typeface="+mn-lt"/>
              </a:rPr>
              <a:t>    </a:t>
            </a:r>
            <a:r>
              <a:rPr kumimoji="0" lang="en-US" sz="2200" b="0" i="0" u="none" strike="noStrike" kern="0" cap="none" spc="0" normalizeH="0" baseline="0" noProof="0" dirty="0" smtClean="0">
                <a:ln>
                  <a:noFill/>
                </a:ln>
                <a:solidFill>
                  <a:schemeClr val="tx1"/>
                </a:solidFill>
                <a:effectLst/>
                <a:uLnTx/>
                <a:uFillTx/>
                <a:latin typeface="+mn-lt"/>
              </a:rPr>
              <a:t>=&gt; state explosion</a:t>
            </a:r>
            <a:endParaRPr kumimoji="0" lang="en-US" sz="26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accent1"/>
              </a:buClr>
              <a:buSzPct val="65000"/>
              <a:buFont typeface="Wingdings" pitchFamily="2" charset="2"/>
              <a:buChar char="n"/>
              <a:tabLst/>
              <a:defRPr/>
            </a:pPr>
            <a:r>
              <a:rPr kumimoji="0" lang="en-US" sz="2600" b="0" i="0" u="none" strike="noStrike" kern="0" cap="none" spc="0" normalizeH="0" baseline="0" noProof="0" dirty="0" smtClean="0">
                <a:ln>
                  <a:noFill/>
                </a:ln>
                <a:solidFill>
                  <a:schemeClr val="tx1"/>
                </a:solidFill>
                <a:effectLst/>
                <a:uLnTx/>
                <a:uFillTx/>
                <a:latin typeface="+mn-lt"/>
                <a:ea typeface="+mn-ea"/>
                <a:cs typeface="+mn-cs"/>
              </a:rPr>
              <a:t>Dynamic POR</a:t>
            </a:r>
          </a:p>
          <a:p>
            <a:pPr marL="669925" marR="0" lvl="1" indent="-325438" algn="l" defTabSz="914400" rtl="0" eaLnBrk="0" fontAlgn="base" latinLnBrk="0" hangingPunct="0">
              <a:lnSpc>
                <a:spcPct val="100000"/>
              </a:lnSpc>
              <a:spcBef>
                <a:spcPct val="20000"/>
              </a:spcBef>
              <a:spcAft>
                <a:spcPct val="0"/>
              </a:spcAft>
              <a:buClr>
                <a:schemeClr val="accent2"/>
              </a:buClr>
              <a:buSzPct val="60000"/>
              <a:buFont typeface="Wingdings" pitchFamily="2" charset="2"/>
              <a:buChar char="q"/>
              <a:tabLst/>
              <a:defRPr/>
            </a:pPr>
            <a:r>
              <a:rPr kumimoji="0" lang="en-US" sz="2200" b="0" i="0" u="none" strike="noStrike" kern="0" cap="none" spc="0" normalizeH="0" baseline="0" noProof="0" dirty="0" smtClean="0">
                <a:ln>
                  <a:noFill/>
                </a:ln>
                <a:solidFill>
                  <a:schemeClr val="tx1"/>
                </a:solidFill>
                <a:effectLst/>
                <a:uLnTx/>
                <a:uFillTx/>
                <a:latin typeface="+mn-lt"/>
              </a:rPr>
              <a:t>compute</a:t>
            </a:r>
            <a:r>
              <a:rPr kumimoji="0" lang="en-US" sz="2200" b="0" i="0" u="none" strike="noStrike" kern="0" cap="none" spc="0" normalizeH="0" noProof="0" dirty="0" smtClean="0">
                <a:ln>
                  <a:noFill/>
                </a:ln>
                <a:solidFill>
                  <a:schemeClr val="tx1"/>
                </a:solidFill>
                <a:effectLst/>
                <a:uLnTx/>
                <a:uFillTx/>
                <a:latin typeface="+mn-lt"/>
              </a:rPr>
              <a:t> the transition dependency at runtime</a:t>
            </a:r>
          </a:p>
          <a:p>
            <a:pPr marL="669925" marR="0" lvl="1" indent="-325438" algn="l" defTabSz="914400" rtl="0" eaLnBrk="0" fontAlgn="base" latinLnBrk="0" hangingPunct="0">
              <a:lnSpc>
                <a:spcPct val="100000"/>
              </a:lnSpc>
              <a:spcBef>
                <a:spcPct val="20000"/>
              </a:spcBef>
              <a:spcAft>
                <a:spcPct val="0"/>
              </a:spcAft>
              <a:buClr>
                <a:schemeClr val="accent2"/>
              </a:buClr>
              <a:buSzPct val="60000"/>
              <a:buFont typeface="Wingdings" pitchFamily="2" charset="2"/>
              <a:buChar char="q"/>
              <a:tabLst/>
              <a:defRPr/>
            </a:pPr>
            <a:r>
              <a:rPr lang="en-US" sz="2200" b="0" kern="0" baseline="0" dirty="0" smtClean="0">
                <a:solidFill>
                  <a:schemeClr val="tx1"/>
                </a:solidFill>
                <a:latin typeface="+mn-lt"/>
              </a:rPr>
              <a:t>precise</a:t>
            </a:r>
            <a:r>
              <a:rPr lang="en-US" sz="2200" b="0" kern="0" dirty="0" smtClean="0">
                <a:solidFill>
                  <a:schemeClr val="tx1"/>
                </a:solidFill>
                <a:latin typeface="+mn-lt"/>
              </a:rPr>
              <a:t> information =&gt; reduced state space</a:t>
            </a:r>
            <a:endParaRPr kumimoji="0" lang="en-US" sz="2200" b="0" i="0" u="none" strike="noStrike" kern="0" cap="none" spc="0" normalizeH="0" baseline="0" noProof="0" dirty="0" smtClean="0">
              <a:ln>
                <a:noFill/>
              </a:ln>
              <a:solidFill>
                <a:schemeClr val="tx1"/>
              </a:solidFill>
              <a:effectLst/>
              <a:uLnTx/>
              <a:uFillTx/>
              <a:latin typeface="+mn-lt"/>
            </a:endParaRPr>
          </a:p>
        </p:txBody>
      </p:sp>
      <p:sp>
        <p:nvSpPr>
          <p:cNvPr id="9" name="Oval 8"/>
          <p:cNvSpPr/>
          <p:nvPr/>
        </p:nvSpPr>
        <p:spPr bwMode="auto">
          <a:xfrm>
            <a:off x="7257333" y="2020257"/>
            <a:ext cx="266700" cy="266700"/>
          </a:xfrm>
          <a:prstGeom prst="ellipse">
            <a:avLst/>
          </a:prstGeom>
          <a:solidFill>
            <a:srgbClr val="3366FF">
              <a:alpha val="52000"/>
            </a:srgbClr>
          </a:solidFill>
          <a:ln w="6350" cap="rnd" cmpd="sng" algn="ctr">
            <a:noFill/>
            <a:prstDash val="solid"/>
            <a:round/>
            <a:headEnd type="none" w="med" len="med"/>
            <a:tailEnd type="none" w="med" len="med"/>
          </a:ln>
          <a:effectLst>
            <a:outerShdw algn="tl" rotWithShape="0">
              <a:srgbClr val="000000">
                <a:alpha val="64000"/>
              </a:srgbClr>
            </a:outerShdw>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smtClean="0">
              <a:ln>
                <a:noFill/>
              </a:ln>
              <a:solidFill>
                <a:srgbClr val="000000"/>
              </a:solidFill>
              <a:effectLst/>
              <a:latin typeface="Calibri" pitchFamily="34" charset="0"/>
            </a:endParaRPr>
          </a:p>
        </p:txBody>
      </p:sp>
      <p:cxnSp>
        <p:nvCxnSpPr>
          <p:cNvPr id="13" name="Straight Arrow Connector 12"/>
          <p:cNvCxnSpPr>
            <a:stCxn id="9" idx="3"/>
            <a:endCxn id="17" idx="7"/>
          </p:cNvCxnSpPr>
          <p:nvPr/>
        </p:nvCxnSpPr>
        <p:spPr bwMode="auto">
          <a:xfrm rot="5400000">
            <a:off x="6570577" y="2437443"/>
            <a:ext cx="915357" cy="536271"/>
          </a:xfrm>
          <a:prstGeom prst="straightConnector1">
            <a:avLst/>
          </a:prstGeom>
          <a:gradFill rotWithShape="1">
            <a:gsLst>
              <a:gs pos="0">
                <a:srgbClr val="9EEAFF"/>
              </a:gs>
              <a:gs pos="35001">
                <a:srgbClr val="BBEFFF"/>
              </a:gs>
              <a:gs pos="100000">
                <a:srgbClr val="E4F9FF"/>
              </a:gs>
            </a:gsLst>
            <a:lin ang="16200000" scaled="1"/>
          </a:gradFill>
          <a:ln w="31750" cap="rnd" cmpd="sng" algn="ctr">
            <a:solidFill>
              <a:schemeClr val="tx1"/>
            </a:solidFill>
            <a:prstDash val="solid"/>
            <a:round/>
            <a:headEnd type="none" w="med" len="med"/>
            <a:tailEnd type="stealth"/>
          </a:ln>
          <a:effectLst>
            <a:outerShdw algn="tl" rotWithShape="0">
              <a:srgbClr val="000000">
                <a:alpha val="64000"/>
              </a:srgbClr>
            </a:outerShdw>
          </a:effectLst>
        </p:spPr>
      </p:cxnSp>
      <p:sp>
        <p:nvSpPr>
          <p:cNvPr id="17" name="Oval 16"/>
          <p:cNvSpPr/>
          <p:nvPr/>
        </p:nvSpPr>
        <p:spPr bwMode="auto">
          <a:xfrm>
            <a:off x="6532476" y="3124200"/>
            <a:ext cx="266700" cy="266700"/>
          </a:xfrm>
          <a:prstGeom prst="ellipse">
            <a:avLst/>
          </a:prstGeom>
          <a:solidFill>
            <a:srgbClr val="3366FF">
              <a:alpha val="52000"/>
            </a:srgbClr>
          </a:solidFill>
          <a:ln w="6350" cap="rnd" cmpd="sng" algn="ctr">
            <a:noFill/>
            <a:prstDash val="solid"/>
            <a:round/>
            <a:headEnd type="none" w="med" len="med"/>
            <a:tailEnd type="none" w="med" len="med"/>
          </a:ln>
          <a:effectLst>
            <a:outerShdw algn="tl" rotWithShape="0">
              <a:srgbClr val="000000">
                <a:alpha val="64000"/>
              </a:srgbClr>
            </a:outerShdw>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smtClean="0">
              <a:ln>
                <a:noFill/>
              </a:ln>
              <a:solidFill>
                <a:srgbClr val="000000"/>
              </a:solidFill>
              <a:effectLst/>
              <a:latin typeface="Calibri" pitchFamily="34" charset="0"/>
            </a:endParaRPr>
          </a:p>
        </p:txBody>
      </p:sp>
      <p:sp>
        <p:nvSpPr>
          <p:cNvPr id="18" name="Oval 17"/>
          <p:cNvSpPr/>
          <p:nvPr/>
        </p:nvSpPr>
        <p:spPr bwMode="auto">
          <a:xfrm>
            <a:off x="7295433" y="4191957"/>
            <a:ext cx="266700" cy="266700"/>
          </a:xfrm>
          <a:prstGeom prst="ellipse">
            <a:avLst/>
          </a:prstGeom>
          <a:solidFill>
            <a:srgbClr val="3366FF">
              <a:alpha val="52000"/>
            </a:srgbClr>
          </a:solidFill>
          <a:ln w="6350" cap="rnd" cmpd="sng" algn="ctr">
            <a:noFill/>
            <a:prstDash val="solid"/>
            <a:round/>
            <a:headEnd type="none" w="med" len="med"/>
            <a:tailEnd type="none" w="med" len="med"/>
          </a:ln>
          <a:effectLst>
            <a:outerShdw algn="tl" rotWithShape="0">
              <a:srgbClr val="000000">
                <a:alpha val="64000"/>
              </a:srgbClr>
            </a:outerShdw>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smtClean="0">
              <a:ln>
                <a:noFill/>
              </a:ln>
              <a:solidFill>
                <a:srgbClr val="000000"/>
              </a:solidFill>
              <a:effectLst/>
              <a:latin typeface="Calibri" pitchFamily="34" charset="0"/>
            </a:endParaRPr>
          </a:p>
        </p:txBody>
      </p:sp>
      <p:sp>
        <p:nvSpPr>
          <p:cNvPr id="19" name="Oval 18"/>
          <p:cNvSpPr/>
          <p:nvPr/>
        </p:nvSpPr>
        <p:spPr bwMode="auto">
          <a:xfrm>
            <a:off x="7980276" y="3124200"/>
            <a:ext cx="266700" cy="266700"/>
          </a:xfrm>
          <a:prstGeom prst="ellipse">
            <a:avLst/>
          </a:prstGeom>
          <a:solidFill>
            <a:srgbClr val="3366FF">
              <a:alpha val="52000"/>
            </a:srgbClr>
          </a:solidFill>
          <a:ln w="6350" cap="rnd" cmpd="sng" algn="ctr">
            <a:noFill/>
            <a:prstDash val="solid"/>
            <a:round/>
            <a:headEnd type="none" w="med" len="med"/>
            <a:tailEnd type="none" w="med" len="med"/>
          </a:ln>
          <a:effectLst>
            <a:outerShdw algn="tl" rotWithShape="0">
              <a:srgbClr val="000000">
                <a:alpha val="64000"/>
              </a:srgbClr>
            </a:outerShdw>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smtClean="0">
              <a:ln>
                <a:noFill/>
              </a:ln>
              <a:solidFill>
                <a:srgbClr val="000000"/>
              </a:solidFill>
              <a:effectLst/>
              <a:latin typeface="Calibri" pitchFamily="34" charset="0"/>
            </a:endParaRPr>
          </a:p>
        </p:txBody>
      </p:sp>
      <p:cxnSp>
        <p:nvCxnSpPr>
          <p:cNvPr id="20" name="Straight Arrow Connector 19"/>
          <p:cNvCxnSpPr>
            <a:stCxn id="9" idx="5"/>
            <a:endCxn id="19" idx="1"/>
          </p:cNvCxnSpPr>
          <p:nvPr/>
        </p:nvCxnSpPr>
        <p:spPr bwMode="auto">
          <a:xfrm rot="16200000" flipH="1">
            <a:off x="7294476" y="2438399"/>
            <a:ext cx="915357" cy="534357"/>
          </a:xfrm>
          <a:prstGeom prst="straightConnector1">
            <a:avLst/>
          </a:prstGeom>
          <a:gradFill rotWithShape="1">
            <a:gsLst>
              <a:gs pos="0">
                <a:srgbClr val="9EEAFF"/>
              </a:gs>
              <a:gs pos="35001">
                <a:srgbClr val="BBEFFF"/>
              </a:gs>
              <a:gs pos="100000">
                <a:srgbClr val="E4F9FF"/>
              </a:gs>
            </a:gsLst>
            <a:lin ang="16200000" scaled="1"/>
          </a:gradFill>
          <a:ln w="31750" cap="rnd" cmpd="sng" algn="ctr">
            <a:solidFill>
              <a:schemeClr val="tx1"/>
            </a:solidFill>
            <a:prstDash val="solid"/>
            <a:round/>
            <a:headEnd type="none" w="med" len="med"/>
            <a:tailEnd type="stealth"/>
          </a:ln>
          <a:effectLst>
            <a:outerShdw algn="tl" rotWithShape="0">
              <a:srgbClr val="000000">
                <a:alpha val="64000"/>
              </a:srgbClr>
            </a:outerShdw>
          </a:effectLst>
        </p:spPr>
      </p:cxnSp>
      <p:cxnSp>
        <p:nvCxnSpPr>
          <p:cNvPr id="23" name="Straight Arrow Connector 22"/>
          <p:cNvCxnSpPr>
            <a:stCxn id="17" idx="5"/>
            <a:endCxn id="18" idx="1"/>
          </p:cNvCxnSpPr>
          <p:nvPr/>
        </p:nvCxnSpPr>
        <p:spPr bwMode="auto">
          <a:xfrm rot="16200000" flipH="1">
            <a:off x="6607719" y="3504242"/>
            <a:ext cx="879171" cy="574371"/>
          </a:xfrm>
          <a:prstGeom prst="straightConnector1">
            <a:avLst/>
          </a:prstGeom>
          <a:gradFill rotWithShape="1">
            <a:gsLst>
              <a:gs pos="0">
                <a:srgbClr val="9EEAFF"/>
              </a:gs>
              <a:gs pos="35001">
                <a:srgbClr val="BBEFFF"/>
              </a:gs>
              <a:gs pos="100000">
                <a:srgbClr val="E4F9FF"/>
              </a:gs>
            </a:gsLst>
            <a:lin ang="16200000" scaled="1"/>
          </a:gradFill>
          <a:ln w="31750" cap="rnd" cmpd="sng" algn="ctr">
            <a:solidFill>
              <a:schemeClr val="tx1"/>
            </a:solidFill>
            <a:prstDash val="solid"/>
            <a:round/>
            <a:headEnd type="none" w="med" len="med"/>
            <a:tailEnd type="stealth"/>
          </a:ln>
          <a:effectLst>
            <a:outerShdw algn="tl" rotWithShape="0">
              <a:srgbClr val="000000">
                <a:alpha val="64000"/>
              </a:srgbClr>
            </a:outerShdw>
          </a:effectLst>
        </p:spPr>
      </p:cxnSp>
      <p:cxnSp>
        <p:nvCxnSpPr>
          <p:cNvPr id="26" name="Straight Arrow Connector 25"/>
          <p:cNvCxnSpPr>
            <a:stCxn id="19" idx="3"/>
            <a:endCxn id="18" idx="7"/>
          </p:cNvCxnSpPr>
          <p:nvPr/>
        </p:nvCxnSpPr>
        <p:spPr bwMode="auto">
          <a:xfrm rot="5400000">
            <a:off x="7331620" y="3543300"/>
            <a:ext cx="879171" cy="496257"/>
          </a:xfrm>
          <a:prstGeom prst="straightConnector1">
            <a:avLst/>
          </a:prstGeom>
          <a:gradFill rotWithShape="1">
            <a:gsLst>
              <a:gs pos="0">
                <a:srgbClr val="9EEAFF"/>
              </a:gs>
              <a:gs pos="35001">
                <a:srgbClr val="BBEFFF"/>
              </a:gs>
              <a:gs pos="100000">
                <a:srgbClr val="E4F9FF"/>
              </a:gs>
            </a:gsLst>
            <a:lin ang="16200000" scaled="1"/>
          </a:gradFill>
          <a:ln w="31750" cap="rnd" cmpd="sng" algn="ctr">
            <a:solidFill>
              <a:schemeClr val="tx1"/>
            </a:solidFill>
            <a:prstDash val="solid"/>
            <a:round/>
            <a:headEnd type="none" w="med" len="med"/>
            <a:tailEnd type="stealth"/>
          </a:ln>
          <a:effectLst>
            <a:outerShdw algn="tl" rotWithShape="0">
              <a:srgbClr val="000000">
                <a:alpha val="64000"/>
              </a:srgbClr>
            </a:outerShdw>
          </a:effectLst>
        </p:spPr>
      </p:cxnSp>
      <p:sp>
        <p:nvSpPr>
          <p:cNvPr id="34" name="TextBox 33"/>
          <p:cNvSpPr txBox="1"/>
          <p:nvPr/>
        </p:nvSpPr>
        <p:spPr>
          <a:xfrm>
            <a:off x="5756274" y="2324100"/>
            <a:ext cx="1409360" cy="369332"/>
          </a:xfrm>
          <a:prstGeom prst="rect">
            <a:avLst/>
          </a:prstGeom>
          <a:noFill/>
        </p:spPr>
        <p:txBody>
          <a:bodyPr wrap="none" rtlCol="0">
            <a:spAutoFit/>
          </a:bodyPr>
          <a:lstStyle/>
          <a:p>
            <a:r>
              <a:rPr lang="en-US" sz="1800" dirty="0" smtClean="0">
                <a:solidFill>
                  <a:srgbClr val="C00000"/>
                </a:solidFill>
              </a:rPr>
              <a:t>t1: a[x] := 5</a:t>
            </a:r>
            <a:endParaRPr lang="en-US" sz="1800" dirty="0">
              <a:solidFill>
                <a:srgbClr val="C00000"/>
              </a:solidFill>
            </a:endParaRPr>
          </a:p>
        </p:txBody>
      </p:sp>
      <p:sp>
        <p:nvSpPr>
          <p:cNvPr id="35" name="TextBox 34"/>
          <p:cNvSpPr txBox="1"/>
          <p:nvPr/>
        </p:nvSpPr>
        <p:spPr>
          <a:xfrm>
            <a:off x="5657292" y="3733800"/>
            <a:ext cx="1473480" cy="369332"/>
          </a:xfrm>
          <a:prstGeom prst="rect">
            <a:avLst/>
          </a:prstGeom>
          <a:noFill/>
        </p:spPr>
        <p:txBody>
          <a:bodyPr wrap="none" rtlCol="0">
            <a:spAutoFit/>
          </a:bodyPr>
          <a:lstStyle/>
          <a:p>
            <a:r>
              <a:rPr lang="en-US" sz="1800" dirty="0" smtClean="0">
                <a:solidFill>
                  <a:srgbClr val="008000"/>
                </a:solidFill>
              </a:rPr>
              <a:t>t2: a[y]  := 6</a:t>
            </a:r>
            <a:endParaRPr lang="en-US" sz="1800" dirty="0">
              <a:solidFill>
                <a:srgbClr val="008000"/>
              </a:solidFill>
            </a:endParaRPr>
          </a:p>
        </p:txBody>
      </p:sp>
      <p:sp>
        <p:nvSpPr>
          <p:cNvPr id="36" name="TextBox 35"/>
          <p:cNvSpPr txBox="1"/>
          <p:nvPr/>
        </p:nvSpPr>
        <p:spPr>
          <a:xfrm>
            <a:off x="7699374" y="3695700"/>
            <a:ext cx="1473480" cy="369332"/>
          </a:xfrm>
          <a:prstGeom prst="rect">
            <a:avLst/>
          </a:prstGeom>
          <a:noFill/>
        </p:spPr>
        <p:txBody>
          <a:bodyPr wrap="none" rtlCol="0">
            <a:spAutoFit/>
          </a:bodyPr>
          <a:lstStyle/>
          <a:p>
            <a:r>
              <a:rPr lang="en-US" sz="1800" dirty="0" smtClean="0">
                <a:solidFill>
                  <a:srgbClr val="C00000"/>
                </a:solidFill>
              </a:rPr>
              <a:t>t1: a[x]  := 5</a:t>
            </a:r>
            <a:endParaRPr lang="en-US" sz="1800" dirty="0">
              <a:solidFill>
                <a:srgbClr val="C00000"/>
              </a:solidFill>
            </a:endParaRPr>
          </a:p>
        </p:txBody>
      </p:sp>
      <p:sp>
        <p:nvSpPr>
          <p:cNvPr id="47" name="TextBox 46"/>
          <p:cNvSpPr txBox="1"/>
          <p:nvPr/>
        </p:nvSpPr>
        <p:spPr>
          <a:xfrm>
            <a:off x="7696167" y="2362200"/>
            <a:ext cx="1390124" cy="400110"/>
          </a:xfrm>
          <a:prstGeom prst="rect">
            <a:avLst/>
          </a:prstGeom>
          <a:noFill/>
        </p:spPr>
        <p:txBody>
          <a:bodyPr wrap="none" rtlCol="0">
            <a:spAutoFit/>
          </a:bodyPr>
          <a:lstStyle/>
          <a:p>
            <a:r>
              <a:rPr lang="en-US" sz="2000" dirty="0" smtClean="0">
                <a:solidFill>
                  <a:srgbClr val="008000"/>
                </a:solidFill>
              </a:rPr>
              <a:t>t2: a[y] := 6</a:t>
            </a:r>
            <a:endParaRPr lang="en-US" sz="2000" dirty="0">
              <a:solidFill>
                <a:srgbClr val="008000"/>
              </a:solidFill>
            </a:endParaRPr>
          </a:p>
        </p:txBody>
      </p:sp>
      <p:sp>
        <p:nvSpPr>
          <p:cNvPr id="63" name="Oval 62"/>
          <p:cNvSpPr/>
          <p:nvPr/>
        </p:nvSpPr>
        <p:spPr bwMode="auto">
          <a:xfrm>
            <a:off x="6057900" y="3695700"/>
            <a:ext cx="533400" cy="495300"/>
          </a:xfrm>
          <a:prstGeom prst="ellipse">
            <a:avLst/>
          </a:prstGeom>
          <a:noFill/>
          <a:ln w="19050" cap="rnd" cmpd="sng" algn="ctr">
            <a:solidFill>
              <a:schemeClr val="tx1"/>
            </a:solidFill>
            <a:prstDash val="solid"/>
            <a:round/>
            <a:headEnd type="none" w="med" len="med"/>
            <a:tailEnd type="none" w="med" len="med"/>
          </a:ln>
          <a:effectLst>
            <a:outerShdw algn="tl" rotWithShape="0">
              <a:srgbClr val="000000">
                <a:alpha val="64000"/>
              </a:srgb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Calibri" pitchFamily="34" charset="0"/>
            </a:endParaRPr>
          </a:p>
        </p:txBody>
      </p:sp>
      <p:sp>
        <p:nvSpPr>
          <p:cNvPr id="64" name="Oval 63"/>
          <p:cNvSpPr/>
          <p:nvPr/>
        </p:nvSpPr>
        <p:spPr bwMode="auto">
          <a:xfrm>
            <a:off x="8095692" y="3695700"/>
            <a:ext cx="533400" cy="457200"/>
          </a:xfrm>
          <a:prstGeom prst="ellipse">
            <a:avLst/>
          </a:prstGeom>
          <a:noFill/>
          <a:ln w="19050" cap="rnd" cmpd="sng" algn="ctr">
            <a:solidFill>
              <a:schemeClr val="tx1"/>
            </a:solidFill>
            <a:prstDash val="solid"/>
            <a:round/>
            <a:headEnd type="none" w="med" len="med"/>
            <a:tailEnd type="none" w="med" len="med"/>
          </a:ln>
          <a:effectLst>
            <a:outerShdw algn="tl" rotWithShape="0">
              <a:srgbClr val="000000">
                <a:alpha val="64000"/>
              </a:srgb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Calibri" pitchFamily="34" charset="0"/>
            </a:endParaRPr>
          </a:p>
        </p:txBody>
      </p:sp>
      <p:cxnSp>
        <p:nvCxnSpPr>
          <p:cNvPr id="66" name="Straight Connector 65"/>
          <p:cNvCxnSpPr>
            <a:stCxn id="63" idx="4"/>
          </p:cNvCxnSpPr>
          <p:nvPr/>
        </p:nvCxnSpPr>
        <p:spPr bwMode="auto">
          <a:xfrm rot="16200000" flipH="1">
            <a:off x="6305550" y="4210050"/>
            <a:ext cx="762000" cy="723900"/>
          </a:xfrm>
          <a:prstGeom prst="line">
            <a:avLst/>
          </a:prstGeom>
          <a:gradFill rotWithShape="1">
            <a:gsLst>
              <a:gs pos="0">
                <a:srgbClr val="9EEAFF"/>
              </a:gs>
              <a:gs pos="35001">
                <a:srgbClr val="BBEFFF"/>
              </a:gs>
              <a:gs pos="100000">
                <a:srgbClr val="E4F9FF"/>
              </a:gs>
            </a:gsLst>
            <a:lin ang="16200000" scaled="1"/>
          </a:gradFill>
          <a:ln w="6350" cap="rnd" cmpd="sng" algn="ctr">
            <a:solidFill>
              <a:srgbClr val="46AAC5"/>
            </a:solidFill>
            <a:prstDash val="solid"/>
            <a:round/>
            <a:headEnd type="none" w="med" len="med"/>
            <a:tailEnd type="none" w="med" len="med"/>
          </a:ln>
          <a:effectLst>
            <a:outerShdw algn="tl" rotWithShape="0">
              <a:srgbClr val="000000">
                <a:alpha val="64000"/>
              </a:srgbClr>
            </a:outerShdw>
          </a:effectLst>
        </p:spPr>
      </p:cxnSp>
      <p:cxnSp>
        <p:nvCxnSpPr>
          <p:cNvPr id="68" name="Straight Connector 67"/>
          <p:cNvCxnSpPr>
            <a:stCxn id="64" idx="4"/>
          </p:cNvCxnSpPr>
          <p:nvPr/>
        </p:nvCxnSpPr>
        <p:spPr bwMode="auto">
          <a:xfrm rot="5400000">
            <a:off x="7648296" y="4200804"/>
            <a:ext cx="762000" cy="666192"/>
          </a:xfrm>
          <a:prstGeom prst="line">
            <a:avLst/>
          </a:prstGeom>
          <a:gradFill rotWithShape="1">
            <a:gsLst>
              <a:gs pos="0">
                <a:srgbClr val="9EEAFF"/>
              </a:gs>
              <a:gs pos="35001">
                <a:srgbClr val="BBEFFF"/>
              </a:gs>
              <a:gs pos="100000">
                <a:srgbClr val="E4F9FF"/>
              </a:gs>
            </a:gsLst>
            <a:lin ang="16200000" scaled="1"/>
          </a:gradFill>
          <a:ln w="6350" cap="rnd" cmpd="sng" algn="ctr">
            <a:solidFill>
              <a:srgbClr val="46AAC5"/>
            </a:solidFill>
            <a:prstDash val="solid"/>
            <a:round/>
            <a:headEnd type="none" w="med" len="med"/>
            <a:tailEnd type="none" w="med" len="med"/>
          </a:ln>
          <a:effectLst>
            <a:outerShdw algn="tl" rotWithShape="0">
              <a:srgbClr val="000000">
                <a:alpha val="64000"/>
              </a:srgbClr>
            </a:outerShdw>
          </a:effectLst>
        </p:spPr>
      </p:cxnSp>
      <p:sp>
        <p:nvSpPr>
          <p:cNvPr id="69" name="TextBox 68"/>
          <p:cNvSpPr txBox="1"/>
          <p:nvPr/>
        </p:nvSpPr>
        <p:spPr>
          <a:xfrm>
            <a:off x="5943600" y="4724400"/>
            <a:ext cx="3142692" cy="1846659"/>
          </a:xfrm>
          <a:prstGeom prst="rect">
            <a:avLst/>
          </a:prstGeom>
          <a:noFill/>
        </p:spPr>
        <p:txBody>
          <a:bodyPr wrap="square" rtlCol="0">
            <a:spAutoFit/>
          </a:bodyPr>
          <a:lstStyle/>
          <a:p>
            <a:pPr algn="l">
              <a:buFont typeface="Arial" pitchFamily="34" charset="0"/>
              <a:buChar char="•"/>
            </a:pPr>
            <a:r>
              <a:rPr lang="en-US" dirty="0" smtClean="0"/>
              <a:t> </a:t>
            </a:r>
            <a:r>
              <a:rPr lang="en-US" sz="2000" dirty="0" smtClean="0"/>
              <a:t> May alias according to static analysis</a:t>
            </a:r>
          </a:p>
          <a:p>
            <a:pPr algn="l">
              <a:buFont typeface="Arial" pitchFamily="34" charset="0"/>
              <a:buChar char="•"/>
            </a:pPr>
            <a:r>
              <a:rPr lang="en-US" sz="2000" dirty="0" smtClean="0"/>
              <a:t> Never alias in reality</a:t>
            </a:r>
          </a:p>
          <a:p>
            <a:pPr algn="l">
              <a:buFont typeface="Arial" pitchFamily="34" charset="0"/>
              <a:buChar char="•"/>
            </a:pPr>
            <a:r>
              <a:rPr lang="en-US" sz="2000" dirty="0" smtClean="0"/>
              <a:t> DPOR will save the day (avoid commuting)</a:t>
            </a:r>
          </a:p>
          <a:p>
            <a:pPr algn="l">
              <a:buFont typeface="Arial" pitchFamily="34" charset="0"/>
              <a:buChar char="•"/>
            </a:pPr>
            <a:endParaRPr lang="en-US"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5"/>
          <p:cNvSpPr>
            <a:spLocks noGrp="1"/>
          </p:cNvSpPr>
          <p:nvPr>
            <p:ph type="sldNum" sz="quarter" idx="12"/>
          </p:nvPr>
        </p:nvSpPr>
        <p:spPr/>
        <p:txBody>
          <a:bodyPr/>
          <a:lstStyle/>
          <a:p>
            <a:fld id="{79581ED8-C733-40FA-9941-C5AA54DDAEC9}" type="slidenum">
              <a:rPr lang="en-US"/>
              <a:pPr/>
              <a:t>110</a:t>
            </a:fld>
            <a:endParaRPr lang="en-US"/>
          </a:p>
        </p:txBody>
      </p:sp>
      <p:sp>
        <p:nvSpPr>
          <p:cNvPr id="122882" name="Title 1"/>
          <p:cNvSpPr>
            <a:spLocks noGrp="1"/>
          </p:cNvSpPr>
          <p:nvPr>
            <p:ph type="title" idx="4294967295"/>
          </p:nvPr>
        </p:nvSpPr>
        <p:spPr>
          <a:xfrm>
            <a:off x="457200" y="228600"/>
            <a:ext cx="8686800" cy="914400"/>
          </a:xfrm>
        </p:spPr>
        <p:txBody>
          <a:bodyPr lIns="91440" tIns="45720" rIns="91440" bIns="45720"/>
          <a:lstStyle/>
          <a:p>
            <a:pPr eaLnBrk="1" hangingPunct="1"/>
            <a:r>
              <a:rPr lang="en-US" sz="2400">
                <a:solidFill>
                  <a:srgbClr val="0000FF"/>
                </a:solidFill>
              </a:rPr>
              <a:t>… newly added InterCBs (only some of them shown…)</a:t>
            </a:r>
            <a:endParaRPr lang="en-US" sz="2400">
              <a:solidFill>
                <a:schemeClr val="tx2"/>
              </a:solidFill>
            </a:endParaRPr>
          </a:p>
        </p:txBody>
      </p:sp>
      <p:sp>
        <p:nvSpPr>
          <p:cNvPr id="2903043" name="Text Box 3"/>
          <p:cNvSpPr txBox="1">
            <a:spLocks noChangeArrowheads="1"/>
          </p:cNvSpPr>
          <p:nvPr/>
        </p:nvSpPr>
        <p:spPr bwMode="auto">
          <a:xfrm>
            <a:off x="1508125" y="1839913"/>
            <a:ext cx="184150" cy="304800"/>
          </a:xfrm>
          <a:prstGeom prst="rect">
            <a:avLst/>
          </a:prstGeom>
          <a:noFill/>
          <a:ln w="12700">
            <a:noFill/>
            <a:miter lim="800000"/>
            <a:headEnd type="none" w="sm" len="sm"/>
            <a:tailEnd type="none" w="sm" len="sm"/>
          </a:ln>
          <a:effectLst/>
        </p:spPr>
        <p:txBody>
          <a:bodyPr wrap="none">
            <a:spAutoFit/>
          </a:bodyPr>
          <a:lstStyle/>
          <a:p>
            <a:endParaRPr lang="en-US"/>
          </a:p>
        </p:txBody>
      </p:sp>
      <p:sp>
        <p:nvSpPr>
          <p:cNvPr id="2903044" name="Text Box 4"/>
          <p:cNvSpPr txBox="1">
            <a:spLocks noChangeArrowheads="1"/>
          </p:cNvSpPr>
          <p:nvPr/>
        </p:nvSpPr>
        <p:spPr bwMode="auto">
          <a:xfrm>
            <a:off x="381000" y="1484313"/>
            <a:ext cx="2825750" cy="4486275"/>
          </a:xfrm>
          <a:prstGeom prst="rect">
            <a:avLst/>
          </a:prstGeom>
          <a:noFill/>
          <a:ln w="12700">
            <a:noFill/>
            <a:miter lim="800000"/>
            <a:headEnd type="none" w="sm" len="sm"/>
            <a:tailEnd type="none" w="sm" len="sm"/>
          </a:ln>
          <a:effectLst/>
        </p:spPr>
        <p:txBody>
          <a:bodyPr wrap="none">
            <a:spAutoFit/>
          </a:bodyPr>
          <a:lstStyle/>
          <a:p>
            <a:r>
              <a:rPr lang="en-US" sz="1800" b="0"/>
              <a:t>P0</a:t>
            </a:r>
          </a:p>
          <a:p>
            <a:r>
              <a:rPr lang="en-US" sz="1800" b="0"/>
              <a:t>---</a:t>
            </a:r>
          </a:p>
          <a:p>
            <a:endParaRPr lang="en-US" sz="1800" b="0"/>
          </a:p>
          <a:p>
            <a:r>
              <a:rPr lang="en-US" sz="1800">
                <a:solidFill>
                  <a:schemeClr val="tx2"/>
                </a:solidFill>
              </a:rPr>
              <a:t>MPI_Irecv(from 1, &amp;req);</a:t>
            </a:r>
          </a:p>
          <a:p>
            <a:endParaRPr lang="en-US" sz="1800" b="0"/>
          </a:p>
          <a:p>
            <a:r>
              <a:rPr lang="en-US" sz="1800" b="0"/>
              <a:t>MPI_Wait(&amp;req);</a:t>
            </a:r>
          </a:p>
          <a:p>
            <a:endParaRPr lang="en-US" sz="1800" b="0"/>
          </a:p>
          <a:p>
            <a:r>
              <a:rPr lang="en-US" sz="1800">
                <a:solidFill>
                  <a:schemeClr val="tx2"/>
                </a:solidFill>
              </a:rPr>
              <a:t>MPI_Barrier();</a:t>
            </a:r>
          </a:p>
          <a:p>
            <a:endParaRPr lang="en-US" sz="1800">
              <a:solidFill>
                <a:schemeClr val="tx2"/>
              </a:solidFill>
            </a:endParaRPr>
          </a:p>
          <a:p>
            <a:endParaRPr lang="en-US" sz="1800"/>
          </a:p>
          <a:p>
            <a:endParaRPr lang="en-US" sz="1800" b="0"/>
          </a:p>
          <a:p>
            <a:endParaRPr lang="en-US" sz="1800" b="0"/>
          </a:p>
          <a:p>
            <a:endParaRPr lang="en-US" sz="1800" b="0"/>
          </a:p>
          <a:p>
            <a:endParaRPr lang="en-US" sz="1800" b="0"/>
          </a:p>
          <a:p>
            <a:endParaRPr lang="en-US" sz="1800" b="0"/>
          </a:p>
          <a:p>
            <a:r>
              <a:rPr lang="en-US" sz="1800" b="0"/>
              <a:t>MPI_Finalize();</a:t>
            </a:r>
          </a:p>
        </p:txBody>
      </p:sp>
      <p:sp>
        <p:nvSpPr>
          <p:cNvPr id="2903045" name="Text Box 5"/>
          <p:cNvSpPr txBox="1">
            <a:spLocks noChangeArrowheads="1"/>
          </p:cNvSpPr>
          <p:nvPr/>
        </p:nvSpPr>
        <p:spPr bwMode="auto">
          <a:xfrm>
            <a:off x="3441700" y="1524000"/>
            <a:ext cx="2330450" cy="4486275"/>
          </a:xfrm>
          <a:prstGeom prst="rect">
            <a:avLst/>
          </a:prstGeom>
          <a:noFill/>
          <a:ln w="12700">
            <a:noFill/>
            <a:miter lim="800000"/>
            <a:headEnd type="none" w="sm" len="sm"/>
            <a:tailEnd type="none" w="sm" len="sm"/>
          </a:ln>
          <a:effectLst/>
        </p:spPr>
        <p:txBody>
          <a:bodyPr wrap="none">
            <a:spAutoFit/>
          </a:bodyPr>
          <a:lstStyle/>
          <a:p>
            <a:r>
              <a:rPr lang="en-US" sz="1800" b="0"/>
              <a:t>P1</a:t>
            </a:r>
          </a:p>
          <a:p>
            <a:r>
              <a:rPr lang="en-US" sz="1800" b="0"/>
              <a:t>---</a:t>
            </a:r>
          </a:p>
          <a:p>
            <a:endParaRPr lang="en-US" sz="1800" b="0"/>
          </a:p>
          <a:p>
            <a:r>
              <a:rPr lang="en-US" sz="1800" b="0"/>
              <a:t> </a:t>
            </a:r>
          </a:p>
          <a:p>
            <a:endParaRPr lang="en-US" sz="1800" b="0"/>
          </a:p>
          <a:p>
            <a:r>
              <a:rPr lang="en-US" sz="1800">
                <a:solidFill>
                  <a:schemeClr val="tx2"/>
                </a:solidFill>
              </a:rPr>
              <a:t>MPI_Isend(to 0, 33);</a:t>
            </a:r>
          </a:p>
          <a:p>
            <a:endParaRPr lang="en-US" sz="1800" b="0"/>
          </a:p>
          <a:p>
            <a:r>
              <a:rPr lang="en-US" sz="1800">
                <a:solidFill>
                  <a:schemeClr val="tx2"/>
                </a:solidFill>
              </a:rPr>
              <a:t>MPI_Barrier();</a:t>
            </a:r>
          </a:p>
          <a:p>
            <a:endParaRPr lang="en-US" sz="1800">
              <a:solidFill>
                <a:srgbClr val="CC0066"/>
              </a:solidFill>
            </a:endParaRPr>
          </a:p>
          <a:p>
            <a:endParaRPr lang="en-US" sz="1800" b="0"/>
          </a:p>
          <a:p>
            <a:endParaRPr lang="en-US" sz="1800" b="0"/>
          </a:p>
          <a:p>
            <a:endParaRPr lang="en-US" sz="1800" b="0"/>
          </a:p>
          <a:p>
            <a:endParaRPr lang="en-US" sz="1800" b="0"/>
          </a:p>
          <a:p>
            <a:endParaRPr lang="en-US" sz="1800" b="0"/>
          </a:p>
          <a:p>
            <a:endParaRPr lang="en-US" sz="1800" b="0"/>
          </a:p>
          <a:p>
            <a:r>
              <a:rPr lang="en-US" sz="1800" b="0"/>
              <a:t>MPI_Finalize();</a:t>
            </a:r>
          </a:p>
        </p:txBody>
      </p:sp>
      <p:sp>
        <p:nvSpPr>
          <p:cNvPr id="2903046" name="Text Box 6"/>
          <p:cNvSpPr txBox="1">
            <a:spLocks noChangeArrowheads="1"/>
          </p:cNvSpPr>
          <p:nvPr/>
        </p:nvSpPr>
        <p:spPr bwMode="auto">
          <a:xfrm>
            <a:off x="6184900" y="1524000"/>
            <a:ext cx="2406650" cy="4486275"/>
          </a:xfrm>
          <a:prstGeom prst="rect">
            <a:avLst/>
          </a:prstGeom>
          <a:noFill/>
          <a:ln w="12700">
            <a:noFill/>
            <a:miter lim="800000"/>
            <a:headEnd type="none" w="sm" len="sm"/>
            <a:tailEnd type="none" w="sm" len="sm"/>
          </a:ln>
          <a:effectLst/>
        </p:spPr>
        <p:txBody>
          <a:bodyPr wrap="none">
            <a:spAutoFit/>
          </a:bodyPr>
          <a:lstStyle/>
          <a:p>
            <a:r>
              <a:rPr lang="en-US" sz="1800" b="0"/>
              <a:t>P2</a:t>
            </a:r>
          </a:p>
          <a:p>
            <a:r>
              <a:rPr lang="en-US" sz="1800" b="0"/>
              <a:t>---</a:t>
            </a:r>
          </a:p>
          <a:p>
            <a:endParaRPr lang="en-US" sz="1800" b="0"/>
          </a:p>
          <a:p>
            <a:r>
              <a:rPr lang="en-US" sz="1800" b="0"/>
              <a:t> </a:t>
            </a:r>
          </a:p>
          <a:p>
            <a:endParaRPr lang="en-US" sz="1800" b="0"/>
          </a:p>
          <a:p>
            <a:endParaRPr lang="en-US" sz="1800" b="0"/>
          </a:p>
          <a:p>
            <a:endParaRPr lang="en-US" sz="1800" b="0"/>
          </a:p>
          <a:p>
            <a:r>
              <a:rPr lang="en-US" sz="1800">
                <a:solidFill>
                  <a:schemeClr val="tx2"/>
                </a:solidFill>
              </a:rPr>
              <a:t>MPI_Barrier();</a:t>
            </a:r>
          </a:p>
          <a:p>
            <a:endParaRPr lang="en-US" sz="1800">
              <a:solidFill>
                <a:schemeClr val="tx2"/>
              </a:solidFill>
            </a:endParaRPr>
          </a:p>
          <a:p>
            <a:endParaRPr lang="en-US" sz="1800"/>
          </a:p>
          <a:p>
            <a:r>
              <a:rPr lang="en-US" sz="1800" b="0"/>
              <a:t>MPI_Isend(to P0, 22);</a:t>
            </a:r>
          </a:p>
          <a:p>
            <a:endParaRPr lang="en-US" sz="1800" b="0"/>
          </a:p>
          <a:p>
            <a:endParaRPr lang="en-US" sz="1800" b="0"/>
          </a:p>
          <a:p>
            <a:endParaRPr lang="en-US" sz="1800" b="0"/>
          </a:p>
          <a:p>
            <a:endParaRPr lang="en-US" sz="1800" b="0"/>
          </a:p>
          <a:p>
            <a:r>
              <a:rPr lang="en-US" sz="1800" b="0"/>
              <a:t>MPI_Finalize();</a:t>
            </a:r>
          </a:p>
        </p:txBody>
      </p:sp>
      <p:sp>
        <p:nvSpPr>
          <p:cNvPr id="2903047" name="Freeform 7"/>
          <p:cNvSpPr>
            <a:spLocks/>
          </p:cNvSpPr>
          <p:nvPr/>
        </p:nvSpPr>
        <p:spPr bwMode="auto">
          <a:xfrm>
            <a:off x="292100" y="2590800"/>
            <a:ext cx="165100" cy="381000"/>
          </a:xfrm>
          <a:custGeom>
            <a:avLst/>
            <a:gdLst/>
            <a:ahLst/>
            <a:cxnLst>
              <a:cxn ang="0">
                <a:pos x="56" y="0"/>
              </a:cxn>
              <a:cxn ang="0">
                <a:pos x="8" y="144"/>
              </a:cxn>
              <a:cxn ang="0">
                <a:pos x="104" y="240"/>
              </a:cxn>
            </a:cxnLst>
            <a:rect l="0" t="0" r="r" b="b"/>
            <a:pathLst>
              <a:path w="104" h="240">
                <a:moveTo>
                  <a:pt x="56" y="0"/>
                </a:moveTo>
                <a:cubicBezTo>
                  <a:pt x="28" y="52"/>
                  <a:pt x="0" y="104"/>
                  <a:pt x="8" y="144"/>
                </a:cubicBezTo>
                <a:cubicBezTo>
                  <a:pt x="16" y="184"/>
                  <a:pt x="60" y="212"/>
                  <a:pt x="104" y="240"/>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903048" name="Freeform 8"/>
          <p:cNvSpPr>
            <a:spLocks/>
          </p:cNvSpPr>
          <p:nvPr/>
        </p:nvSpPr>
        <p:spPr bwMode="auto">
          <a:xfrm>
            <a:off x="292100" y="3200400"/>
            <a:ext cx="165100" cy="381000"/>
          </a:xfrm>
          <a:custGeom>
            <a:avLst/>
            <a:gdLst/>
            <a:ahLst/>
            <a:cxnLst>
              <a:cxn ang="0">
                <a:pos x="56" y="0"/>
              </a:cxn>
              <a:cxn ang="0">
                <a:pos x="8" y="144"/>
              </a:cxn>
              <a:cxn ang="0">
                <a:pos x="104" y="240"/>
              </a:cxn>
            </a:cxnLst>
            <a:rect l="0" t="0" r="r" b="b"/>
            <a:pathLst>
              <a:path w="104" h="240">
                <a:moveTo>
                  <a:pt x="56" y="0"/>
                </a:moveTo>
                <a:cubicBezTo>
                  <a:pt x="28" y="52"/>
                  <a:pt x="0" y="104"/>
                  <a:pt x="8" y="144"/>
                </a:cubicBezTo>
                <a:cubicBezTo>
                  <a:pt x="16" y="184"/>
                  <a:pt x="60" y="212"/>
                  <a:pt x="104" y="240"/>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903049" name="Freeform 9"/>
          <p:cNvSpPr>
            <a:spLocks/>
          </p:cNvSpPr>
          <p:nvPr/>
        </p:nvSpPr>
        <p:spPr bwMode="auto">
          <a:xfrm>
            <a:off x="6248400" y="3886200"/>
            <a:ext cx="165100" cy="381000"/>
          </a:xfrm>
          <a:custGeom>
            <a:avLst/>
            <a:gdLst/>
            <a:ahLst/>
            <a:cxnLst>
              <a:cxn ang="0">
                <a:pos x="56" y="0"/>
              </a:cxn>
              <a:cxn ang="0">
                <a:pos x="8" y="144"/>
              </a:cxn>
              <a:cxn ang="0">
                <a:pos x="104" y="240"/>
              </a:cxn>
            </a:cxnLst>
            <a:rect l="0" t="0" r="r" b="b"/>
            <a:pathLst>
              <a:path w="104" h="240">
                <a:moveTo>
                  <a:pt x="56" y="0"/>
                </a:moveTo>
                <a:cubicBezTo>
                  <a:pt x="28" y="52"/>
                  <a:pt x="0" y="104"/>
                  <a:pt x="8" y="144"/>
                </a:cubicBezTo>
                <a:cubicBezTo>
                  <a:pt x="16" y="184"/>
                  <a:pt x="60" y="212"/>
                  <a:pt x="104" y="240"/>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903050" name="Freeform 10"/>
          <p:cNvSpPr>
            <a:spLocks/>
          </p:cNvSpPr>
          <p:nvPr/>
        </p:nvSpPr>
        <p:spPr bwMode="auto">
          <a:xfrm>
            <a:off x="6172200" y="4648200"/>
            <a:ext cx="152400" cy="990600"/>
          </a:xfrm>
          <a:custGeom>
            <a:avLst/>
            <a:gdLst/>
            <a:ahLst/>
            <a:cxnLst>
              <a:cxn ang="0">
                <a:pos x="96" y="0"/>
              </a:cxn>
              <a:cxn ang="0">
                <a:pos x="0" y="384"/>
              </a:cxn>
              <a:cxn ang="0">
                <a:pos x="96" y="624"/>
              </a:cxn>
            </a:cxnLst>
            <a:rect l="0" t="0" r="r" b="b"/>
            <a:pathLst>
              <a:path w="96" h="624">
                <a:moveTo>
                  <a:pt x="96" y="0"/>
                </a:moveTo>
                <a:cubicBezTo>
                  <a:pt x="48" y="140"/>
                  <a:pt x="0" y="280"/>
                  <a:pt x="0" y="384"/>
                </a:cubicBezTo>
                <a:cubicBezTo>
                  <a:pt x="0" y="488"/>
                  <a:pt x="48" y="556"/>
                  <a:pt x="96" y="624"/>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903051" name="Freeform 11"/>
          <p:cNvSpPr>
            <a:spLocks/>
          </p:cNvSpPr>
          <p:nvPr/>
        </p:nvSpPr>
        <p:spPr bwMode="auto">
          <a:xfrm>
            <a:off x="381000" y="3810000"/>
            <a:ext cx="152400" cy="1752600"/>
          </a:xfrm>
          <a:custGeom>
            <a:avLst/>
            <a:gdLst/>
            <a:ahLst/>
            <a:cxnLst>
              <a:cxn ang="0">
                <a:pos x="96" y="0"/>
              </a:cxn>
              <a:cxn ang="0">
                <a:pos x="0" y="576"/>
              </a:cxn>
              <a:cxn ang="0">
                <a:pos x="96" y="1104"/>
              </a:cxn>
            </a:cxnLst>
            <a:rect l="0" t="0" r="r" b="b"/>
            <a:pathLst>
              <a:path w="96" h="1104">
                <a:moveTo>
                  <a:pt x="96" y="0"/>
                </a:moveTo>
                <a:cubicBezTo>
                  <a:pt x="48" y="196"/>
                  <a:pt x="0" y="392"/>
                  <a:pt x="0" y="576"/>
                </a:cubicBezTo>
                <a:cubicBezTo>
                  <a:pt x="0" y="760"/>
                  <a:pt x="48" y="932"/>
                  <a:pt x="96" y="1104"/>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903052" name="Freeform 12"/>
          <p:cNvSpPr>
            <a:spLocks/>
          </p:cNvSpPr>
          <p:nvPr/>
        </p:nvSpPr>
        <p:spPr bwMode="auto">
          <a:xfrm>
            <a:off x="3429000" y="3886200"/>
            <a:ext cx="152400" cy="1676400"/>
          </a:xfrm>
          <a:custGeom>
            <a:avLst/>
            <a:gdLst/>
            <a:ahLst/>
            <a:cxnLst>
              <a:cxn ang="0">
                <a:pos x="96" y="0"/>
              </a:cxn>
              <a:cxn ang="0">
                <a:pos x="0" y="624"/>
              </a:cxn>
              <a:cxn ang="0">
                <a:pos x="96" y="1056"/>
              </a:cxn>
            </a:cxnLst>
            <a:rect l="0" t="0" r="r" b="b"/>
            <a:pathLst>
              <a:path w="96" h="1056">
                <a:moveTo>
                  <a:pt x="96" y="0"/>
                </a:moveTo>
                <a:cubicBezTo>
                  <a:pt x="48" y="224"/>
                  <a:pt x="0" y="448"/>
                  <a:pt x="0" y="624"/>
                </a:cubicBezTo>
                <a:cubicBezTo>
                  <a:pt x="0" y="800"/>
                  <a:pt x="48" y="928"/>
                  <a:pt x="96" y="1056"/>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903053" name="Freeform 13"/>
          <p:cNvSpPr>
            <a:spLocks/>
          </p:cNvSpPr>
          <p:nvPr/>
        </p:nvSpPr>
        <p:spPr bwMode="auto">
          <a:xfrm>
            <a:off x="3048000" y="3200400"/>
            <a:ext cx="381000" cy="2514600"/>
          </a:xfrm>
          <a:custGeom>
            <a:avLst/>
            <a:gdLst/>
            <a:ahLst/>
            <a:cxnLst>
              <a:cxn ang="0">
                <a:pos x="240" y="0"/>
              </a:cxn>
              <a:cxn ang="0">
                <a:pos x="0" y="816"/>
              </a:cxn>
              <a:cxn ang="0">
                <a:pos x="240" y="1584"/>
              </a:cxn>
            </a:cxnLst>
            <a:rect l="0" t="0" r="r" b="b"/>
            <a:pathLst>
              <a:path w="240" h="1584">
                <a:moveTo>
                  <a:pt x="240" y="0"/>
                </a:moveTo>
                <a:cubicBezTo>
                  <a:pt x="120" y="276"/>
                  <a:pt x="0" y="552"/>
                  <a:pt x="0" y="816"/>
                </a:cubicBezTo>
                <a:cubicBezTo>
                  <a:pt x="0" y="1080"/>
                  <a:pt x="120" y="1332"/>
                  <a:pt x="240" y="1584"/>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903057" name="Freeform 17"/>
          <p:cNvSpPr>
            <a:spLocks/>
          </p:cNvSpPr>
          <p:nvPr/>
        </p:nvSpPr>
        <p:spPr bwMode="auto">
          <a:xfrm>
            <a:off x="2209800" y="2882900"/>
            <a:ext cx="1219200" cy="165100"/>
          </a:xfrm>
          <a:custGeom>
            <a:avLst/>
            <a:gdLst/>
            <a:ahLst/>
            <a:cxnLst>
              <a:cxn ang="0">
                <a:pos x="768" y="104"/>
              </a:cxn>
              <a:cxn ang="0">
                <a:pos x="432" y="8"/>
              </a:cxn>
              <a:cxn ang="0">
                <a:pos x="0" y="56"/>
              </a:cxn>
            </a:cxnLst>
            <a:rect l="0" t="0" r="r" b="b"/>
            <a:pathLst>
              <a:path w="768" h="104">
                <a:moveTo>
                  <a:pt x="768" y="104"/>
                </a:moveTo>
                <a:cubicBezTo>
                  <a:pt x="664" y="60"/>
                  <a:pt x="560" y="16"/>
                  <a:pt x="432" y="8"/>
                </a:cubicBezTo>
                <a:cubicBezTo>
                  <a:pt x="304" y="0"/>
                  <a:pt x="152" y="28"/>
                  <a:pt x="0" y="56"/>
                </a:cubicBezTo>
              </a:path>
            </a:pathLst>
          </a:custGeom>
          <a:noFill/>
          <a:ln w="12700" cap="flat" cmpd="sng">
            <a:solidFill>
              <a:schemeClr val="tx1"/>
            </a:solidFill>
            <a:prstDash val="dashDot"/>
            <a:round/>
            <a:headEnd type="none" w="sm" len="sm"/>
            <a:tailEnd type="triangle" w="med" len="med"/>
          </a:ln>
          <a:effectLst/>
        </p:spPr>
        <p:txBody>
          <a:bodyPr/>
          <a:lstStyle/>
          <a:p>
            <a:endParaRPr lang="en-US"/>
          </a:p>
        </p:txBody>
      </p:sp>
      <p:sp>
        <p:nvSpPr>
          <p:cNvPr id="2903058" name="Text Box 18"/>
          <p:cNvSpPr txBox="1">
            <a:spLocks noChangeArrowheads="1"/>
          </p:cNvSpPr>
          <p:nvPr/>
        </p:nvSpPr>
        <p:spPr bwMode="auto">
          <a:xfrm>
            <a:off x="2422525" y="2982913"/>
            <a:ext cx="825500" cy="304800"/>
          </a:xfrm>
          <a:prstGeom prst="rect">
            <a:avLst/>
          </a:prstGeom>
          <a:noFill/>
          <a:ln w="12700">
            <a:noFill/>
            <a:miter lim="800000"/>
            <a:headEnd type="none" w="sm" len="sm"/>
            <a:tailEnd type="none" w="sm" len="sm"/>
          </a:ln>
          <a:effectLst/>
        </p:spPr>
        <p:txBody>
          <a:bodyPr wrap="none">
            <a:spAutoFit/>
          </a:bodyPr>
          <a:lstStyle/>
          <a:p>
            <a:r>
              <a:rPr lang="en-US"/>
              <a:t>InterCB</a:t>
            </a:r>
          </a:p>
        </p:txBody>
      </p:sp>
      <p:sp>
        <p:nvSpPr>
          <p:cNvPr id="2903059" name="Freeform 19"/>
          <p:cNvSpPr>
            <a:spLocks/>
          </p:cNvSpPr>
          <p:nvPr/>
        </p:nvSpPr>
        <p:spPr bwMode="auto">
          <a:xfrm>
            <a:off x="2120900" y="2540000"/>
            <a:ext cx="1308100" cy="3327400"/>
          </a:xfrm>
          <a:custGeom>
            <a:avLst/>
            <a:gdLst/>
            <a:ahLst/>
            <a:cxnLst>
              <a:cxn ang="0">
                <a:pos x="152" y="80"/>
              </a:cxn>
              <a:cxn ang="0">
                <a:pos x="200" y="176"/>
              </a:cxn>
              <a:cxn ang="0">
                <a:pos x="8" y="1136"/>
              </a:cxn>
              <a:cxn ang="0">
                <a:pos x="152" y="1856"/>
              </a:cxn>
              <a:cxn ang="0">
                <a:pos x="824" y="2096"/>
              </a:cxn>
            </a:cxnLst>
            <a:rect l="0" t="0" r="r" b="b"/>
            <a:pathLst>
              <a:path w="824" h="2096">
                <a:moveTo>
                  <a:pt x="152" y="80"/>
                </a:moveTo>
                <a:cubicBezTo>
                  <a:pt x="188" y="40"/>
                  <a:pt x="224" y="0"/>
                  <a:pt x="200" y="176"/>
                </a:cubicBezTo>
                <a:cubicBezTo>
                  <a:pt x="176" y="352"/>
                  <a:pt x="16" y="856"/>
                  <a:pt x="8" y="1136"/>
                </a:cubicBezTo>
                <a:cubicBezTo>
                  <a:pt x="0" y="1416"/>
                  <a:pt x="16" y="1696"/>
                  <a:pt x="152" y="1856"/>
                </a:cubicBezTo>
                <a:cubicBezTo>
                  <a:pt x="288" y="2016"/>
                  <a:pt x="556" y="2056"/>
                  <a:pt x="824" y="2096"/>
                </a:cubicBezTo>
              </a:path>
            </a:pathLst>
          </a:custGeom>
          <a:noFill/>
          <a:ln w="12700" cap="flat" cmpd="sng">
            <a:solidFill>
              <a:schemeClr val="tx1"/>
            </a:solidFill>
            <a:prstDash val="dashDot"/>
            <a:round/>
            <a:headEnd type="none" w="sm" len="sm"/>
            <a:tailEnd type="triangle" w="med" len="med"/>
          </a:ln>
          <a:effectLst/>
        </p:spPr>
        <p:txBody>
          <a:bodyPr/>
          <a:lstStyle/>
          <a:p>
            <a:endParaRPr lang="en-US"/>
          </a:p>
        </p:txBody>
      </p:sp>
      <p:sp>
        <p:nvSpPr>
          <p:cNvPr id="2903060" name="Text Box 20"/>
          <p:cNvSpPr txBox="1">
            <a:spLocks noChangeArrowheads="1"/>
          </p:cNvSpPr>
          <p:nvPr/>
        </p:nvSpPr>
        <p:spPr bwMode="auto">
          <a:xfrm>
            <a:off x="2070100" y="4648200"/>
            <a:ext cx="825500" cy="304800"/>
          </a:xfrm>
          <a:prstGeom prst="rect">
            <a:avLst/>
          </a:prstGeom>
          <a:noFill/>
          <a:ln w="12700">
            <a:noFill/>
            <a:miter lim="800000"/>
            <a:headEnd type="none" w="sm" len="sm"/>
            <a:tailEnd type="none" w="sm" len="sm"/>
          </a:ln>
          <a:effectLst/>
        </p:spPr>
        <p:txBody>
          <a:bodyPr wrap="none">
            <a:spAutoFit/>
          </a:bodyPr>
          <a:lstStyle/>
          <a:p>
            <a:r>
              <a:rPr lang="en-US"/>
              <a:t>InterCB</a:t>
            </a:r>
          </a:p>
        </p:txBody>
      </p:sp>
      <p:sp>
        <p:nvSpPr>
          <p:cNvPr id="2903061" name="Freeform 21"/>
          <p:cNvSpPr>
            <a:spLocks/>
          </p:cNvSpPr>
          <p:nvPr/>
        </p:nvSpPr>
        <p:spPr bwMode="auto">
          <a:xfrm>
            <a:off x="4483100" y="3886200"/>
            <a:ext cx="1612900" cy="609600"/>
          </a:xfrm>
          <a:custGeom>
            <a:avLst/>
            <a:gdLst/>
            <a:ahLst/>
            <a:cxnLst>
              <a:cxn ang="0">
                <a:pos x="104" y="0"/>
              </a:cxn>
              <a:cxn ang="0">
                <a:pos x="152" y="240"/>
              </a:cxn>
              <a:cxn ang="0">
                <a:pos x="1016" y="384"/>
              </a:cxn>
            </a:cxnLst>
            <a:rect l="0" t="0" r="r" b="b"/>
            <a:pathLst>
              <a:path w="1016" h="384">
                <a:moveTo>
                  <a:pt x="104" y="0"/>
                </a:moveTo>
                <a:cubicBezTo>
                  <a:pt x="52" y="88"/>
                  <a:pt x="0" y="176"/>
                  <a:pt x="152" y="240"/>
                </a:cubicBezTo>
                <a:cubicBezTo>
                  <a:pt x="304" y="304"/>
                  <a:pt x="660" y="344"/>
                  <a:pt x="1016" y="384"/>
                </a:cubicBezTo>
              </a:path>
            </a:pathLst>
          </a:custGeom>
          <a:noFill/>
          <a:ln w="12700" cap="flat" cmpd="sng">
            <a:solidFill>
              <a:schemeClr val="tx1"/>
            </a:solidFill>
            <a:prstDash val="dash"/>
            <a:round/>
            <a:headEnd type="none" w="sm" len="sm"/>
            <a:tailEnd type="triangle" w="med" len="med"/>
          </a:ln>
          <a:effectLst/>
        </p:spPr>
        <p:txBody>
          <a:bodyPr/>
          <a:lstStyle/>
          <a:p>
            <a:endParaRPr lang="en-US"/>
          </a:p>
        </p:txBody>
      </p:sp>
      <p:sp>
        <p:nvSpPr>
          <p:cNvPr id="2903064" name="Text Box 24"/>
          <p:cNvSpPr txBox="1">
            <a:spLocks noChangeArrowheads="1"/>
          </p:cNvSpPr>
          <p:nvPr/>
        </p:nvSpPr>
        <p:spPr bwMode="auto">
          <a:xfrm>
            <a:off x="4813300" y="3962400"/>
            <a:ext cx="825500" cy="304800"/>
          </a:xfrm>
          <a:prstGeom prst="rect">
            <a:avLst/>
          </a:prstGeom>
          <a:noFill/>
          <a:ln w="12700">
            <a:noFill/>
            <a:miter lim="800000"/>
            <a:headEnd type="none" w="sm" len="sm"/>
            <a:tailEnd type="none" w="sm" len="sm"/>
          </a:ln>
          <a:effectLst/>
        </p:spPr>
        <p:txBody>
          <a:bodyPr wrap="none">
            <a:spAutoFit/>
          </a:bodyPr>
          <a:lstStyle/>
          <a:p>
            <a:r>
              <a:rPr lang="en-US"/>
              <a:t>InterCB</a:t>
            </a:r>
          </a:p>
        </p:txBody>
      </p:sp>
      <p:sp>
        <p:nvSpPr>
          <p:cNvPr id="2903065" name="Text Box 25"/>
          <p:cNvSpPr txBox="1">
            <a:spLocks noChangeArrowheads="1"/>
          </p:cNvSpPr>
          <p:nvPr/>
        </p:nvSpPr>
        <p:spPr bwMode="auto">
          <a:xfrm>
            <a:off x="3746500" y="4419600"/>
            <a:ext cx="825500" cy="304800"/>
          </a:xfrm>
          <a:prstGeom prst="rect">
            <a:avLst/>
          </a:prstGeom>
          <a:noFill/>
          <a:ln w="12700">
            <a:noFill/>
            <a:miter lim="800000"/>
            <a:headEnd type="none" w="sm" len="sm"/>
            <a:tailEnd type="none" w="sm" len="sm"/>
          </a:ln>
          <a:effectLst/>
        </p:spPr>
        <p:txBody>
          <a:bodyPr wrap="none">
            <a:spAutoFit/>
          </a:bodyPr>
          <a:lstStyle/>
          <a:p>
            <a:r>
              <a:rPr lang="en-US"/>
              <a:t>InterCB</a:t>
            </a:r>
          </a:p>
        </p:txBody>
      </p:sp>
      <p:sp>
        <p:nvSpPr>
          <p:cNvPr id="2903066" name="Freeform 26"/>
          <p:cNvSpPr>
            <a:spLocks/>
          </p:cNvSpPr>
          <p:nvPr/>
        </p:nvSpPr>
        <p:spPr bwMode="auto">
          <a:xfrm>
            <a:off x="1295400" y="3886200"/>
            <a:ext cx="4800600" cy="965200"/>
          </a:xfrm>
          <a:custGeom>
            <a:avLst/>
            <a:gdLst/>
            <a:ahLst/>
            <a:cxnLst>
              <a:cxn ang="0">
                <a:pos x="240" y="0"/>
              </a:cxn>
              <a:cxn ang="0">
                <a:pos x="288" y="336"/>
              </a:cxn>
              <a:cxn ang="0">
                <a:pos x="1968" y="576"/>
              </a:cxn>
              <a:cxn ang="0">
                <a:pos x="3024" y="528"/>
              </a:cxn>
            </a:cxnLst>
            <a:rect l="0" t="0" r="r" b="b"/>
            <a:pathLst>
              <a:path w="3024" h="608">
                <a:moveTo>
                  <a:pt x="240" y="0"/>
                </a:moveTo>
                <a:cubicBezTo>
                  <a:pt x="120" y="120"/>
                  <a:pt x="0" y="240"/>
                  <a:pt x="288" y="336"/>
                </a:cubicBezTo>
                <a:cubicBezTo>
                  <a:pt x="576" y="432"/>
                  <a:pt x="1512" y="544"/>
                  <a:pt x="1968" y="576"/>
                </a:cubicBezTo>
                <a:cubicBezTo>
                  <a:pt x="2424" y="608"/>
                  <a:pt x="2724" y="568"/>
                  <a:pt x="3024" y="528"/>
                </a:cubicBezTo>
              </a:path>
            </a:pathLst>
          </a:custGeom>
          <a:noFill/>
          <a:ln w="12700" cap="flat" cmpd="sng">
            <a:solidFill>
              <a:schemeClr val="tx1"/>
            </a:solidFill>
            <a:prstDash val="dash"/>
            <a:round/>
            <a:headEnd type="none" w="sm" len="sm"/>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5"/>
          <p:cNvSpPr>
            <a:spLocks noGrp="1"/>
          </p:cNvSpPr>
          <p:nvPr>
            <p:ph type="sldNum" sz="quarter" idx="12"/>
          </p:nvPr>
        </p:nvSpPr>
        <p:spPr/>
        <p:txBody>
          <a:bodyPr/>
          <a:lstStyle/>
          <a:p>
            <a:fld id="{92E9D39B-11FC-4AE3-AF73-6F88E74FF07E}" type="slidenum">
              <a:rPr lang="en-US"/>
              <a:pPr/>
              <a:t>111</a:t>
            </a:fld>
            <a:endParaRPr lang="en-US"/>
          </a:p>
        </p:txBody>
      </p:sp>
      <p:sp>
        <p:nvSpPr>
          <p:cNvPr id="122882" name="Title 1"/>
          <p:cNvSpPr>
            <a:spLocks noGrp="1"/>
          </p:cNvSpPr>
          <p:nvPr>
            <p:ph type="title" idx="4294967295"/>
          </p:nvPr>
        </p:nvSpPr>
        <p:spPr>
          <a:xfrm>
            <a:off x="457200" y="228600"/>
            <a:ext cx="8686800" cy="914400"/>
          </a:xfrm>
        </p:spPr>
        <p:txBody>
          <a:bodyPr lIns="91440" tIns="45720" rIns="91440" bIns="45720"/>
          <a:lstStyle/>
          <a:p>
            <a:pPr eaLnBrk="1" hangingPunct="1"/>
            <a:r>
              <a:rPr lang="en-US" sz="2400">
                <a:solidFill>
                  <a:srgbClr val="0000FF"/>
                </a:solidFill>
              </a:rPr>
              <a:t>Now the question pertains to what was a wild-card receive and a potential sender that could have matched…</a:t>
            </a:r>
            <a:endParaRPr lang="en-US" sz="2400">
              <a:solidFill>
                <a:schemeClr val="tx2"/>
              </a:solidFill>
            </a:endParaRPr>
          </a:p>
        </p:txBody>
      </p:sp>
      <p:sp>
        <p:nvSpPr>
          <p:cNvPr id="2907139" name="Text Box 3"/>
          <p:cNvSpPr txBox="1">
            <a:spLocks noChangeArrowheads="1"/>
          </p:cNvSpPr>
          <p:nvPr/>
        </p:nvSpPr>
        <p:spPr bwMode="auto">
          <a:xfrm>
            <a:off x="1508125" y="1839913"/>
            <a:ext cx="184150" cy="304800"/>
          </a:xfrm>
          <a:prstGeom prst="rect">
            <a:avLst/>
          </a:prstGeom>
          <a:noFill/>
          <a:ln w="12700">
            <a:noFill/>
            <a:miter lim="800000"/>
            <a:headEnd type="none" w="sm" len="sm"/>
            <a:tailEnd type="none" w="sm" len="sm"/>
          </a:ln>
          <a:effectLst/>
        </p:spPr>
        <p:txBody>
          <a:bodyPr wrap="none">
            <a:spAutoFit/>
          </a:bodyPr>
          <a:lstStyle/>
          <a:p>
            <a:endParaRPr lang="en-US"/>
          </a:p>
        </p:txBody>
      </p:sp>
      <p:sp>
        <p:nvSpPr>
          <p:cNvPr id="2907140" name="Text Box 4"/>
          <p:cNvSpPr txBox="1">
            <a:spLocks noChangeArrowheads="1"/>
          </p:cNvSpPr>
          <p:nvPr/>
        </p:nvSpPr>
        <p:spPr bwMode="auto">
          <a:xfrm>
            <a:off x="381000" y="1484313"/>
            <a:ext cx="2711450" cy="4486275"/>
          </a:xfrm>
          <a:prstGeom prst="rect">
            <a:avLst/>
          </a:prstGeom>
          <a:noFill/>
          <a:ln w="12700">
            <a:noFill/>
            <a:miter lim="800000"/>
            <a:headEnd type="none" w="sm" len="sm"/>
            <a:tailEnd type="none" w="sm" len="sm"/>
          </a:ln>
          <a:effectLst/>
        </p:spPr>
        <p:txBody>
          <a:bodyPr wrap="none">
            <a:spAutoFit/>
          </a:bodyPr>
          <a:lstStyle/>
          <a:p>
            <a:r>
              <a:rPr lang="en-US" sz="1800" b="0"/>
              <a:t>P0</a:t>
            </a:r>
          </a:p>
          <a:p>
            <a:r>
              <a:rPr lang="en-US" sz="1800" b="0"/>
              <a:t>---</a:t>
            </a:r>
          </a:p>
          <a:p>
            <a:endParaRPr lang="en-US" sz="1800" b="0"/>
          </a:p>
          <a:p>
            <a:r>
              <a:rPr lang="en-US" sz="1800">
                <a:solidFill>
                  <a:srgbClr val="CC0000"/>
                </a:solidFill>
              </a:rPr>
              <a:t>MPI_Irecv(was *, &amp;req);</a:t>
            </a:r>
          </a:p>
          <a:p>
            <a:endParaRPr lang="en-US" sz="1800" b="0">
              <a:solidFill>
                <a:srgbClr val="CC0000"/>
              </a:solidFill>
            </a:endParaRPr>
          </a:p>
          <a:p>
            <a:r>
              <a:rPr lang="en-US" sz="1800" b="0"/>
              <a:t>MPI_Wait(&amp;req);</a:t>
            </a:r>
          </a:p>
          <a:p>
            <a:endParaRPr lang="en-US" sz="1800" b="0"/>
          </a:p>
          <a:p>
            <a:r>
              <a:rPr lang="en-US" sz="1800">
                <a:solidFill>
                  <a:schemeClr val="tx2"/>
                </a:solidFill>
              </a:rPr>
              <a:t>MPI_Barrier();</a:t>
            </a:r>
          </a:p>
          <a:p>
            <a:endParaRPr lang="en-US" sz="1800">
              <a:solidFill>
                <a:schemeClr val="tx2"/>
              </a:solidFill>
            </a:endParaRPr>
          </a:p>
          <a:p>
            <a:endParaRPr lang="en-US" sz="1800"/>
          </a:p>
          <a:p>
            <a:endParaRPr lang="en-US" sz="1800" b="0"/>
          </a:p>
          <a:p>
            <a:endParaRPr lang="en-US" sz="1800" b="0"/>
          </a:p>
          <a:p>
            <a:endParaRPr lang="en-US" sz="1800" b="0"/>
          </a:p>
          <a:p>
            <a:endParaRPr lang="en-US" sz="1800" b="0"/>
          </a:p>
          <a:p>
            <a:endParaRPr lang="en-US" sz="1800" b="0"/>
          </a:p>
          <a:p>
            <a:r>
              <a:rPr lang="en-US" sz="1800" b="0"/>
              <a:t>MPI_Finalize();</a:t>
            </a:r>
          </a:p>
        </p:txBody>
      </p:sp>
      <p:sp>
        <p:nvSpPr>
          <p:cNvPr id="2907141" name="Text Box 5"/>
          <p:cNvSpPr txBox="1">
            <a:spLocks noChangeArrowheads="1"/>
          </p:cNvSpPr>
          <p:nvPr/>
        </p:nvSpPr>
        <p:spPr bwMode="auto">
          <a:xfrm>
            <a:off x="3441700" y="1524000"/>
            <a:ext cx="2330450" cy="4486275"/>
          </a:xfrm>
          <a:prstGeom prst="rect">
            <a:avLst/>
          </a:prstGeom>
          <a:noFill/>
          <a:ln w="12700">
            <a:noFill/>
            <a:miter lim="800000"/>
            <a:headEnd type="none" w="sm" len="sm"/>
            <a:tailEnd type="none" w="sm" len="sm"/>
          </a:ln>
          <a:effectLst/>
        </p:spPr>
        <p:txBody>
          <a:bodyPr wrap="none">
            <a:spAutoFit/>
          </a:bodyPr>
          <a:lstStyle/>
          <a:p>
            <a:r>
              <a:rPr lang="en-US" sz="1800" b="0"/>
              <a:t>P1</a:t>
            </a:r>
          </a:p>
          <a:p>
            <a:r>
              <a:rPr lang="en-US" sz="1800" b="0"/>
              <a:t>---</a:t>
            </a:r>
          </a:p>
          <a:p>
            <a:endParaRPr lang="en-US" sz="1800" b="0"/>
          </a:p>
          <a:p>
            <a:r>
              <a:rPr lang="en-US" sz="1800" b="0"/>
              <a:t> </a:t>
            </a:r>
          </a:p>
          <a:p>
            <a:endParaRPr lang="en-US" sz="1800" b="0"/>
          </a:p>
          <a:p>
            <a:r>
              <a:rPr lang="en-US" sz="1800">
                <a:solidFill>
                  <a:schemeClr val="tx2"/>
                </a:solidFill>
              </a:rPr>
              <a:t>MPI_Isend(to 0, 33);</a:t>
            </a:r>
          </a:p>
          <a:p>
            <a:endParaRPr lang="en-US" sz="1800" b="0"/>
          </a:p>
          <a:p>
            <a:r>
              <a:rPr lang="en-US" sz="1800">
                <a:solidFill>
                  <a:schemeClr val="tx2"/>
                </a:solidFill>
              </a:rPr>
              <a:t>MPI_Barrier();</a:t>
            </a:r>
          </a:p>
          <a:p>
            <a:endParaRPr lang="en-US" sz="1800">
              <a:solidFill>
                <a:srgbClr val="CC0066"/>
              </a:solidFill>
            </a:endParaRPr>
          </a:p>
          <a:p>
            <a:endParaRPr lang="en-US" sz="1800" b="0"/>
          </a:p>
          <a:p>
            <a:endParaRPr lang="en-US" sz="1800" b="0"/>
          </a:p>
          <a:p>
            <a:endParaRPr lang="en-US" sz="1800" b="0"/>
          </a:p>
          <a:p>
            <a:endParaRPr lang="en-US" sz="1800" b="0"/>
          </a:p>
          <a:p>
            <a:endParaRPr lang="en-US" sz="1800" b="0"/>
          </a:p>
          <a:p>
            <a:endParaRPr lang="en-US" sz="1800" b="0"/>
          </a:p>
          <a:p>
            <a:r>
              <a:rPr lang="en-US" sz="1800" b="0"/>
              <a:t>MPI_Finalize();</a:t>
            </a:r>
          </a:p>
        </p:txBody>
      </p:sp>
      <p:sp>
        <p:nvSpPr>
          <p:cNvPr id="2907142" name="Text Box 6"/>
          <p:cNvSpPr txBox="1">
            <a:spLocks noChangeArrowheads="1"/>
          </p:cNvSpPr>
          <p:nvPr/>
        </p:nvSpPr>
        <p:spPr bwMode="auto">
          <a:xfrm>
            <a:off x="6184900" y="1524000"/>
            <a:ext cx="2482850" cy="4486275"/>
          </a:xfrm>
          <a:prstGeom prst="rect">
            <a:avLst/>
          </a:prstGeom>
          <a:noFill/>
          <a:ln w="12700">
            <a:noFill/>
            <a:miter lim="800000"/>
            <a:headEnd type="none" w="sm" len="sm"/>
            <a:tailEnd type="none" w="sm" len="sm"/>
          </a:ln>
          <a:effectLst/>
        </p:spPr>
        <p:txBody>
          <a:bodyPr wrap="none">
            <a:spAutoFit/>
          </a:bodyPr>
          <a:lstStyle/>
          <a:p>
            <a:r>
              <a:rPr lang="en-US" sz="1800" b="0"/>
              <a:t>P2</a:t>
            </a:r>
          </a:p>
          <a:p>
            <a:r>
              <a:rPr lang="en-US" sz="1800" b="0"/>
              <a:t>---</a:t>
            </a:r>
          </a:p>
          <a:p>
            <a:endParaRPr lang="en-US" sz="1800" b="0"/>
          </a:p>
          <a:p>
            <a:r>
              <a:rPr lang="en-US" sz="1800" b="0"/>
              <a:t> </a:t>
            </a:r>
          </a:p>
          <a:p>
            <a:endParaRPr lang="en-US" sz="1800" b="0"/>
          </a:p>
          <a:p>
            <a:endParaRPr lang="en-US" sz="1800" b="0"/>
          </a:p>
          <a:p>
            <a:endParaRPr lang="en-US" sz="1800" b="0"/>
          </a:p>
          <a:p>
            <a:r>
              <a:rPr lang="en-US" sz="1800">
                <a:solidFill>
                  <a:schemeClr val="tx2"/>
                </a:solidFill>
              </a:rPr>
              <a:t>MPI_Barrier();</a:t>
            </a:r>
          </a:p>
          <a:p>
            <a:endParaRPr lang="en-US" sz="1800">
              <a:solidFill>
                <a:schemeClr val="tx2"/>
              </a:solidFill>
            </a:endParaRPr>
          </a:p>
          <a:p>
            <a:endParaRPr lang="en-US" sz="1800"/>
          </a:p>
          <a:p>
            <a:r>
              <a:rPr lang="en-US" sz="1800">
                <a:solidFill>
                  <a:srgbClr val="CC0000"/>
                </a:solidFill>
              </a:rPr>
              <a:t>MPI_Isend(to P0, 22);</a:t>
            </a:r>
          </a:p>
          <a:p>
            <a:endParaRPr lang="en-US" sz="1800" b="0">
              <a:solidFill>
                <a:srgbClr val="CC0000"/>
              </a:solidFill>
            </a:endParaRPr>
          </a:p>
          <a:p>
            <a:endParaRPr lang="en-US" sz="1800" b="0">
              <a:solidFill>
                <a:srgbClr val="CC0000"/>
              </a:solidFill>
            </a:endParaRPr>
          </a:p>
          <a:p>
            <a:endParaRPr lang="en-US" sz="1800" b="0"/>
          </a:p>
          <a:p>
            <a:endParaRPr lang="en-US" sz="1800" b="0"/>
          </a:p>
          <a:p>
            <a:r>
              <a:rPr lang="en-US" sz="1800" b="0"/>
              <a:t>MPI_Finalize();</a:t>
            </a:r>
          </a:p>
        </p:txBody>
      </p:sp>
      <p:sp>
        <p:nvSpPr>
          <p:cNvPr id="2907143" name="Freeform 7"/>
          <p:cNvSpPr>
            <a:spLocks/>
          </p:cNvSpPr>
          <p:nvPr/>
        </p:nvSpPr>
        <p:spPr bwMode="auto">
          <a:xfrm>
            <a:off x="292100" y="2590800"/>
            <a:ext cx="165100" cy="381000"/>
          </a:xfrm>
          <a:custGeom>
            <a:avLst/>
            <a:gdLst/>
            <a:ahLst/>
            <a:cxnLst>
              <a:cxn ang="0">
                <a:pos x="56" y="0"/>
              </a:cxn>
              <a:cxn ang="0">
                <a:pos x="8" y="144"/>
              </a:cxn>
              <a:cxn ang="0">
                <a:pos x="104" y="240"/>
              </a:cxn>
            </a:cxnLst>
            <a:rect l="0" t="0" r="r" b="b"/>
            <a:pathLst>
              <a:path w="104" h="240">
                <a:moveTo>
                  <a:pt x="56" y="0"/>
                </a:moveTo>
                <a:cubicBezTo>
                  <a:pt x="28" y="52"/>
                  <a:pt x="0" y="104"/>
                  <a:pt x="8" y="144"/>
                </a:cubicBezTo>
                <a:cubicBezTo>
                  <a:pt x="16" y="184"/>
                  <a:pt x="60" y="212"/>
                  <a:pt x="104" y="240"/>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907144" name="Freeform 8"/>
          <p:cNvSpPr>
            <a:spLocks/>
          </p:cNvSpPr>
          <p:nvPr/>
        </p:nvSpPr>
        <p:spPr bwMode="auto">
          <a:xfrm>
            <a:off x="292100" y="3200400"/>
            <a:ext cx="165100" cy="381000"/>
          </a:xfrm>
          <a:custGeom>
            <a:avLst/>
            <a:gdLst/>
            <a:ahLst/>
            <a:cxnLst>
              <a:cxn ang="0">
                <a:pos x="56" y="0"/>
              </a:cxn>
              <a:cxn ang="0">
                <a:pos x="8" y="144"/>
              </a:cxn>
              <a:cxn ang="0">
                <a:pos x="104" y="240"/>
              </a:cxn>
            </a:cxnLst>
            <a:rect l="0" t="0" r="r" b="b"/>
            <a:pathLst>
              <a:path w="104" h="240">
                <a:moveTo>
                  <a:pt x="56" y="0"/>
                </a:moveTo>
                <a:cubicBezTo>
                  <a:pt x="28" y="52"/>
                  <a:pt x="0" y="104"/>
                  <a:pt x="8" y="144"/>
                </a:cubicBezTo>
                <a:cubicBezTo>
                  <a:pt x="16" y="184"/>
                  <a:pt x="60" y="212"/>
                  <a:pt x="104" y="240"/>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907145" name="Freeform 9"/>
          <p:cNvSpPr>
            <a:spLocks/>
          </p:cNvSpPr>
          <p:nvPr/>
        </p:nvSpPr>
        <p:spPr bwMode="auto">
          <a:xfrm>
            <a:off x="6248400" y="3886200"/>
            <a:ext cx="165100" cy="381000"/>
          </a:xfrm>
          <a:custGeom>
            <a:avLst/>
            <a:gdLst/>
            <a:ahLst/>
            <a:cxnLst>
              <a:cxn ang="0">
                <a:pos x="56" y="0"/>
              </a:cxn>
              <a:cxn ang="0">
                <a:pos x="8" y="144"/>
              </a:cxn>
              <a:cxn ang="0">
                <a:pos x="104" y="240"/>
              </a:cxn>
            </a:cxnLst>
            <a:rect l="0" t="0" r="r" b="b"/>
            <a:pathLst>
              <a:path w="104" h="240">
                <a:moveTo>
                  <a:pt x="56" y="0"/>
                </a:moveTo>
                <a:cubicBezTo>
                  <a:pt x="28" y="52"/>
                  <a:pt x="0" y="104"/>
                  <a:pt x="8" y="144"/>
                </a:cubicBezTo>
                <a:cubicBezTo>
                  <a:pt x="16" y="184"/>
                  <a:pt x="60" y="212"/>
                  <a:pt x="104" y="240"/>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907146" name="Freeform 10"/>
          <p:cNvSpPr>
            <a:spLocks/>
          </p:cNvSpPr>
          <p:nvPr/>
        </p:nvSpPr>
        <p:spPr bwMode="auto">
          <a:xfrm>
            <a:off x="6172200" y="4648200"/>
            <a:ext cx="152400" cy="990600"/>
          </a:xfrm>
          <a:custGeom>
            <a:avLst/>
            <a:gdLst/>
            <a:ahLst/>
            <a:cxnLst>
              <a:cxn ang="0">
                <a:pos x="96" y="0"/>
              </a:cxn>
              <a:cxn ang="0">
                <a:pos x="0" y="384"/>
              </a:cxn>
              <a:cxn ang="0">
                <a:pos x="96" y="624"/>
              </a:cxn>
            </a:cxnLst>
            <a:rect l="0" t="0" r="r" b="b"/>
            <a:pathLst>
              <a:path w="96" h="624">
                <a:moveTo>
                  <a:pt x="96" y="0"/>
                </a:moveTo>
                <a:cubicBezTo>
                  <a:pt x="48" y="140"/>
                  <a:pt x="0" y="280"/>
                  <a:pt x="0" y="384"/>
                </a:cubicBezTo>
                <a:cubicBezTo>
                  <a:pt x="0" y="488"/>
                  <a:pt x="48" y="556"/>
                  <a:pt x="96" y="624"/>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907147" name="Freeform 11"/>
          <p:cNvSpPr>
            <a:spLocks/>
          </p:cNvSpPr>
          <p:nvPr/>
        </p:nvSpPr>
        <p:spPr bwMode="auto">
          <a:xfrm>
            <a:off x="381000" y="3810000"/>
            <a:ext cx="152400" cy="1752600"/>
          </a:xfrm>
          <a:custGeom>
            <a:avLst/>
            <a:gdLst/>
            <a:ahLst/>
            <a:cxnLst>
              <a:cxn ang="0">
                <a:pos x="96" y="0"/>
              </a:cxn>
              <a:cxn ang="0">
                <a:pos x="0" y="576"/>
              </a:cxn>
              <a:cxn ang="0">
                <a:pos x="96" y="1104"/>
              </a:cxn>
            </a:cxnLst>
            <a:rect l="0" t="0" r="r" b="b"/>
            <a:pathLst>
              <a:path w="96" h="1104">
                <a:moveTo>
                  <a:pt x="96" y="0"/>
                </a:moveTo>
                <a:cubicBezTo>
                  <a:pt x="48" y="196"/>
                  <a:pt x="0" y="392"/>
                  <a:pt x="0" y="576"/>
                </a:cubicBezTo>
                <a:cubicBezTo>
                  <a:pt x="0" y="760"/>
                  <a:pt x="48" y="932"/>
                  <a:pt x="96" y="1104"/>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907148" name="Freeform 12"/>
          <p:cNvSpPr>
            <a:spLocks/>
          </p:cNvSpPr>
          <p:nvPr/>
        </p:nvSpPr>
        <p:spPr bwMode="auto">
          <a:xfrm>
            <a:off x="3429000" y="3886200"/>
            <a:ext cx="152400" cy="1676400"/>
          </a:xfrm>
          <a:custGeom>
            <a:avLst/>
            <a:gdLst/>
            <a:ahLst/>
            <a:cxnLst>
              <a:cxn ang="0">
                <a:pos x="96" y="0"/>
              </a:cxn>
              <a:cxn ang="0">
                <a:pos x="0" y="624"/>
              </a:cxn>
              <a:cxn ang="0">
                <a:pos x="96" y="1056"/>
              </a:cxn>
            </a:cxnLst>
            <a:rect l="0" t="0" r="r" b="b"/>
            <a:pathLst>
              <a:path w="96" h="1056">
                <a:moveTo>
                  <a:pt x="96" y="0"/>
                </a:moveTo>
                <a:cubicBezTo>
                  <a:pt x="48" y="224"/>
                  <a:pt x="0" y="448"/>
                  <a:pt x="0" y="624"/>
                </a:cubicBezTo>
                <a:cubicBezTo>
                  <a:pt x="0" y="800"/>
                  <a:pt x="48" y="928"/>
                  <a:pt x="96" y="1056"/>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907149" name="Freeform 13"/>
          <p:cNvSpPr>
            <a:spLocks/>
          </p:cNvSpPr>
          <p:nvPr/>
        </p:nvSpPr>
        <p:spPr bwMode="auto">
          <a:xfrm>
            <a:off x="3048000" y="3200400"/>
            <a:ext cx="381000" cy="2514600"/>
          </a:xfrm>
          <a:custGeom>
            <a:avLst/>
            <a:gdLst/>
            <a:ahLst/>
            <a:cxnLst>
              <a:cxn ang="0">
                <a:pos x="240" y="0"/>
              </a:cxn>
              <a:cxn ang="0">
                <a:pos x="0" y="816"/>
              </a:cxn>
              <a:cxn ang="0">
                <a:pos x="240" y="1584"/>
              </a:cxn>
            </a:cxnLst>
            <a:rect l="0" t="0" r="r" b="b"/>
            <a:pathLst>
              <a:path w="240" h="1584">
                <a:moveTo>
                  <a:pt x="240" y="0"/>
                </a:moveTo>
                <a:cubicBezTo>
                  <a:pt x="120" y="276"/>
                  <a:pt x="0" y="552"/>
                  <a:pt x="0" y="816"/>
                </a:cubicBezTo>
                <a:cubicBezTo>
                  <a:pt x="0" y="1080"/>
                  <a:pt x="120" y="1332"/>
                  <a:pt x="240" y="1584"/>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907150" name="Freeform 14"/>
          <p:cNvSpPr>
            <a:spLocks/>
          </p:cNvSpPr>
          <p:nvPr/>
        </p:nvSpPr>
        <p:spPr bwMode="auto">
          <a:xfrm>
            <a:off x="2209800" y="2882900"/>
            <a:ext cx="1219200" cy="165100"/>
          </a:xfrm>
          <a:custGeom>
            <a:avLst/>
            <a:gdLst/>
            <a:ahLst/>
            <a:cxnLst>
              <a:cxn ang="0">
                <a:pos x="768" y="104"/>
              </a:cxn>
              <a:cxn ang="0">
                <a:pos x="432" y="8"/>
              </a:cxn>
              <a:cxn ang="0">
                <a:pos x="0" y="56"/>
              </a:cxn>
            </a:cxnLst>
            <a:rect l="0" t="0" r="r" b="b"/>
            <a:pathLst>
              <a:path w="768" h="104">
                <a:moveTo>
                  <a:pt x="768" y="104"/>
                </a:moveTo>
                <a:cubicBezTo>
                  <a:pt x="664" y="60"/>
                  <a:pt x="560" y="16"/>
                  <a:pt x="432" y="8"/>
                </a:cubicBezTo>
                <a:cubicBezTo>
                  <a:pt x="304" y="0"/>
                  <a:pt x="152" y="28"/>
                  <a:pt x="0" y="56"/>
                </a:cubicBezTo>
              </a:path>
            </a:pathLst>
          </a:custGeom>
          <a:noFill/>
          <a:ln w="12700" cap="flat" cmpd="sng">
            <a:solidFill>
              <a:schemeClr val="tx1"/>
            </a:solidFill>
            <a:prstDash val="dashDot"/>
            <a:round/>
            <a:headEnd type="none" w="sm" len="sm"/>
            <a:tailEnd type="triangle" w="med" len="med"/>
          </a:ln>
          <a:effectLst/>
        </p:spPr>
        <p:txBody>
          <a:bodyPr/>
          <a:lstStyle/>
          <a:p>
            <a:endParaRPr lang="en-US"/>
          </a:p>
        </p:txBody>
      </p:sp>
      <p:sp>
        <p:nvSpPr>
          <p:cNvPr id="2907151" name="Text Box 15"/>
          <p:cNvSpPr txBox="1">
            <a:spLocks noChangeArrowheads="1"/>
          </p:cNvSpPr>
          <p:nvPr/>
        </p:nvSpPr>
        <p:spPr bwMode="auto">
          <a:xfrm>
            <a:off x="2422525" y="2982913"/>
            <a:ext cx="825500" cy="304800"/>
          </a:xfrm>
          <a:prstGeom prst="rect">
            <a:avLst/>
          </a:prstGeom>
          <a:noFill/>
          <a:ln w="12700">
            <a:noFill/>
            <a:miter lim="800000"/>
            <a:headEnd type="none" w="sm" len="sm"/>
            <a:tailEnd type="none" w="sm" len="sm"/>
          </a:ln>
          <a:effectLst/>
        </p:spPr>
        <p:txBody>
          <a:bodyPr wrap="none">
            <a:spAutoFit/>
          </a:bodyPr>
          <a:lstStyle/>
          <a:p>
            <a:r>
              <a:rPr lang="en-US"/>
              <a:t>InterCB</a:t>
            </a:r>
          </a:p>
        </p:txBody>
      </p:sp>
      <p:sp>
        <p:nvSpPr>
          <p:cNvPr id="2907152" name="Freeform 16"/>
          <p:cNvSpPr>
            <a:spLocks/>
          </p:cNvSpPr>
          <p:nvPr/>
        </p:nvSpPr>
        <p:spPr bwMode="auto">
          <a:xfrm>
            <a:off x="2120900" y="2540000"/>
            <a:ext cx="1308100" cy="3327400"/>
          </a:xfrm>
          <a:custGeom>
            <a:avLst/>
            <a:gdLst/>
            <a:ahLst/>
            <a:cxnLst>
              <a:cxn ang="0">
                <a:pos x="152" y="80"/>
              </a:cxn>
              <a:cxn ang="0">
                <a:pos x="200" y="176"/>
              </a:cxn>
              <a:cxn ang="0">
                <a:pos x="8" y="1136"/>
              </a:cxn>
              <a:cxn ang="0">
                <a:pos x="152" y="1856"/>
              </a:cxn>
              <a:cxn ang="0">
                <a:pos x="824" y="2096"/>
              </a:cxn>
            </a:cxnLst>
            <a:rect l="0" t="0" r="r" b="b"/>
            <a:pathLst>
              <a:path w="824" h="2096">
                <a:moveTo>
                  <a:pt x="152" y="80"/>
                </a:moveTo>
                <a:cubicBezTo>
                  <a:pt x="188" y="40"/>
                  <a:pt x="224" y="0"/>
                  <a:pt x="200" y="176"/>
                </a:cubicBezTo>
                <a:cubicBezTo>
                  <a:pt x="176" y="352"/>
                  <a:pt x="16" y="856"/>
                  <a:pt x="8" y="1136"/>
                </a:cubicBezTo>
                <a:cubicBezTo>
                  <a:pt x="0" y="1416"/>
                  <a:pt x="16" y="1696"/>
                  <a:pt x="152" y="1856"/>
                </a:cubicBezTo>
                <a:cubicBezTo>
                  <a:pt x="288" y="2016"/>
                  <a:pt x="556" y="2056"/>
                  <a:pt x="824" y="2096"/>
                </a:cubicBezTo>
              </a:path>
            </a:pathLst>
          </a:custGeom>
          <a:noFill/>
          <a:ln w="12700" cap="flat" cmpd="sng">
            <a:solidFill>
              <a:schemeClr val="tx1"/>
            </a:solidFill>
            <a:prstDash val="dashDot"/>
            <a:round/>
            <a:headEnd type="none" w="sm" len="sm"/>
            <a:tailEnd type="triangle" w="med" len="med"/>
          </a:ln>
          <a:effectLst/>
        </p:spPr>
        <p:txBody>
          <a:bodyPr/>
          <a:lstStyle/>
          <a:p>
            <a:endParaRPr lang="en-US"/>
          </a:p>
        </p:txBody>
      </p:sp>
      <p:sp>
        <p:nvSpPr>
          <p:cNvPr id="2907153" name="Text Box 17"/>
          <p:cNvSpPr txBox="1">
            <a:spLocks noChangeArrowheads="1"/>
          </p:cNvSpPr>
          <p:nvPr/>
        </p:nvSpPr>
        <p:spPr bwMode="auto">
          <a:xfrm>
            <a:off x="2070100" y="4648200"/>
            <a:ext cx="825500" cy="304800"/>
          </a:xfrm>
          <a:prstGeom prst="rect">
            <a:avLst/>
          </a:prstGeom>
          <a:noFill/>
          <a:ln w="12700">
            <a:noFill/>
            <a:miter lim="800000"/>
            <a:headEnd type="none" w="sm" len="sm"/>
            <a:tailEnd type="none" w="sm" len="sm"/>
          </a:ln>
          <a:effectLst/>
        </p:spPr>
        <p:txBody>
          <a:bodyPr wrap="none">
            <a:spAutoFit/>
          </a:bodyPr>
          <a:lstStyle/>
          <a:p>
            <a:r>
              <a:rPr lang="en-US"/>
              <a:t>InterCB</a:t>
            </a:r>
          </a:p>
        </p:txBody>
      </p:sp>
      <p:sp>
        <p:nvSpPr>
          <p:cNvPr id="2907154" name="Freeform 18"/>
          <p:cNvSpPr>
            <a:spLocks/>
          </p:cNvSpPr>
          <p:nvPr/>
        </p:nvSpPr>
        <p:spPr bwMode="auto">
          <a:xfrm>
            <a:off x="4483100" y="3886200"/>
            <a:ext cx="1612900" cy="609600"/>
          </a:xfrm>
          <a:custGeom>
            <a:avLst/>
            <a:gdLst/>
            <a:ahLst/>
            <a:cxnLst>
              <a:cxn ang="0">
                <a:pos x="104" y="0"/>
              </a:cxn>
              <a:cxn ang="0">
                <a:pos x="152" y="240"/>
              </a:cxn>
              <a:cxn ang="0">
                <a:pos x="1016" y="384"/>
              </a:cxn>
            </a:cxnLst>
            <a:rect l="0" t="0" r="r" b="b"/>
            <a:pathLst>
              <a:path w="1016" h="384">
                <a:moveTo>
                  <a:pt x="104" y="0"/>
                </a:moveTo>
                <a:cubicBezTo>
                  <a:pt x="52" y="88"/>
                  <a:pt x="0" y="176"/>
                  <a:pt x="152" y="240"/>
                </a:cubicBezTo>
                <a:cubicBezTo>
                  <a:pt x="304" y="304"/>
                  <a:pt x="660" y="344"/>
                  <a:pt x="1016" y="384"/>
                </a:cubicBezTo>
              </a:path>
            </a:pathLst>
          </a:custGeom>
          <a:noFill/>
          <a:ln w="12700" cap="flat" cmpd="sng">
            <a:solidFill>
              <a:schemeClr val="tx1"/>
            </a:solidFill>
            <a:prstDash val="dash"/>
            <a:round/>
            <a:headEnd type="none" w="sm" len="sm"/>
            <a:tailEnd type="triangle" w="med" len="med"/>
          </a:ln>
          <a:effectLst/>
        </p:spPr>
        <p:txBody>
          <a:bodyPr/>
          <a:lstStyle/>
          <a:p>
            <a:endParaRPr lang="en-US"/>
          </a:p>
        </p:txBody>
      </p:sp>
      <p:sp>
        <p:nvSpPr>
          <p:cNvPr id="2907156" name="Text Box 20"/>
          <p:cNvSpPr txBox="1">
            <a:spLocks noChangeArrowheads="1"/>
          </p:cNvSpPr>
          <p:nvPr/>
        </p:nvSpPr>
        <p:spPr bwMode="auto">
          <a:xfrm>
            <a:off x="4813300" y="3962400"/>
            <a:ext cx="825500" cy="304800"/>
          </a:xfrm>
          <a:prstGeom prst="rect">
            <a:avLst/>
          </a:prstGeom>
          <a:noFill/>
          <a:ln w="12700">
            <a:noFill/>
            <a:miter lim="800000"/>
            <a:headEnd type="none" w="sm" len="sm"/>
            <a:tailEnd type="none" w="sm" len="sm"/>
          </a:ln>
          <a:effectLst/>
        </p:spPr>
        <p:txBody>
          <a:bodyPr wrap="none">
            <a:spAutoFit/>
          </a:bodyPr>
          <a:lstStyle/>
          <a:p>
            <a:r>
              <a:rPr lang="en-US"/>
              <a:t>InterCB</a:t>
            </a:r>
          </a:p>
        </p:txBody>
      </p:sp>
      <p:sp>
        <p:nvSpPr>
          <p:cNvPr id="2907157" name="Text Box 21"/>
          <p:cNvSpPr txBox="1">
            <a:spLocks noChangeArrowheads="1"/>
          </p:cNvSpPr>
          <p:nvPr/>
        </p:nvSpPr>
        <p:spPr bwMode="auto">
          <a:xfrm>
            <a:off x="3746500" y="4419600"/>
            <a:ext cx="825500" cy="304800"/>
          </a:xfrm>
          <a:prstGeom prst="rect">
            <a:avLst/>
          </a:prstGeom>
          <a:noFill/>
          <a:ln w="12700">
            <a:noFill/>
            <a:miter lim="800000"/>
            <a:headEnd type="none" w="sm" len="sm"/>
            <a:tailEnd type="none" w="sm" len="sm"/>
          </a:ln>
          <a:effectLst/>
        </p:spPr>
        <p:txBody>
          <a:bodyPr wrap="none">
            <a:spAutoFit/>
          </a:bodyPr>
          <a:lstStyle/>
          <a:p>
            <a:r>
              <a:rPr lang="en-US"/>
              <a:t>InterCB</a:t>
            </a:r>
          </a:p>
        </p:txBody>
      </p:sp>
      <p:sp>
        <p:nvSpPr>
          <p:cNvPr id="2907158" name="Freeform 22"/>
          <p:cNvSpPr>
            <a:spLocks/>
          </p:cNvSpPr>
          <p:nvPr/>
        </p:nvSpPr>
        <p:spPr bwMode="auto">
          <a:xfrm>
            <a:off x="1295400" y="3886200"/>
            <a:ext cx="4800600" cy="965200"/>
          </a:xfrm>
          <a:custGeom>
            <a:avLst/>
            <a:gdLst/>
            <a:ahLst/>
            <a:cxnLst>
              <a:cxn ang="0">
                <a:pos x="240" y="0"/>
              </a:cxn>
              <a:cxn ang="0">
                <a:pos x="288" y="336"/>
              </a:cxn>
              <a:cxn ang="0">
                <a:pos x="1968" y="576"/>
              </a:cxn>
              <a:cxn ang="0">
                <a:pos x="3024" y="528"/>
              </a:cxn>
            </a:cxnLst>
            <a:rect l="0" t="0" r="r" b="b"/>
            <a:pathLst>
              <a:path w="3024" h="608">
                <a:moveTo>
                  <a:pt x="240" y="0"/>
                </a:moveTo>
                <a:cubicBezTo>
                  <a:pt x="120" y="120"/>
                  <a:pt x="0" y="240"/>
                  <a:pt x="288" y="336"/>
                </a:cubicBezTo>
                <a:cubicBezTo>
                  <a:pt x="576" y="432"/>
                  <a:pt x="1512" y="544"/>
                  <a:pt x="1968" y="576"/>
                </a:cubicBezTo>
                <a:cubicBezTo>
                  <a:pt x="2424" y="608"/>
                  <a:pt x="2724" y="568"/>
                  <a:pt x="3024" y="528"/>
                </a:cubicBezTo>
              </a:path>
            </a:pathLst>
          </a:custGeom>
          <a:noFill/>
          <a:ln w="12700" cap="flat" cmpd="sng">
            <a:solidFill>
              <a:schemeClr val="tx1"/>
            </a:solidFill>
            <a:prstDash val="dash"/>
            <a:round/>
            <a:headEnd type="none" w="sm" len="sm"/>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5"/>
          <p:cNvSpPr>
            <a:spLocks noGrp="1"/>
          </p:cNvSpPr>
          <p:nvPr>
            <p:ph type="sldNum" sz="quarter" idx="12"/>
          </p:nvPr>
        </p:nvSpPr>
        <p:spPr/>
        <p:txBody>
          <a:bodyPr/>
          <a:lstStyle/>
          <a:p>
            <a:fld id="{C31CAE67-7674-429E-8017-F1F6D415FEE0}" type="slidenum">
              <a:rPr lang="en-US"/>
              <a:pPr/>
              <a:t>112</a:t>
            </a:fld>
            <a:endParaRPr lang="en-US"/>
          </a:p>
        </p:txBody>
      </p:sp>
      <p:sp>
        <p:nvSpPr>
          <p:cNvPr id="122882" name="Title 1"/>
          <p:cNvSpPr>
            <a:spLocks noGrp="1"/>
          </p:cNvSpPr>
          <p:nvPr>
            <p:ph type="title" idx="4294967295"/>
          </p:nvPr>
        </p:nvSpPr>
        <p:spPr>
          <a:xfrm>
            <a:off x="457200" y="228600"/>
            <a:ext cx="8686800" cy="914400"/>
          </a:xfrm>
        </p:spPr>
        <p:txBody>
          <a:bodyPr lIns="91440" tIns="45720" rIns="91440" bIns="45720"/>
          <a:lstStyle/>
          <a:p>
            <a:pPr eaLnBrk="1" hangingPunct="1"/>
            <a:r>
              <a:rPr lang="en-US" sz="2400">
                <a:solidFill>
                  <a:srgbClr val="0000FF"/>
                </a:solidFill>
              </a:rPr>
              <a:t>If they are ordered by a Barrier and NO OTHER OPERATION, then the Barrier is RELEVANT…</a:t>
            </a:r>
            <a:endParaRPr lang="en-US" sz="2400">
              <a:solidFill>
                <a:schemeClr val="tx2"/>
              </a:solidFill>
            </a:endParaRPr>
          </a:p>
        </p:txBody>
      </p:sp>
      <p:sp>
        <p:nvSpPr>
          <p:cNvPr id="2909187" name="Text Box 3"/>
          <p:cNvSpPr txBox="1">
            <a:spLocks noChangeArrowheads="1"/>
          </p:cNvSpPr>
          <p:nvPr/>
        </p:nvSpPr>
        <p:spPr bwMode="auto">
          <a:xfrm>
            <a:off x="1508125" y="1839913"/>
            <a:ext cx="184150" cy="304800"/>
          </a:xfrm>
          <a:prstGeom prst="rect">
            <a:avLst/>
          </a:prstGeom>
          <a:noFill/>
          <a:ln w="12700">
            <a:noFill/>
            <a:miter lim="800000"/>
            <a:headEnd type="none" w="sm" len="sm"/>
            <a:tailEnd type="none" w="sm" len="sm"/>
          </a:ln>
          <a:effectLst/>
        </p:spPr>
        <p:txBody>
          <a:bodyPr wrap="none">
            <a:spAutoFit/>
          </a:bodyPr>
          <a:lstStyle/>
          <a:p>
            <a:endParaRPr lang="en-US"/>
          </a:p>
        </p:txBody>
      </p:sp>
      <p:sp>
        <p:nvSpPr>
          <p:cNvPr id="2909188" name="Text Box 4"/>
          <p:cNvSpPr txBox="1">
            <a:spLocks noChangeArrowheads="1"/>
          </p:cNvSpPr>
          <p:nvPr/>
        </p:nvSpPr>
        <p:spPr bwMode="auto">
          <a:xfrm>
            <a:off x="381000" y="1484313"/>
            <a:ext cx="2711450" cy="4486275"/>
          </a:xfrm>
          <a:prstGeom prst="rect">
            <a:avLst/>
          </a:prstGeom>
          <a:noFill/>
          <a:ln w="12700">
            <a:noFill/>
            <a:miter lim="800000"/>
            <a:headEnd type="none" w="sm" len="sm"/>
            <a:tailEnd type="none" w="sm" len="sm"/>
          </a:ln>
          <a:effectLst/>
        </p:spPr>
        <p:txBody>
          <a:bodyPr wrap="none">
            <a:spAutoFit/>
          </a:bodyPr>
          <a:lstStyle/>
          <a:p>
            <a:r>
              <a:rPr lang="en-US" sz="1800" b="0"/>
              <a:t>P0</a:t>
            </a:r>
          </a:p>
          <a:p>
            <a:r>
              <a:rPr lang="en-US" sz="1800" b="0"/>
              <a:t>---</a:t>
            </a:r>
          </a:p>
          <a:p>
            <a:endParaRPr lang="en-US" sz="1800" b="0"/>
          </a:p>
          <a:p>
            <a:r>
              <a:rPr lang="en-US" sz="1800">
                <a:solidFill>
                  <a:srgbClr val="CC0000"/>
                </a:solidFill>
              </a:rPr>
              <a:t>MPI_Irecv(was *, &amp;req);</a:t>
            </a:r>
          </a:p>
          <a:p>
            <a:endParaRPr lang="en-US" sz="1800" b="0">
              <a:solidFill>
                <a:srgbClr val="CC0000"/>
              </a:solidFill>
            </a:endParaRPr>
          </a:p>
          <a:p>
            <a:r>
              <a:rPr lang="en-US" sz="1800" b="0"/>
              <a:t>MPI_Wait(&amp;req);</a:t>
            </a:r>
          </a:p>
          <a:p>
            <a:endParaRPr lang="en-US" sz="1800" b="0"/>
          </a:p>
          <a:p>
            <a:r>
              <a:rPr lang="en-US" sz="1800">
                <a:solidFill>
                  <a:schemeClr val="tx2"/>
                </a:solidFill>
              </a:rPr>
              <a:t>MPI_Barrier();</a:t>
            </a:r>
          </a:p>
          <a:p>
            <a:endParaRPr lang="en-US" sz="1800">
              <a:solidFill>
                <a:schemeClr val="tx2"/>
              </a:solidFill>
            </a:endParaRPr>
          </a:p>
          <a:p>
            <a:endParaRPr lang="en-US" sz="1800"/>
          </a:p>
          <a:p>
            <a:endParaRPr lang="en-US" sz="1800" b="0"/>
          </a:p>
          <a:p>
            <a:endParaRPr lang="en-US" sz="1800" b="0"/>
          </a:p>
          <a:p>
            <a:endParaRPr lang="en-US" sz="1800" b="0"/>
          </a:p>
          <a:p>
            <a:endParaRPr lang="en-US" sz="1800" b="0"/>
          </a:p>
          <a:p>
            <a:endParaRPr lang="en-US" sz="1800" b="0"/>
          </a:p>
          <a:p>
            <a:r>
              <a:rPr lang="en-US" sz="1800" b="0"/>
              <a:t>MPI_Finalize();</a:t>
            </a:r>
          </a:p>
        </p:txBody>
      </p:sp>
      <p:sp>
        <p:nvSpPr>
          <p:cNvPr id="2909189" name="Text Box 5"/>
          <p:cNvSpPr txBox="1">
            <a:spLocks noChangeArrowheads="1"/>
          </p:cNvSpPr>
          <p:nvPr/>
        </p:nvSpPr>
        <p:spPr bwMode="auto">
          <a:xfrm>
            <a:off x="3441700" y="1524000"/>
            <a:ext cx="2330450" cy="4486275"/>
          </a:xfrm>
          <a:prstGeom prst="rect">
            <a:avLst/>
          </a:prstGeom>
          <a:noFill/>
          <a:ln w="12700">
            <a:noFill/>
            <a:miter lim="800000"/>
            <a:headEnd type="none" w="sm" len="sm"/>
            <a:tailEnd type="none" w="sm" len="sm"/>
          </a:ln>
          <a:effectLst/>
        </p:spPr>
        <p:txBody>
          <a:bodyPr wrap="none">
            <a:spAutoFit/>
          </a:bodyPr>
          <a:lstStyle/>
          <a:p>
            <a:r>
              <a:rPr lang="en-US" sz="1800" b="0"/>
              <a:t>P1</a:t>
            </a:r>
          </a:p>
          <a:p>
            <a:r>
              <a:rPr lang="en-US" sz="1800" b="0"/>
              <a:t>---</a:t>
            </a:r>
          </a:p>
          <a:p>
            <a:endParaRPr lang="en-US" sz="1800" b="0"/>
          </a:p>
          <a:p>
            <a:r>
              <a:rPr lang="en-US" sz="1800" b="0"/>
              <a:t> </a:t>
            </a:r>
          </a:p>
          <a:p>
            <a:endParaRPr lang="en-US" sz="1800" b="0"/>
          </a:p>
          <a:p>
            <a:r>
              <a:rPr lang="en-US" sz="1800">
                <a:solidFill>
                  <a:schemeClr val="tx2"/>
                </a:solidFill>
              </a:rPr>
              <a:t>MPI_Isend(to 0, 33);</a:t>
            </a:r>
          </a:p>
          <a:p>
            <a:endParaRPr lang="en-US" sz="1800" b="0"/>
          </a:p>
          <a:p>
            <a:r>
              <a:rPr lang="en-US" sz="1800">
                <a:solidFill>
                  <a:schemeClr val="tx2"/>
                </a:solidFill>
              </a:rPr>
              <a:t>MPI_Barrier();</a:t>
            </a:r>
          </a:p>
          <a:p>
            <a:endParaRPr lang="en-US" sz="1800">
              <a:solidFill>
                <a:srgbClr val="CC0066"/>
              </a:solidFill>
            </a:endParaRPr>
          </a:p>
          <a:p>
            <a:endParaRPr lang="en-US" sz="1800" b="0"/>
          </a:p>
          <a:p>
            <a:endParaRPr lang="en-US" sz="1800" b="0"/>
          </a:p>
          <a:p>
            <a:endParaRPr lang="en-US" sz="1800" b="0"/>
          </a:p>
          <a:p>
            <a:endParaRPr lang="en-US" sz="1800" b="0"/>
          </a:p>
          <a:p>
            <a:endParaRPr lang="en-US" sz="1800" b="0"/>
          </a:p>
          <a:p>
            <a:endParaRPr lang="en-US" sz="1800" b="0"/>
          </a:p>
          <a:p>
            <a:r>
              <a:rPr lang="en-US" sz="1800" b="0"/>
              <a:t>MPI_Finalize();</a:t>
            </a:r>
          </a:p>
        </p:txBody>
      </p:sp>
      <p:sp>
        <p:nvSpPr>
          <p:cNvPr id="2909190" name="Text Box 6"/>
          <p:cNvSpPr txBox="1">
            <a:spLocks noChangeArrowheads="1"/>
          </p:cNvSpPr>
          <p:nvPr/>
        </p:nvSpPr>
        <p:spPr bwMode="auto">
          <a:xfrm>
            <a:off x="6184900" y="1524000"/>
            <a:ext cx="2482850" cy="4486275"/>
          </a:xfrm>
          <a:prstGeom prst="rect">
            <a:avLst/>
          </a:prstGeom>
          <a:noFill/>
          <a:ln w="12700">
            <a:noFill/>
            <a:miter lim="800000"/>
            <a:headEnd type="none" w="sm" len="sm"/>
            <a:tailEnd type="none" w="sm" len="sm"/>
          </a:ln>
          <a:effectLst/>
        </p:spPr>
        <p:txBody>
          <a:bodyPr wrap="none">
            <a:spAutoFit/>
          </a:bodyPr>
          <a:lstStyle/>
          <a:p>
            <a:r>
              <a:rPr lang="en-US" sz="1800" b="0"/>
              <a:t>P2</a:t>
            </a:r>
          </a:p>
          <a:p>
            <a:r>
              <a:rPr lang="en-US" sz="1800" b="0"/>
              <a:t>---</a:t>
            </a:r>
          </a:p>
          <a:p>
            <a:endParaRPr lang="en-US" sz="1800" b="0"/>
          </a:p>
          <a:p>
            <a:r>
              <a:rPr lang="en-US" sz="1800" b="0"/>
              <a:t> </a:t>
            </a:r>
          </a:p>
          <a:p>
            <a:endParaRPr lang="en-US" sz="1800" b="0"/>
          </a:p>
          <a:p>
            <a:endParaRPr lang="en-US" sz="1800" b="0"/>
          </a:p>
          <a:p>
            <a:endParaRPr lang="en-US" sz="1800" b="0"/>
          </a:p>
          <a:p>
            <a:r>
              <a:rPr lang="en-US" sz="1800">
                <a:solidFill>
                  <a:schemeClr val="tx2"/>
                </a:solidFill>
              </a:rPr>
              <a:t>MPI_Barrier();</a:t>
            </a:r>
          </a:p>
          <a:p>
            <a:endParaRPr lang="en-US" sz="1800">
              <a:solidFill>
                <a:schemeClr val="tx2"/>
              </a:solidFill>
            </a:endParaRPr>
          </a:p>
          <a:p>
            <a:endParaRPr lang="en-US" sz="1800"/>
          </a:p>
          <a:p>
            <a:r>
              <a:rPr lang="en-US" sz="1800">
                <a:solidFill>
                  <a:srgbClr val="CC0000"/>
                </a:solidFill>
              </a:rPr>
              <a:t>MPI_Isend(to P0, 22);</a:t>
            </a:r>
          </a:p>
          <a:p>
            <a:endParaRPr lang="en-US" sz="1800" b="0">
              <a:solidFill>
                <a:srgbClr val="CC0000"/>
              </a:solidFill>
            </a:endParaRPr>
          </a:p>
          <a:p>
            <a:endParaRPr lang="en-US" sz="1800" b="0">
              <a:solidFill>
                <a:srgbClr val="CC0000"/>
              </a:solidFill>
            </a:endParaRPr>
          </a:p>
          <a:p>
            <a:endParaRPr lang="en-US" sz="1800" b="0"/>
          </a:p>
          <a:p>
            <a:endParaRPr lang="en-US" sz="1800" b="0"/>
          </a:p>
          <a:p>
            <a:r>
              <a:rPr lang="en-US" sz="1800" b="0"/>
              <a:t>MPI_Finalize();</a:t>
            </a:r>
          </a:p>
        </p:txBody>
      </p:sp>
      <p:sp>
        <p:nvSpPr>
          <p:cNvPr id="2909191" name="Freeform 7"/>
          <p:cNvSpPr>
            <a:spLocks/>
          </p:cNvSpPr>
          <p:nvPr/>
        </p:nvSpPr>
        <p:spPr bwMode="auto">
          <a:xfrm>
            <a:off x="292100" y="2590800"/>
            <a:ext cx="165100" cy="381000"/>
          </a:xfrm>
          <a:custGeom>
            <a:avLst/>
            <a:gdLst/>
            <a:ahLst/>
            <a:cxnLst>
              <a:cxn ang="0">
                <a:pos x="56" y="0"/>
              </a:cxn>
              <a:cxn ang="0">
                <a:pos x="8" y="144"/>
              </a:cxn>
              <a:cxn ang="0">
                <a:pos x="104" y="240"/>
              </a:cxn>
            </a:cxnLst>
            <a:rect l="0" t="0" r="r" b="b"/>
            <a:pathLst>
              <a:path w="104" h="240">
                <a:moveTo>
                  <a:pt x="56" y="0"/>
                </a:moveTo>
                <a:cubicBezTo>
                  <a:pt x="28" y="52"/>
                  <a:pt x="0" y="104"/>
                  <a:pt x="8" y="144"/>
                </a:cubicBezTo>
                <a:cubicBezTo>
                  <a:pt x="16" y="184"/>
                  <a:pt x="60" y="212"/>
                  <a:pt x="104" y="240"/>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909192" name="Freeform 8"/>
          <p:cNvSpPr>
            <a:spLocks/>
          </p:cNvSpPr>
          <p:nvPr/>
        </p:nvSpPr>
        <p:spPr bwMode="auto">
          <a:xfrm>
            <a:off x="292100" y="3200400"/>
            <a:ext cx="165100" cy="381000"/>
          </a:xfrm>
          <a:custGeom>
            <a:avLst/>
            <a:gdLst/>
            <a:ahLst/>
            <a:cxnLst>
              <a:cxn ang="0">
                <a:pos x="56" y="0"/>
              </a:cxn>
              <a:cxn ang="0">
                <a:pos x="8" y="144"/>
              </a:cxn>
              <a:cxn ang="0">
                <a:pos x="104" y="240"/>
              </a:cxn>
            </a:cxnLst>
            <a:rect l="0" t="0" r="r" b="b"/>
            <a:pathLst>
              <a:path w="104" h="240">
                <a:moveTo>
                  <a:pt x="56" y="0"/>
                </a:moveTo>
                <a:cubicBezTo>
                  <a:pt x="28" y="52"/>
                  <a:pt x="0" y="104"/>
                  <a:pt x="8" y="144"/>
                </a:cubicBezTo>
                <a:cubicBezTo>
                  <a:pt x="16" y="184"/>
                  <a:pt x="60" y="212"/>
                  <a:pt x="104" y="240"/>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909193" name="Freeform 9"/>
          <p:cNvSpPr>
            <a:spLocks/>
          </p:cNvSpPr>
          <p:nvPr/>
        </p:nvSpPr>
        <p:spPr bwMode="auto">
          <a:xfrm>
            <a:off x="6248400" y="3886200"/>
            <a:ext cx="165100" cy="381000"/>
          </a:xfrm>
          <a:custGeom>
            <a:avLst/>
            <a:gdLst/>
            <a:ahLst/>
            <a:cxnLst>
              <a:cxn ang="0">
                <a:pos x="56" y="0"/>
              </a:cxn>
              <a:cxn ang="0">
                <a:pos x="8" y="144"/>
              </a:cxn>
              <a:cxn ang="0">
                <a:pos x="104" y="240"/>
              </a:cxn>
            </a:cxnLst>
            <a:rect l="0" t="0" r="r" b="b"/>
            <a:pathLst>
              <a:path w="104" h="240">
                <a:moveTo>
                  <a:pt x="56" y="0"/>
                </a:moveTo>
                <a:cubicBezTo>
                  <a:pt x="28" y="52"/>
                  <a:pt x="0" y="104"/>
                  <a:pt x="8" y="144"/>
                </a:cubicBezTo>
                <a:cubicBezTo>
                  <a:pt x="16" y="184"/>
                  <a:pt x="60" y="212"/>
                  <a:pt x="104" y="240"/>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909194" name="Freeform 10"/>
          <p:cNvSpPr>
            <a:spLocks/>
          </p:cNvSpPr>
          <p:nvPr/>
        </p:nvSpPr>
        <p:spPr bwMode="auto">
          <a:xfrm>
            <a:off x="6172200" y="4648200"/>
            <a:ext cx="152400" cy="990600"/>
          </a:xfrm>
          <a:custGeom>
            <a:avLst/>
            <a:gdLst/>
            <a:ahLst/>
            <a:cxnLst>
              <a:cxn ang="0">
                <a:pos x="96" y="0"/>
              </a:cxn>
              <a:cxn ang="0">
                <a:pos x="0" y="384"/>
              </a:cxn>
              <a:cxn ang="0">
                <a:pos x="96" y="624"/>
              </a:cxn>
            </a:cxnLst>
            <a:rect l="0" t="0" r="r" b="b"/>
            <a:pathLst>
              <a:path w="96" h="624">
                <a:moveTo>
                  <a:pt x="96" y="0"/>
                </a:moveTo>
                <a:cubicBezTo>
                  <a:pt x="48" y="140"/>
                  <a:pt x="0" y="280"/>
                  <a:pt x="0" y="384"/>
                </a:cubicBezTo>
                <a:cubicBezTo>
                  <a:pt x="0" y="488"/>
                  <a:pt x="48" y="556"/>
                  <a:pt x="96" y="624"/>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909195" name="Freeform 11"/>
          <p:cNvSpPr>
            <a:spLocks/>
          </p:cNvSpPr>
          <p:nvPr/>
        </p:nvSpPr>
        <p:spPr bwMode="auto">
          <a:xfrm>
            <a:off x="381000" y="3810000"/>
            <a:ext cx="152400" cy="1752600"/>
          </a:xfrm>
          <a:custGeom>
            <a:avLst/>
            <a:gdLst/>
            <a:ahLst/>
            <a:cxnLst>
              <a:cxn ang="0">
                <a:pos x="96" y="0"/>
              </a:cxn>
              <a:cxn ang="0">
                <a:pos x="0" y="576"/>
              </a:cxn>
              <a:cxn ang="0">
                <a:pos x="96" y="1104"/>
              </a:cxn>
            </a:cxnLst>
            <a:rect l="0" t="0" r="r" b="b"/>
            <a:pathLst>
              <a:path w="96" h="1104">
                <a:moveTo>
                  <a:pt x="96" y="0"/>
                </a:moveTo>
                <a:cubicBezTo>
                  <a:pt x="48" y="196"/>
                  <a:pt x="0" y="392"/>
                  <a:pt x="0" y="576"/>
                </a:cubicBezTo>
                <a:cubicBezTo>
                  <a:pt x="0" y="760"/>
                  <a:pt x="48" y="932"/>
                  <a:pt x="96" y="1104"/>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909196" name="Freeform 12"/>
          <p:cNvSpPr>
            <a:spLocks/>
          </p:cNvSpPr>
          <p:nvPr/>
        </p:nvSpPr>
        <p:spPr bwMode="auto">
          <a:xfrm>
            <a:off x="3429000" y="3886200"/>
            <a:ext cx="152400" cy="1676400"/>
          </a:xfrm>
          <a:custGeom>
            <a:avLst/>
            <a:gdLst/>
            <a:ahLst/>
            <a:cxnLst>
              <a:cxn ang="0">
                <a:pos x="96" y="0"/>
              </a:cxn>
              <a:cxn ang="0">
                <a:pos x="0" y="624"/>
              </a:cxn>
              <a:cxn ang="0">
                <a:pos x="96" y="1056"/>
              </a:cxn>
            </a:cxnLst>
            <a:rect l="0" t="0" r="r" b="b"/>
            <a:pathLst>
              <a:path w="96" h="1056">
                <a:moveTo>
                  <a:pt x="96" y="0"/>
                </a:moveTo>
                <a:cubicBezTo>
                  <a:pt x="48" y="224"/>
                  <a:pt x="0" y="448"/>
                  <a:pt x="0" y="624"/>
                </a:cubicBezTo>
                <a:cubicBezTo>
                  <a:pt x="0" y="800"/>
                  <a:pt x="48" y="928"/>
                  <a:pt x="96" y="1056"/>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909197" name="Freeform 13"/>
          <p:cNvSpPr>
            <a:spLocks/>
          </p:cNvSpPr>
          <p:nvPr/>
        </p:nvSpPr>
        <p:spPr bwMode="auto">
          <a:xfrm>
            <a:off x="3048000" y="3200400"/>
            <a:ext cx="381000" cy="2514600"/>
          </a:xfrm>
          <a:custGeom>
            <a:avLst/>
            <a:gdLst/>
            <a:ahLst/>
            <a:cxnLst>
              <a:cxn ang="0">
                <a:pos x="240" y="0"/>
              </a:cxn>
              <a:cxn ang="0">
                <a:pos x="0" y="816"/>
              </a:cxn>
              <a:cxn ang="0">
                <a:pos x="240" y="1584"/>
              </a:cxn>
            </a:cxnLst>
            <a:rect l="0" t="0" r="r" b="b"/>
            <a:pathLst>
              <a:path w="240" h="1584">
                <a:moveTo>
                  <a:pt x="240" y="0"/>
                </a:moveTo>
                <a:cubicBezTo>
                  <a:pt x="120" y="276"/>
                  <a:pt x="0" y="552"/>
                  <a:pt x="0" y="816"/>
                </a:cubicBezTo>
                <a:cubicBezTo>
                  <a:pt x="0" y="1080"/>
                  <a:pt x="120" y="1332"/>
                  <a:pt x="240" y="1584"/>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909198" name="Freeform 14"/>
          <p:cNvSpPr>
            <a:spLocks/>
          </p:cNvSpPr>
          <p:nvPr/>
        </p:nvSpPr>
        <p:spPr bwMode="auto">
          <a:xfrm>
            <a:off x="2209800" y="2882900"/>
            <a:ext cx="1219200" cy="165100"/>
          </a:xfrm>
          <a:custGeom>
            <a:avLst/>
            <a:gdLst/>
            <a:ahLst/>
            <a:cxnLst>
              <a:cxn ang="0">
                <a:pos x="768" y="104"/>
              </a:cxn>
              <a:cxn ang="0">
                <a:pos x="432" y="8"/>
              </a:cxn>
              <a:cxn ang="0">
                <a:pos x="0" y="56"/>
              </a:cxn>
            </a:cxnLst>
            <a:rect l="0" t="0" r="r" b="b"/>
            <a:pathLst>
              <a:path w="768" h="104">
                <a:moveTo>
                  <a:pt x="768" y="104"/>
                </a:moveTo>
                <a:cubicBezTo>
                  <a:pt x="664" y="60"/>
                  <a:pt x="560" y="16"/>
                  <a:pt x="432" y="8"/>
                </a:cubicBezTo>
                <a:cubicBezTo>
                  <a:pt x="304" y="0"/>
                  <a:pt x="152" y="28"/>
                  <a:pt x="0" y="56"/>
                </a:cubicBezTo>
              </a:path>
            </a:pathLst>
          </a:custGeom>
          <a:noFill/>
          <a:ln w="12700" cap="flat" cmpd="sng">
            <a:solidFill>
              <a:schemeClr val="tx1"/>
            </a:solidFill>
            <a:prstDash val="dashDot"/>
            <a:round/>
            <a:headEnd type="none" w="sm" len="sm"/>
            <a:tailEnd type="triangle" w="med" len="med"/>
          </a:ln>
          <a:effectLst/>
        </p:spPr>
        <p:txBody>
          <a:bodyPr/>
          <a:lstStyle/>
          <a:p>
            <a:endParaRPr lang="en-US"/>
          </a:p>
        </p:txBody>
      </p:sp>
      <p:sp>
        <p:nvSpPr>
          <p:cNvPr id="2909199" name="Text Box 15"/>
          <p:cNvSpPr txBox="1">
            <a:spLocks noChangeArrowheads="1"/>
          </p:cNvSpPr>
          <p:nvPr/>
        </p:nvSpPr>
        <p:spPr bwMode="auto">
          <a:xfrm>
            <a:off x="2422525" y="2982913"/>
            <a:ext cx="825500" cy="304800"/>
          </a:xfrm>
          <a:prstGeom prst="rect">
            <a:avLst/>
          </a:prstGeom>
          <a:noFill/>
          <a:ln w="12700">
            <a:noFill/>
            <a:miter lim="800000"/>
            <a:headEnd type="none" w="sm" len="sm"/>
            <a:tailEnd type="none" w="sm" len="sm"/>
          </a:ln>
          <a:effectLst/>
        </p:spPr>
        <p:txBody>
          <a:bodyPr wrap="none">
            <a:spAutoFit/>
          </a:bodyPr>
          <a:lstStyle/>
          <a:p>
            <a:r>
              <a:rPr lang="en-US"/>
              <a:t>InterCB</a:t>
            </a:r>
          </a:p>
        </p:txBody>
      </p:sp>
      <p:sp>
        <p:nvSpPr>
          <p:cNvPr id="2909200" name="Freeform 16"/>
          <p:cNvSpPr>
            <a:spLocks/>
          </p:cNvSpPr>
          <p:nvPr/>
        </p:nvSpPr>
        <p:spPr bwMode="auto">
          <a:xfrm>
            <a:off x="2120900" y="2540000"/>
            <a:ext cx="1308100" cy="3327400"/>
          </a:xfrm>
          <a:custGeom>
            <a:avLst/>
            <a:gdLst/>
            <a:ahLst/>
            <a:cxnLst>
              <a:cxn ang="0">
                <a:pos x="152" y="80"/>
              </a:cxn>
              <a:cxn ang="0">
                <a:pos x="200" y="176"/>
              </a:cxn>
              <a:cxn ang="0">
                <a:pos x="8" y="1136"/>
              </a:cxn>
              <a:cxn ang="0">
                <a:pos x="152" y="1856"/>
              </a:cxn>
              <a:cxn ang="0">
                <a:pos x="824" y="2096"/>
              </a:cxn>
            </a:cxnLst>
            <a:rect l="0" t="0" r="r" b="b"/>
            <a:pathLst>
              <a:path w="824" h="2096">
                <a:moveTo>
                  <a:pt x="152" y="80"/>
                </a:moveTo>
                <a:cubicBezTo>
                  <a:pt x="188" y="40"/>
                  <a:pt x="224" y="0"/>
                  <a:pt x="200" y="176"/>
                </a:cubicBezTo>
                <a:cubicBezTo>
                  <a:pt x="176" y="352"/>
                  <a:pt x="16" y="856"/>
                  <a:pt x="8" y="1136"/>
                </a:cubicBezTo>
                <a:cubicBezTo>
                  <a:pt x="0" y="1416"/>
                  <a:pt x="16" y="1696"/>
                  <a:pt x="152" y="1856"/>
                </a:cubicBezTo>
                <a:cubicBezTo>
                  <a:pt x="288" y="2016"/>
                  <a:pt x="556" y="2056"/>
                  <a:pt x="824" y="2096"/>
                </a:cubicBezTo>
              </a:path>
            </a:pathLst>
          </a:custGeom>
          <a:noFill/>
          <a:ln w="12700" cap="flat" cmpd="sng">
            <a:solidFill>
              <a:schemeClr val="tx1"/>
            </a:solidFill>
            <a:prstDash val="dashDot"/>
            <a:round/>
            <a:headEnd type="none" w="sm" len="sm"/>
            <a:tailEnd type="triangle" w="med" len="med"/>
          </a:ln>
          <a:effectLst/>
        </p:spPr>
        <p:txBody>
          <a:bodyPr/>
          <a:lstStyle/>
          <a:p>
            <a:endParaRPr lang="en-US"/>
          </a:p>
        </p:txBody>
      </p:sp>
      <p:sp>
        <p:nvSpPr>
          <p:cNvPr id="2909201" name="Text Box 17"/>
          <p:cNvSpPr txBox="1">
            <a:spLocks noChangeArrowheads="1"/>
          </p:cNvSpPr>
          <p:nvPr/>
        </p:nvSpPr>
        <p:spPr bwMode="auto">
          <a:xfrm>
            <a:off x="2070100" y="4648200"/>
            <a:ext cx="825500" cy="304800"/>
          </a:xfrm>
          <a:prstGeom prst="rect">
            <a:avLst/>
          </a:prstGeom>
          <a:noFill/>
          <a:ln w="12700">
            <a:noFill/>
            <a:miter lim="800000"/>
            <a:headEnd type="none" w="sm" len="sm"/>
            <a:tailEnd type="none" w="sm" len="sm"/>
          </a:ln>
          <a:effectLst/>
        </p:spPr>
        <p:txBody>
          <a:bodyPr wrap="none">
            <a:spAutoFit/>
          </a:bodyPr>
          <a:lstStyle/>
          <a:p>
            <a:r>
              <a:rPr lang="en-US"/>
              <a:t>InterCB</a:t>
            </a:r>
          </a:p>
        </p:txBody>
      </p:sp>
      <p:sp>
        <p:nvSpPr>
          <p:cNvPr id="2909202" name="Freeform 18"/>
          <p:cNvSpPr>
            <a:spLocks/>
          </p:cNvSpPr>
          <p:nvPr/>
        </p:nvSpPr>
        <p:spPr bwMode="auto">
          <a:xfrm>
            <a:off x="4483100" y="3886200"/>
            <a:ext cx="1612900" cy="609600"/>
          </a:xfrm>
          <a:custGeom>
            <a:avLst/>
            <a:gdLst/>
            <a:ahLst/>
            <a:cxnLst>
              <a:cxn ang="0">
                <a:pos x="104" y="0"/>
              </a:cxn>
              <a:cxn ang="0">
                <a:pos x="152" y="240"/>
              </a:cxn>
              <a:cxn ang="0">
                <a:pos x="1016" y="384"/>
              </a:cxn>
            </a:cxnLst>
            <a:rect l="0" t="0" r="r" b="b"/>
            <a:pathLst>
              <a:path w="1016" h="384">
                <a:moveTo>
                  <a:pt x="104" y="0"/>
                </a:moveTo>
                <a:cubicBezTo>
                  <a:pt x="52" y="88"/>
                  <a:pt x="0" y="176"/>
                  <a:pt x="152" y="240"/>
                </a:cubicBezTo>
                <a:cubicBezTo>
                  <a:pt x="304" y="304"/>
                  <a:pt x="660" y="344"/>
                  <a:pt x="1016" y="384"/>
                </a:cubicBezTo>
              </a:path>
            </a:pathLst>
          </a:custGeom>
          <a:noFill/>
          <a:ln w="12700" cap="flat" cmpd="sng">
            <a:solidFill>
              <a:schemeClr val="tx1"/>
            </a:solidFill>
            <a:prstDash val="dash"/>
            <a:round/>
            <a:headEnd type="none" w="sm" len="sm"/>
            <a:tailEnd type="triangle" w="med" len="med"/>
          </a:ln>
          <a:effectLst/>
        </p:spPr>
        <p:txBody>
          <a:bodyPr/>
          <a:lstStyle/>
          <a:p>
            <a:endParaRPr lang="en-US"/>
          </a:p>
        </p:txBody>
      </p:sp>
      <p:sp>
        <p:nvSpPr>
          <p:cNvPr id="2909204" name="Text Box 20"/>
          <p:cNvSpPr txBox="1">
            <a:spLocks noChangeArrowheads="1"/>
          </p:cNvSpPr>
          <p:nvPr/>
        </p:nvSpPr>
        <p:spPr bwMode="auto">
          <a:xfrm>
            <a:off x="4813300" y="3962400"/>
            <a:ext cx="825500" cy="304800"/>
          </a:xfrm>
          <a:prstGeom prst="rect">
            <a:avLst/>
          </a:prstGeom>
          <a:noFill/>
          <a:ln w="12700">
            <a:noFill/>
            <a:miter lim="800000"/>
            <a:headEnd type="none" w="sm" len="sm"/>
            <a:tailEnd type="none" w="sm" len="sm"/>
          </a:ln>
          <a:effectLst/>
        </p:spPr>
        <p:txBody>
          <a:bodyPr wrap="none">
            <a:spAutoFit/>
          </a:bodyPr>
          <a:lstStyle/>
          <a:p>
            <a:r>
              <a:rPr lang="en-US"/>
              <a:t>InterCB</a:t>
            </a:r>
          </a:p>
        </p:txBody>
      </p:sp>
      <p:sp>
        <p:nvSpPr>
          <p:cNvPr id="2909205" name="Text Box 21"/>
          <p:cNvSpPr txBox="1">
            <a:spLocks noChangeArrowheads="1"/>
          </p:cNvSpPr>
          <p:nvPr/>
        </p:nvSpPr>
        <p:spPr bwMode="auto">
          <a:xfrm>
            <a:off x="3746500" y="4419600"/>
            <a:ext cx="825500" cy="304800"/>
          </a:xfrm>
          <a:prstGeom prst="rect">
            <a:avLst/>
          </a:prstGeom>
          <a:noFill/>
          <a:ln w="12700">
            <a:noFill/>
            <a:miter lim="800000"/>
            <a:headEnd type="none" w="sm" len="sm"/>
            <a:tailEnd type="none" w="sm" len="sm"/>
          </a:ln>
          <a:effectLst/>
        </p:spPr>
        <p:txBody>
          <a:bodyPr wrap="none">
            <a:spAutoFit/>
          </a:bodyPr>
          <a:lstStyle/>
          <a:p>
            <a:r>
              <a:rPr lang="en-US"/>
              <a:t>InterCB</a:t>
            </a:r>
          </a:p>
        </p:txBody>
      </p:sp>
      <p:sp>
        <p:nvSpPr>
          <p:cNvPr id="2909206" name="Freeform 22"/>
          <p:cNvSpPr>
            <a:spLocks/>
          </p:cNvSpPr>
          <p:nvPr/>
        </p:nvSpPr>
        <p:spPr bwMode="auto">
          <a:xfrm>
            <a:off x="1295400" y="3886200"/>
            <a:ext cx="4800600" cy="965200"/>
          </a:xfrm>
          <a:custGeom>
            <a:avLst/>
            <a:gdLst/>
            <a:ahLst/>
            <a:cxnLst>
              <a:cxn ang="0">
                <a:pos x="240" y="0"/>
              </a:cxn>
              <a:cxn ang="0">
                <a:pos x="288" y="336"/>
              </a:cxn>
              <a:cxn ang="0">
                <a:pos x="1968" y="576"/>
              </a:cxn>
              <a:cxn ang="0">
                <a:pos x="3024" y="528"/>
              </a:cxn>
            </a:cxnLst>
            <a:rect l="0" t="0" r="r" b="b"/>
            <a:pathLst>
              <a:path w="3024" h="608">
                <a:moveTo>
                  <a:pt x="240" y="0"/>
                </a:moveTo>
                <a:cubicBezTo>
                  <a:pt x="120" y="120"/>
                  <a:pt x="0" y="240"/>
                  <a:pt x="288" y="336"/>
                </a:cubicBezTo>
                <a:cubicBezTo>
                  <a:pt x="576" y="432"/>
                  <a:pt x="1512" y="544"/>
                  <a:pt x="1968" y="576"/>
                </a:cubicBezTo>
                <a:cubicBezTo>
                  <a:pt x="2424" y="608"/>
                  <a:pt x="2724" y="568"/>
                  <a:pt x="3024" y="528"/>
                </a:cubicBezTo>
              </a:path>
            </a:pathLst>
          </a:custGeom>
          <a:noFill/>
          <a:ln w="12700" cap="flat" cmpd="sng">
            <a:solidFill>
              <a:schemeClr val="tx1"/>
            </a:solidFill>
            <a:prstDash val="dash"/>
            <a:round/>
            <a:headEnd type="none" w="sm" len="sm"/>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5"/>
          <p:cNvSpPr>
            <a:spLocks noGrp="1"/>
          </p:cNvSpPr>
          <p:nvPr>
            <p:ph type="sldNum" sz="quarter" idx="12"/>
          </p:nvPr>
        </p:nvSpPr>
        <p:spPr/>
        <p:txBody>
          <a:bodyPr/>
          <a:lstStyle/>
          <a:p>
            <a:fld id="{615D9E43-D187-4071-84B2-9506352C5E55}" type="slidenum">
              <a:rPr lang="en-US"/>
              <a:pPr/>
              <a:t>113</a:t>
            </a:fld>
            <a:endParaRPr lang="en-US"/>
          </a:p>
        </p:txBody>
      </p:sp>
      <p:sp>
        <p:nvSpPr>
          <p:cNvPr id="122882" name="Title 1"/>
          <p:cNvSpPr>
            <a:spLocks noGrp="1"/>
          </p:cNvSpPr>
          <p:nvPr>
            <p:ph type="title" idx="4294967295"/>
          </p:nvPr>
        </p:nvSpPr>
        <p:spPr>
          <a:xfrm>
            <a:off x="457200" y="228600"/>
            <a:ext cx="8686800" cy="914400"/>
          </a:xfrm>
        </p:spPr>
        <p:txBody>
          <a:bodyPr lIns="91440" tIns="45720" rIns="91440" bIns="45720"/>
          <a:lstStyle/>
          <a:p>
            <a:pPr eaLnBrk="1" hangingPunct="1"/>
            <a:r>
              <a:rPr lang="en-US" sz="2400">
                <a:solidFill>
                  <a:srgbClr val="0000FF"/>
                </a:solidFill>
              </a:rPr>
              <a:t>If they are ordered by a Barrier and NO OTHER OPERATION, then the Barrier is RELEVANT…</a:t>
            </a:r>
            <a:endParaRPr lang="en-US" sz="2400">
              <a:solidFill>
                <a:schemeClr val="tx2"/>
              </a:solidFill>
            </a:endParaRPr>
          </a:p>
        </p:txBody>
      </p:sp>
      <p:sp>
        <p:nvSpPr>
          <p:cNvPr id="2915331" name="Text Box 3"/>
          <p:cNvSpPr txBox="1">
            <a:spLocks noChangeArrowheads="1"/>
          </p:cNvSpPr>
          <p:nvPr/>
        </p:nvSpPr>
        <p:spPr bwMode="auto">
          <a:xfrm>
            <a:off x="1508125" y="1839913"/>
            <a:ext cx="184150" cy="304800"/>
          </a:xfrm>
          <a:prstGeom prst="rect">
            <a:avLst/>
          </a:prstGeom>
          <a:noFill/>
          <a:ln w="12700">
            <a:noFill/>
            <a:miter lim="800000"/>
            <a:headEnd type="none" w="sm" len="sm"/>
            <a:tailEnd type="none" w="sm" len="sm"/>
          </a:ln>
          <a:effectLst/>
        </p:spPr>
        <p:txBody>
          <a:bodyPr wrap="none">
            <a:spAutoFit/>
          </a:bodyPr>
          <a:lstStyle/>
          <a:p>
            <a:endParaRPr lang="en-US"/>
          </a:p>
        </p:txBody>
      </p:sp>
      <p:sp>
        <p:nvSpPr>
          <p:cNvPr id="2915332" name="Text Box 4"/>
          <p:cNvSpPr txBox="1">
            <a:spLocks noChangeArrowheads="1"/>
          </p:cNvSpPr>
          <p:nvPr/>
        </p:nvSpPr>
        <p:spPr bwMode="auto">
          <a:xfrm>
            <a:off x="381000" y="1484313"/>
            <a:ext cx="2711450" cy="4486275"/>
          </a:xfrm>
          <a:prstGeom prst="rect">
            <a:avLst/>
          </a:prstGeom>
          <a:noFill/>
          <a:ln w="12700">
            <a:noFill/>
            <a:miter lim="800000"/>
            <a:headEnd type="none" w="sm" len="sm"/>
            <a:tailEnd type="none" w="sm" len="sm"/>
          </a:ln>
          <a:effectLst/>
        </p:spPr>
        <p:txBody>
          <a:bodyPr wrap="none">
            <a:spAutoFit/>
          </a:bodyPr>
          <a:lstStyle/>
          <a:p>
            <a:r>
              <a:rPr lang="en-US" sz="1800" b="0"/>
              <a:t>P0</a:t>
            </a:r>
          </a:p>
          <a:p>
            <a:r>
              <a:rPr lang="en-US" sz="1800" b="0"/>
              <a:t>---</a:t>
            </a:r>
          </a:p>
          <a:p>
            <a:endParaRPr lang="en-US" sz="1800" b="0"/>
          </a:p>
          <a:p>
            <a:r>
              <a:rPr lang="en-US" sz="1800">
                <a:solidFill>
                  <a:srgbClr val="CC0000"/>
                </a:solidFill>
              </a:rPr>
              <a:t>MPI_Irecv(was *, &amp;req);</a:t>
            </a:r>
          </a:p>
          <a:p>
            <a:endParaRPr lang="en-US" sz="1800" b="0">
              <a:solidFill>
                <a:srgbClr val="CC0000"/>
              </a:solidFill>
            </a:endParaRPr>
          </a:p>
          <a:p>
            <a:r>
              <a:rPr lang="en-US" sz="1800" b="0"/>
              <a:t>MPI_Wait(&amp;req);</a:t>
            </a:r>
          </a:p>
          <a:p>
            <a:endParaRPr lang="en-US" sz="1800" b="0"/>
          </a:p>
          <a:p>
            <a:r>
              <a:rPr lang="en-US" sz="1800">
                <a:solidFill>
                  <a:schemeClr val="tx2"/>
                </a:solidFill>
              </a:rPr>
              <a:t>MPI_Barrier();</a:t>
            </a:r>
          </a:p>
          <a:p>
            <a:endParaRPr lang="en-US" sz="1800">
              <a:solidFill>
                <a:schemeClr val="tx2"/>
              </a:solidFill>
            </a:endParaRPr>
          </a:p>
          <a:p>
            <a:endParaRPr lang="en-US" sz="1800"/>
          </a:p>
          <a:p>
            <a:endParaRPr lang="en-US" sz="1800" b="0"/>
          </a:p>
          <a:p>
            <a:endParaRPr lang="en-US" sz="1800" b="0"/>
          </a:p>
          <a:p>
            <a:endParaRPr lang="en-US" sz="1800" b="0"/>
          </a:p>
          <a:p>
            <a:endParaRPr lang="en-US" sz="1800" b="0"/>
          </a:p>
          <a:p>
            <a:endParaRPr lang="en-US" sz="1800" b="0"/>
          </a:p>
          <a:p>
            <a:r>
              <a:rPr lang="en-US" sz="1800" b="0"/>
              <a:t>MPI_Finalize();</a:t>
            </a:r>
          </a:p>
        </p:txBody>
      </p:sp>
      <p:sp>
        <p:nvSpPr>
          <p:cNvPr id="2915333" name="Text Box 5"/>
          <p:cNvSpPr txBox="1">
            <a:spLocks noChangeArrowheads="1"/>
          </p:cNvSpPr>
          <p:nvPr/>
        </p:nvSpPr>
        <p:spPr bwMode="auto">
          <a:xfrm>
            <a:off x="3441700" y="1524000"/>
            <a:ext cx="2330450" cy="4486275"/>
          </a:xfrm>
          <a:prstGeom prst="rect">
            <a:avLst/>
          </a:prstGeom>
          <a:noFill/>
          <a:ln w="12700">
            <a:noFill/>
            <a:miter lim="800000"/>
            <a:headEnd type="none" w="sm" len="sm"/>
            <a:tailEnd type="none" w="sm" len="sm"/>
          </a:ln>
          <a:effectLst/>
        </p:spPr>
        <p:txBody>
          <a:bodyPr wrap="none">
            <a:spAutoFit/>
          </a:bodyPr>
          <a:lstStyle/>
          <a:p>
            <a:r>
              <a:rPr lang="en-US" sz="1800" b="0"/>
              <a:t>P1</a:t>
            </a:r>
          </a:p>
          <a:p>
            <a:r>
              <a:rPr lang="en-US" sz="1800" b="0"/>
              <a:t>---</a:t>
            </a:r>
          </a:p>
          <a:p>
            <a:endParaRPr lang="en-US" sz="1800" b="0"/>
          </a:p>
          <a:p>
            <a:r>
              <a:rPr lang="en-US" sz="1800" b="0"/>
              <a:t> </a:t>
            </a:r>
          </a:p>
          <a:p>
            <a:endParaRPr lang="en-US" sz="1800" b="0"/>
          </a:p>
          <a:p>
            <a:r>
              <a:rPr lang="en-US" sz="1800">
                <a:solidFill>
                  <a:schemeClr val="tx2"/>
                </a:solidFill>
              </a:rPr>
              <a:t>MPI_Isend(to 0, 33);</a:t>
            </a:r>
          </a:p>
          <a:p>
            <a:endParaRPr lang="en-US" sz="1800" b="0"/>
          </a:p>
          <a:p>
            <a:r>
              <a:rPr lang="en-US" sz="1800">
                <a:solidFill>
                  <a:schemeClr val="tx2"/>
                </a:solidFill>
              </a:rPr>
              <a:t>MPI_Barrier();</a:t>
            </a:r>
          </a:p>
          <a:p>
            <a:endParaRPr lang="en-US" sz="1800">
              <a:solidFill>
                <a:srgbClr val="CC0066"/>
              </a:solidFill>
            </a:endParaRPr>
          </a:p>
          <a:p>
            <a:endParaRPr lang="en-US" sz="1800" b="0"/>
          </a:p>
          <a:p>
            <a:endParaRPr lang="en-US" sz="1800" b="0"/>
          </a:p>
          <a:p>
            <a:endParaRPr lang="en-US" sz="1800" b="0"/>
          </a:p>
          <a:p>
            <a:endParaRPr lang="en-US" sz="1800" b="0"/>
          </a:p>
          <a:p>
            <a:endParaRPr lang="en-US" sz="1800" b="0"/>
          </a:p>
          <a:p>
            <a:endParaRPr lang="en-US" sz="1800" b="0"/>
          </a:p>
          <a:p>
            <a:r>
              <a:rPr lang="en-US" sz="1800" b="0"/>
              <a:t>MPI_Finalize();</a:t>
            </a:r>
          </a:p>
        </p:txBody>
      </p:sp>
      <p:sp>
        <p:nvSpPr>
          <p:cNvPr id="2915334" name="Text Box 6"/>
          <p:cNvSpPr txBox="1">
            <a:spLocks noChangeArrowheads="1"/>
          </p:cNvSpPr>
          <p:nvPr/>
        </p:nvSpPr>
        <p:spPr bwMode="auto">
          <a:xfrm>
            <a:off x="6184900" y="1524000"/>
            <a:ext cx="2482850" cy="4486275"/>
          </a:xfrm>
          <a:prstGeom prst="rect">
            <a:avLst/>
          </a:prstGeom>
          <a:noFill/>
          <a:ln w="12700">
            <a:noFill/>
            <a:miter lim="800000"/>
            <a:headEnd type="none" w="sm" len="sm"/>
            <a:tailEnd type="none" w="sm" len="sm"/>
          </a:ln>
          <a:effectLst/>
        </p:spPr>
        <p:txBody>
          <a:bodyPr wrap="none">
            <a:spAutoFit/>
          </a:bodyPr>
          <a:lstStyle/>
          <a:p>
            <a:r>
              <a:rPr lang="en-US" sz="1800" b="0"/>
              <a:t>P2</a:t>
            </a:r>
          </a:p>
          <a:p>
            <a:r>
              <a:rPr lang="en-US" sz="1800" b="0"/>
              <a:t>---</a:t>
            </a:r>
          </a:p>
          <a:p>
            <a:endParaRPr lang="en-US" sz="1800" b="0"/>
          </a:p>
          <a:p>
            <a:r>
              <a:rPr lang="en-US" sz="1800" b="0"/>
              <a:t> </a:t>
            </a:r>
          </a:p>
          <a:p>
            <a:endParaRPr lang="en-US" sz="1800" b="0"/>
          </a:p>
          <a:p>
            <a:endParaRPr lang="en-US" sz="1800" b="0"/>
          </a:p>
          <a:p>
            <a:endParaRPr lang="en-US" sz="1800" b="0"/>
          </a:p>
          <a:p>
            <a:r>
              <a:rPr lang="en-US" sz="1800">
                <a:solidFill>
                  <a:schemeClr val="tx2"/>
                </a:solidFill>
              </a:rPr>
              <a:t>MPI_Barrier();</a:t>
            </a:r>
          </a:p>
          <a:p>
            <a:endParaRPr lang="en-US" sz="1800">
              <a:solidFill>
                <a:schemeClr val="tx2"/>
              </a:solidFill>
            </a:endParaRPr>
          </a:p>
          <a:p>
            <a:endParaRPr lang="en-US" sz="1800"/>
          </a:p>
          <a:p>
            <a:r>
              <a:rPr lang="en-US" sz="1800">
                <a:solidFill>
                  <a:srgbClr val="CC0000"/>
                </a:solidFill>
              </a:rPr>
              <a:t>MPI_Isend(to P0, 22);</a:t>
            </a:r>
          </a:p>
          <a:p>
            <a:endParaRPr lang="en-US" sz="1800" b="0">
              <a:solidFill>
                <a:srgbClr val="CC0000"/>
              </a:solidFill>
            </a:endParaRPr>
          </a:p>
          <a:p>
            <a:endParaRPr lang="en-US" sz="1800" b="0">
              <a:solidFill>
                <a:srgbClr val="CC0000"/>
              </a:solidFill>
            </a:endParaRPr>
          </a:p>
          <a:p>
            <a:endParaRPr lang="en-US" sz="1800" b="0"/>
          </a:p>
          <a:p>
            <a:endParaRPr lang="en-US" sz="1800" b="0"/>
          </a:p>
          <a:p>
            <a:r>
              <a:rPr lang="en-US" sz="1800" b="0"/>
              <a:t>MPI_Finalize();</a:t>
            </a:r>
          </a:p>
        </p:txBody>
      </p:sp>
      <p:sp>
        <p:nvSpPr>
          <p:cNvPr id="2915335" name="Freeform 7"/>
          <p:cNvSpPr>
            <a:spLocks/>
          </p:cNvSpPr>
          <p:nvPr/>
        </p:nvSpPr>
        <p:spPr bwMode="auto">
          <a:xfrm>
            <a:off x="292100" y="2590800"/>
            <a:ext cx="165100" cy="381000"/>
          </a:xfrm>
          <a:custGeom>
            <a:avLst/>
            <a:gdLst/>
            <a:ahLst/>
            <a:cxnLst>
              <a:cxn ang="0">
                <a:pos x="56" y="0"/>
              </a:cxn>
              <a:cxn ang="0">
                <a:pos x="8" y="144"/>
              </a:cxn>
              <a:cxn ang="0">
                <a:pos x="104" y="240"/>
              </a:cxn>
            </a:cxnLst>
            <a:rect l="0" t="0" r="r" b="b"/>
            <a:pathLst>
              <a:path w="104" h="240">
                <a:moveTo>
                  <a:pt x="56" y="0"/>
                </a:moveTo>
                <a:cubicBezTo>
                  <a:pt x="28" y="52"/>
                  <a:pt x="0" y="104"/>
                  <a:pt x="8" y="144"/>
                </a:cubicBezTo>
                <a:cubicBezTo>
                  <a:pt x="16" y="184"/>
                  <a:pt x="60" y="212"/>
                  <a:pt x="104" y="240"/>
                </a:cubicBezTo>
              </a:path>
            </a:pathLst>
          </a:custGeom>
          <a:noFill/>
          <a:ln w="38100" cap="flat" cmpd="sng">
            <a:solidFill>
              <a:srgbClr val="CC0000"/>
            </a:solidFill>
            <a:prstDash val="solid"/>
            <a:round/>
            <a:headEnd type="none" w="sm" len="sm"/>
            <a:tailEnd type="triangle" w="med" len="med"/>
          </a:ln>
          <a:effectLst/>
        </p:spPr>
        <p:txBody>
          <a:bodyPr/>
          <a:lstStyle/>
          <a:p>
            <a:endParaRPr lang="en-US"/>
          </a:p>
        </p:txBody>
      </p:sp>
      <p:sp>
        <p:nvSpPr>
          <p:cNvPr id="2915336" name="Freeform 8"/>
          <p:cNvSpPr>
            <a:spLocks/>
          </p:cNvSpPr>
          <p:nvPr/>
        </p:nvSpPr>
        <p:spPr bwMode="auto">
          <a:xfrm>
            <a:off x="292100" y="3200400"/>
            <a:ext cx="165100" cy="381000"/>
          </a:xfrm>
          <a:custGeom>
            <a:avLst/>
            <a:gdLst/>
            <a:ahLst/>
            <a:cxnLst>
              <a:cxn ang="0">
                <a:pos x="56" y="0"/>
              </a:cxn>
              <a:cxn ang="0">
                <a:pos x="8" y="144"/>
              </a:cxn>
              <a:cxn ang="0">
                <a:pos x="104" y="240"/>
              </a:cxn>
            </a:cxnLst>
            <a:rect l="0" t="0" r="r" b="b"/>
            <a:pathLst>
              <a:path w="104" h="240">
                <a:moveTo>
                  <a:pt x="56" y="0"/>
                </a:moveTo>
                <a:cubicBezTo>
                  <a:pt x="28" y="52"/>
                  <a:pt x="0" y="104"/>
                  <a:pt x="8" y="144"/>
                </a:cubicBezTo>
                <a:cubicBezTo>
                  <a:pt x="16" y="184"/>
                  <a:pt x="60" y="212"/>
                  <a:pt x="104" y="240"/>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915337" name="Freeform 9"/>
          <p:cNvSpPr>
            <a:spLocks/>
          </p:cNvSpPr>
          <p:nvPr/>
        </p:nvSpPr>
        <p:spPr bwMode="auto">
          <a:xfrm>
            <a:off x="6248400" y="3886200"/>
            <a:ext cx="165100" cy="381000"/>
          </a:xfrm>
          <a:custGeom>
            <a:avLst/>
            <a:gdLst/>
            <a:ahLst/>
            <a:cxnLst>
              <a:cxn ang="0">
                <a:pos x="56" y="0"/>
              </a:cxn>
              <a:cxn ang="0">
                <a:pos x="8" y="144"/>
              </a:cxn>
              <a:cxn ang="0">
                <a:pos x="104" y="240"/>
              </a:cxn>
            </a:cxnLst>
            <a:rect l="0" t="0" r="r" b="b"/>
            <a:pathLst>
              <a:path w="104" h="240">
                <a:moveTo>
                  <a:pt x="56" y="0"/>
                </a:moveTo>
                <a:cubicBezTo>
                  <a:pt x="28" y="52"/>
                  <a:pt x="0" y="104"/>
                  <a:pt x="8" y="144"/>
                </a:cubicBezTo>
                <a:cubicBezTo>
                  <a:pt x="16" y="184"/>
                  <a:pt x="60" y="212"/>
                  <a:pt x="104" y="240"/>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915338" name="Freeform 10"/>
          <p:cNvSpPr>
            <a:spLocks/>
          </p:cNvSpPr>
          <p:nvPr/>
        </p:nvSpPr>
        <p:spPr bwMode="auto">
          <a:xfrm>
            <a:off x="6172200" y="4648200"/>
            <a:ext cx="152400" cy="990600"/>
          </a:xfrm>
          <a:custGeom>
            <a:avLst/>
            <a:gdLst/>
            <a:ahLst/>
            <a:cxnLst>
              <a:cxn ang="0">
                <a:pos x="96" y="0"/>
              </a:cxn>
              <a:cxn ang="0">
                <a:pos x="0" y="384"/>
              </a:cxn>
              <a:cxn ang="0">
                <a:pos x="96" y="624"/>
              </a:cxn>
            </a:cxnLst>
            <a:rect l="0" t="0" r="r" b="b"/>
            <a:pathLst>
              <a:path w="96" h="624">
                <a:moveTo>
                  <a:pt x="96" y="0"/>
                </a:moveTo>
                <a:cubicBezTo>
                  <a:pt x="48" y="140"/>
                  <a:pt x="0" y="280"/>
                  <a:pt x="0" y="384"/>
                </a:cubicBezTo>
                <a:cubicBezTo>
                  <a:pt x="0" y="488"/>
                  <a:pt x="48" y="556"/>
                  <a:pt x="96" y="624"/>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915339" name="Freeform 11"/>
          <p:cNvSpPr>
            <a:spLocks/>
          </p:cNvSpPr>
          <p:nvPr/>
        </p:nvSpPr>
        <p:spPr bwMode="auto">
          <a:xfrm>
            <a:off x="381000" y="3810000"/>
            <a:ext cx="152400" cy="1752600"/>
          </a:xfrm>
          <a:custGeom>
            <a:avLst/>
            <a:gdLst/>
            <a:ahLst/>
            <a:cxnLst>
              <a:cxn ang="0">
                <a:pos x="96" y="0"/>
              </a:cxn>
              <a:cxn ang="0">
                <a:pos x="0" y="576"/>
              </a:cxn>
              <a:cxn ang="0">
                <a:pos x="96" y="1104"/>
              </a:cxn>
            </a:cxnLst>
            <a:rect l="0" t="0" r="r" b="b"/>
            <a:pathLst>
              <a:path w="96" h="1104">
                <a:moveTo>
                  <a:pt x="96" y="0"/>
                </a:moveTo>
                <a:cubicBezTo>
                  <a:pt x="48" y="196"/>
                  <a:pt x="0" y="392"/>
                  <a:pt x="0" y="576"/>
                </a:cubicBezTo>
                <a:cubicBezTo>
                  <a:pt x="0" y="760"/>
                  <a:pt x="48" y="932"/>
                  <a:pt x="96" y="1104"/>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915340" name="Freeform 12"/>
          <p:cNvSpPr>
            <a:spLocks/>
          </p:cNvSpPr>
          <p:nvPr/>
        </p:nvSpPr>
        <p:spPr bwMode="auto">
          <a:xfrm>
            <a:off x="3429000" y="3886200"/>
            <a:ext cx="152400" cy="1676400"/>
          </a:xfrm>
          <a:custGeom>
            <a:avLst/>
            <a:gdLst/>
            <a:ahLst/>
            <a:cxnLst>
              <a:cxn ang="0">
                <a:pos x="96" y="0"/>
              </a:cxn>
              <a:cxn ang="0">
                <a:pos x="0" y="624"/>
              </a:cxn>
              <a:cxn ang="0">
                <a:pos x="96" y="1056"/>
              </a:cxn>
            </a:cxnLst>
            <a:rect l="0" t="0" r="r" b="b"/>
            <a:pathLst>
              <a:path w="96" h="1056">
                <a:moveTo>
                  <a:pt x="96" y="0"/>
                </a:moveTo>
                <a:cubicBezTo>
                  <a:pt x="48" y="224"/>
                  <a:pt x="0" y="448"/>
                  <a:pt x="0" y="624"/>
                </a:cubicBezTo>
                <a:cubicBezTo>
                  <a:pt x="0" y="800"/>
                  <a:pt x="48" y="928"/>
                  <a:pt x="96" y="1056"/>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915341" name="Freeform 13"/>
          <p:cNvSpPr>
            <a:spLocks/>
          </p:cNvSpPr>
          <p:nvPr/>
        </p:nvSpPr>
        <p:spPr bwMode="auto">
          <a:xfrm>
            <a:off x="3048000" y="3200400"/>
            <a:ext cx="381000" cy="2514600"/>
          </a:xfrm>
          <a:custGeom>
            <a:avLst/>
            <a:gdLst/>
            <a:ahLst/>
            <a:cxnLst>
              <a:cxn ang="0">
                <a:pos x="240" y="0"/>
              </a:cxn>
              <a:cxn ang="0">
                <a:pos x="0" y="816"/>
              </a:cxn>
              <a:cxn ang="0">
                <a:pos x="240" y="1584"/>
              </a:cxn>
            </a:cxnLst>
            <a:rect l="0" t="0" r="r" b="b"/>
            <a:pathLst>
              <a:path w="240" h="1584">
                <a:moveTo>
                  <a:pt x="240" y="0"/>
                </a:moveTo>
                <a:cubicBezTo>
                  <a:pt x="120" y="276"/>
                  <a:pt x="0" y="552"/>
                  <a:pt x="0" y="816"/>
                </a:cubicBezTo>
                <a:cubicBezTo>
                  <a:pt x="0" y="1080"/>
                  <a:pt x="120" y="1332"/>
                  <a:pt x="240" y="1584"/>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915342" name="Freeform 14"/>
          <p:cNvSpPr>
            <a:spLocks/>
          </p:cNvSpPr>
          <p:nvPr/>
        </p:nvSpPr>
        <p:spPr bwMode="auto">
          <a:xfrm>
            <a:off x="2209800" y="2882900"/>
            <a:ext cx="1219200" cy="165100"/>
          </a:xfrm>
          <a:custGeom>
            <a:avLst/>
            <a:gdLst/>
            <a:ahLst/>
            <a:cxnLst>
              <a:cxn ang="0">
                <a:pos x="768" y="104"/>
              </a:cxn>
              <a:cxn ang="0">
                <a:pos x="432" y="8"/>
              </a:cxn>
              <a:cxn ang="0">
                <a:pos x="0" y="56"/>
              </a:cxn>
            </a:cxnLst>
            <a:rect l="0" t="0" r="r" b="b"/>
            <a:pathLst>
              <a:path w="768" h="104">
                <a:moveTo>
                  <a:pt x="768" y="104"/>
                </a:moveTo>
                <a:cubicBezTo>
                  <a:pt x="664" y="60"/>
                  <a:pt x="560" y="16"/>
                  <a:pt x="432" y="8"/>
                </a:cubicBezTo>
                <a:cubicBezTo>
                  <a:pt x="304" y="0"/>
                  <a:pt x="152" y="28"/>
                  <a:pt x="0" y="56"/>
                </a:cubicBezTo>
              </a:path>
            </a:pathLst>
          </a:custGeom>
          <a:noFill/>
          <a:ln w="12700" cap="flat" cmpd="sng">
            <a:solidFill>
              <a:schemeClr val="tx1"/>
            </a:solidFill>
            <a:prstDash val="dashDot"/>
            <a:round/>
            <a:headEnd type="none" w="sm" len="sm"/>
            <a:tailEnd type="triangle" w="med" len="med"/>
          </a:ln>
          <a:effectLst/>
        </p:spPr>
        <p:txBody>
          <a:bodyPr/>
          <a:lstStyle/>
          <a:p>
            <a:endParaRPr lang="en-US"/>
          </a:p>
        </p:txBody>
      </p:sp>
      <p:sp>
        <p:nvSpPr>
          <p:cNvPr id="2915343" name="Text Box 15"/>
          <p:cNvSpPr txBox="1">
            <a:spLocks noChangeArrowheads="1"/>
          </p:cNvSpPr>
          <p:nvPr/>
        </p:nvSpPr>
        <p:spPr bwMode="auto">
          <a:xfrm>
            <a:off x="2422525" y="2982913"/>
            <a:ext cx="825500" cy="304800"/>
          </a:xfrm>
          <a:prstGeom prst="rect">
            <a:avLst/>
          </a:prstGeom>
          <a:noFill/>
          <a:ln w="12700">
            <a:noFill/>
            <a:miter lim="800000"/>
            <a:headEnd type="none" w="sm" len="sm"/>
            <a:tailEnd type="none" w="sm" len="sm"/>
          </a:ln>
          <a:effectLst/>
        </p:spPr>
        <p:txBody>
          <a:bodyPr wrap="none">
            <a:spAutoFit/>
          </a:bodyPr>
          <a:lstStyle/>
          <a:p>
            <a:r>
              <a:rPr lang="en-US"/>
              <a:t>InterCB</a:t>
            </a:r>
          </a:p>
        </p:txBody>
      </p:sp>
      <p:sp>
        <p:nvSpPr>
          <p:cNvPr id="2915344" name="Freeform 16"/>
          <p:cNvSpPr>
            <a:spLocks/>
          </p:cNvSpPr>
          <p:nvPr/>
        </p:nvSpPr>
        <p:spPr bwMode="auto">
          <a:xfrm>
            <a:off x="2120900" y="2540000"/>
            <a:ext cx="1308100" cy="3327400"/>
          </a:xfrm>
          <a:custGeom>
            <a:avLst/>
            <a:gdLst/>
            <a:ahLst/>
            <a:cxnLst>
              <a:cxn ang="0">
                <a:pos x="152" y="80"/>
              </a:cxn>
              <a:cxn ang="0">
                <a:pos x="200" y="176"/>
              </a:cxn>
              <a:cxn ang="0">
                <a:pos x="8" y="1136"/>
              </a:cxn>
              <a:cxn ang="0">
                <a:pos x="152" y="1856"/>
              </a:cxn>
              <a:cxn ang="0">
                <a:pos x="824" y="2096"/>
              </a:cxn>
            </a:cxnLst>
            <a:rect l="0" t="0" r="r" b="b"/>
            <a:pathLst>
              <a:path w="824" h="2096">
                <a:moveTo>
                  <a:pt x="152" y="80"/>
                </a:moveTo>
                <a:cubicBezTo>
                  <a:pt x="188" y="40"/>
                  <a:pt x="224" y="0"/>
                  <a:pt x="200" y="176"/>
                </a:cubicBezTo>
                <a:cubicBezTo>
                  <a:pt x="176" y="352"/>
                  <a:pt x="16" y="856"/>
                  <a:pt x="8" y="1136"/>
                </a:cubicBezTo>
                <a:cubicBezTo>
                  <a:pt x="0" y="1416"/>
                  <a:pt x="16" y="1696"/>
                  <a:pt x="152" y="1856"/>
                </a:cubicBezTo>
                <a:cubicBezTo>
                  <a:pt x="288" y="2016"/>
                  <a:pt x="556" y="2056"/>
                  <a:pt x="824" y="2096"/>
                </a:cubicBezTo>
              </a:path>
            </a:pathLst>
          </a:custGeom>
          <a:noFill/>
          <a:ln w="12700" cap="flat" cmpd="sng">
            <a:solidFill>
              <a:schemeClr val="tx1"/>
            </a:solidFill>
            <a:prstDash val="dashDot"/>
            <a:round/>
            <a:headEnd type="none" w="sm" len="sm"/>
            <a:tailEnd type="triangle" w="med" len="med"/>
          </a:ln>
          <a:effectLst/>
        </p:spPr>
        <p:txBody>
          <a:bodyPr/>
          <a:lstStyle/>
          <a:p>
            <a:endParaRPr lang="en-US"/>
          </a:p>
        </p:txBody>
      </p:sp>
      <p:sp>
        <p:nvSpPr>
          <p:cNvPr id="2915345" name="Text Box 17"/>
          <p:cNvSpPr txBox="1">
            <a:spLocks noChangeArrowheads="1"/>
          </p:cNvSpPr>
          <p:nvPr/>
        </p:nvSpPr>
        <p:spPr bwMode="auto">
          <a:xfrm>
            <a:off x="2070100" y="4648200"/>
            <a:ext cx="825500" cy="304800"/>
          </a:xfrm>
          <a:prstGeom prst="rect">
            <a:avLst/>
          </a:prstGeom>
          <a:noFill/>
          <a:ln w="12700">
            <a:noFill/>
            <a:miter lim="800000"/>
            <a:headEnd type="none" w="sm" len="sm"/>
            <a:tailEnd type="none" w="sm" len="sm"/>
          </a:ln>
          <a:effectLst/>
        </p:spPr>
        <p:txBody>
          <a:bodyPr wrap="none">
            <a:spAutoFit/>
          </a:bodyPr>
          <a:lstStyle/>
          <a:p>
            <a:r>
              <a:rPr lang="en-US"/>
              <a:t>InterCB</a:t>
            </a:r>
          </a:p>
        </p:txBody>
      </p:sp>
      <p:sp>
        <p:nvSpPr>
          <p:cNvPr id="2915346" name="Freeform 18"/>
          <p:cNvSpPr>
            <a:spLocks/>
          </p:cNvSpPr>
          <p:nvPr/>
        </p:nvSpPr>
        <p:spPr bwMode="auto">
          <a:xfrm>
            <a:off x="4483100" y="3886200"/>
            <a:ext cx="1612900" cy="609600"/>
          </a:xfrm>
          <a:custGeom>
            <a:avLst/>
            <a:gdLst/>
            <a:ahLst/>
            <a:cxnLst>
              <a:cxn ang="0">
                <a:pos x="104" y="0"/>
              </a:cxn>
              <a:cxn ang="0">
                <a:pos x="152" y="240"/>
              </a:cxn>
              <a:cxn ang="0">
                <a:pos x="1016" y="384"/>
              </a:cxn>
            </a:cxnLst>
            <a:rect l="0" t="0" r="r" b="b"/>
            <a:pathLst>
              <a:path w="1016" h="384">
                <a:moveTo>
                  <a:pt x="104" y="0"/>
                </a:moveTo>
                <a:cubicBezTo>
                  <a:pt x="52" y="88"/>
                  <a:pt x="0" y="176"/>
                  <a:pt x="152" y="240"/>
                </a:cubicBezTo>
                <a:cubicBezTo>
                  <a:pt x="304" y="304"/>
                  <a:pt x="660" y="344"/>
                  <a:pt x="1016" y="384"/>
                </a:cubicBezTo>
              </a:path>
            </a:pathLst>
          </a:custGeom>
          <a:noFill/>
          <a:ln w="12700" cap="flat" cmpd="sng">
            <a:solidFill>
              <a:schemeClr val="tx1"/>
            </a:solidFill>
            <a:prstDash val="dash"/>
            <a:round/>
            <a:headEnd type="none" w="sm" len="sm"/>
            <a:tailEnd type="triangle" w="med" len="med"/>
          </a:ln>
          <a:effectLst/>
        </p:spPr>
        <p:txBody>
          <a:bodyPr/>
          <a:lstStyle/>
          <a:p>
            <a:endParaRPr lang="en-US"/>
          </a:p>
        </p:txBody>
      </p:sp>
      <p:sp>
        <p:nvSpPr>
          <p:cNvPr id="2915348" name="Text Box 20"/>
          <p:cNvSpPr txBox="1">
            <a:spLocks noChangeArrowheads="1"/>
          </p:cNvSpPr>
          <p:nvPr/>
        </p:nvSpPr>
        <p:spPr bwMode="auto">
          <a:xfrm>
            <a:off x="4813300" y="3962400"/>
            <a:ext cx="825500" cy="304800"/>
          </a:xfrm>
          <a:prstGeom prst="rect">
            <a:avLst/>
          </a:prstGeom>
          <a:noFill/>
          <a:ln w="12700">
            <a:noFill/>
            <a:miter lim="800000"/>
            <a:headEnd type="none" w="sm" len="sm"/>
            <a:tailEnd type="none" w="sm" len="sm"/>
          </a:ln>
          <a:effectLst/>
        </p:spPr>
        <p:txBody>
          <a:bodyPr wrap="none">
            <a:spAutoFit/>
          </a:bodyPr>
          <a:lstStyle/>
          <a:p>
            <a:r>
              <a:rPr lang="en-US"/>
              <a:t>InterCB</a:t>
            </a:r>
          </a:p>
        </p:txBody>
      </p:sp>
      <p:sp>
        <p:nvSpPr>
          <p:cNvPr id="2915349" name="Text Box 21"/>
          <p:cNvSpPr txBox="1">
            <a:spLocks noChangeArrowheads="1"/>
          </p:cNvSpPr>
          <p:nvPr/>
        </p:nvSpPr>
        <p:spPr bwMode="auto">
          <a:xfrm>
            <a:off x="3746500" y="4419600"/>
            <a:ext cx="825500" cy="304800"/>
          </a:xfrm>
          <a:prstGeom prst="rect">
            <a:avLst/>
          </a:prstGeom>
          <a:noFill/>
          <a:ln w="12700">
            <a:noFill/>
            <a:miter lim="800000"/>
            <a:headEnd type="none" w="sm" len="sm"/>
            <a:tailEnd type="none" w="sm" len="sm"/>
          </a:ln>
          <a:effectLst/>
        </p:spPr>
        <p:txBody>
          <a:bodyPr wrap="none">
            <a:spAutoFit/>
          </a:bodyPr>
          <a:lstStyle/>
          <a:p>
            <a:r>
              <a:rPr lang="en-US"/>
              <a:t>InterCB</a:t>
            </a:r>
          </a:p>
        </p:txBody>
      </p:sp>
      <p:sp>
        <p:nvSpPr>
          <p:cNvPr id="2915350" name="Freeform 22"/>
          <p:cNvSpPr>
            <a:spLocks/>
          </p:cNvSpPr>
          <p:nvPr/>
        </p:nvSpPr>
        <p:spPr bwMode="auto">
          <a:xfrm>
            <a:off x="1295400" y="3886200"/>
            <a:ext cx="4800600" cy="965200"/>
          </a:xfrm>
          <a:custGeom>
            <a:avLst/>
            <a:gdLst/>
            <a:ahLst/>
            <a:cxnLst>
              <a:cxn ang="0">
                <a:pos x="240" y="0"/>
              </a:cxn>
              <a:cxn ang="0">
                <a:pos x="288" y="336"/>
              </a:cxn>
              <a:cxn ang="0">
                <a:pos x="1968" y="576"/>
              </a:cxn>
              <a:cxn ang="0">
                <a:pos x="3024" y="528"/>
              </a:cxn>
            </a:cxnLst>
            <a:rect l="0" t="0" r="r" b="b"/>
            <a:pathLst>
              <a:path w="3024" h="608">
                <a:moveTo>
                  <a:pt x="240" y="0"/>
                </a:moveTo>
                <a:cubicBezTo>
                  <a:pt x="120" y="120"/>
                  <a:pt x="0" y="240"/>
                  <a:pt x="288" y="336"/>
                </a:cubicBezTo>
                <a:cubicBezTo>
                  <a:pt x="576" y="432"/>
                  <a:pt x="1512" y="544"/>
                  <a:pt x="1968" y="576"/>
                </a:cubicBezTo>
                <a:cubicBezTo>
                  <a:pt x="2424" y="608"/>
                  <a:pt x="2724" y="568"/>
                  <a:pt x="3024" y="528"/>
                </a:cubicBezTo>
              </a:path>
            </a:pathLst>
          </a:custGeom>
          <a:noFill/>
          <a:ln w="12700" cap="flat" cmpd="sng">
            <a:solidFill>
              <a:schemeClr val="tx1"/>
            </a:solidFill>
            <a:prstDash val="dash"/>
            <a:round/>
            <a:headEnd type="none" w="sm" len="sm"/>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5"/>
          <p:cNvSpPr>
            <a:spLocks noGrp="1"/>
          </p:cNvSpPr>
          <p:nvPr>
            <p:ph type="sldNum" sz="quarter" idx="12"/>
          </p:nvPr>
        </p:nvSpPr>
        <p:spPr/>
        <p:txBody>
          <a:bodyPr/>
          <a:lstStyle/>
          <a:p>
            <a:fld id="{F7BC435E-5903-4E44-ACA9-60995A954DDC}" type="slidenum">
              <a:rPr lang="en-US"/>
              <a:pPr/>
              <a:t>114</a:t>
            </a:fld>
            <a:endParaRPr lang="en-US"/>
          </a:p>
        </p:txBody>
      </p:sp>
      <p:sp>
        <p:nvSpPr>
          <p:cNvPr id="122882" name="Title 1"/>
          <p:cNvSpPr>
            <a:spLocks noGrp="1"/>
          </p:cNvSpPr>
          <p:nvPr>
            <p:ph type="title" idx="4294967295"/>
          </p:nvPr>
        </p:nvSpPr>
        <p:spPr>
          <a:xfrm>
            <a:off x="457200" y="228600"/>
            <a:ext cx="8686800" cy="914400"/>
          </a:xfrm>
        </p:spPr>
        <p:txBody>
          <a:bodyPr lIns="91440" tIns="45720" rIns="91440" bIns="45720"/>
          <a:lstStyle/>
          <a:p>
            <a:pPr eaLnBrk="1" hangingPunct="1"/>
            <a:r>
              <a:rPr lang="en-US" sz="2400">
                <a:solidFill>
                  <a:srgbClr val="0000FF"/>
                </a:solidFill>
              </a:rPr>
              <a:t>If they are ordered by a Barrier and NO OTHER OPERATION, then the Barrier is RELEVANT…</a:t>
            </a:r>
            <a:endParaRPr lang="en-US" sz="2400">
              <a:solidFill>
                <a:schemeClr val="tx2"/>
              </a:solidFill>
            </a:endParaRPr>
          </a:p>
        </p:txBody>
      </p:sp>
      <p:sp>
        <p:nvSpPr>
          <p:cNvPr id="2919427" name="Text Box 3"/>
          <p:cNvSpPr txBox="1">
            <a:spLocks noChangeArrowheads="1"/>
          </p:cNvSpPr>
          <p:nvPr/>
        </p:nvSpPr>
        <p:spPr bwMode="auto">
          <a:xfrm>
            <a:off x="1508125" y="1839913"/>
            <a:ext cx="184150" cy="304800"/>
          </a:xfrm>
          <a:prstGeom prst="rect">
            <a:avLst/>
          </a:prstGeom>
          <a:noFill/>
          <a:ln w="12700">
            <a:noFill/>
            <a:miter lim="800000"/>
            <a:headEnd type="none" w="sm" len="sm"/>
            <a:tailEnd type="none" w="sm" len="sm"/>
          </a:ln>
          <a:effectLst/>
        </p:spPr>
        <p:txBody>
          <a:bodyPr wrap="none">
            <a:spAutoFit/>
          </a:bodyPr>
          <a:lstStyle/>
          <a:p>
            <a:endParaRPr lang="en-US"/>
          </a:p>
        </p:txBody>
      </p:sp>
      <p:sp>
        <p:nvSpPr>
          <p:cNvPr id="2919428" name="Text Box 4"/>
          <p:cNvSpPr txBox="1">
            <a:spLocks noChangeArrowheads="1"/>
          </p:cNvSpPr>
          <p:nvPr/>
        </p:nvSpPr>
        <p:spPr bwMode="auto">
          <a:xfrm>
            <a:off x="381000" y="1484313"/>
            <a:ext cx="2711450" cy="4486275"/>
          </a:xfrm>
          <a:prstGeom prst="rect">
            <a:avLst/>
          </a:prstGeom>
          <a:noFill/>
          <a:ln w="12700">
            <a:noFill/>
            <a:miter lim="800000"/>
            <a:headEnd type="none" w="sm" len="sm"/>
            <a:tailEnd type="none" w="sm" len="sm"/>
          </a:ln>
          <a:effectLst/>
        </p:spPr>
        <p:txBody>
          <a:bodyPr wrap="none">
            <a:spAutoFit/>
          </a:bodyPr>
          <a:lstStyle/>
          <a:p>
            <a:r>
              <a:rPr lang="en-US" sz="1800" b="0"/>
              <a:t>P0</a:t>
            </a:r>
          </a:p>
          <a:p>
            <a:r>
              <a:rPr lang="en-US" sz="1800" b="0"/>
              <a:t>---</a:t>
            </a:r>
          </a:p>
          <a:p>
            <a:endParaRPr lang="en-US" sz="1800" b="0"/>
          </a:p>
          <a:p>
            <a:r>
              <a:rPr lang="en-US" sz="1800">
                <a:solidFill>
                  <a:srgbClr val="CC0000"/>
                </a:solidFill>
              </a:rPr>
              <a:t>MPI_Irecv(was *, &amp;req);</a:t>
            </a:r>
          </a:p>
          <a:p>
            <a:endParaRPr lang="en-US" sz="1800" b="0">
              <a:solidFill>
                <a:srgbClr val="CC0000"/>
              </a:solidFill>
            </a:endParaRPr>
          </a:p>
          <a:p>
            <a:r>
              <a:rPr lang="en-US" sz="1800" b="0"/>
              <a:t>MPI_Wait(&amp;req);</a:t>
            </a:r>
          </a:p>
          <a:p>
            <a:endParaRPr lang="en-US" sz="1800" b="0"/>
          </a:p>
          <a:p>
            <a:r>
              <a:rPr lang="en-US" sz="1800">
                <a:solidFill>
                  <a:schemeClr val="tx2"/>
                </a:solidFill>
              </a:rPr>
              <a:t>MPI_Barrier();</a:t>
            </a:r>
          </a:p>
          <a:p>
            <a:endParaRPr lang="en-US" sz="1800">
              <a:solidFill>
                <a:schemeClr val="tx2"/>
              </a:solidFill>
            </a:endParaRPr>
          </a:p>
          <a:p>
            <a:endParaRPr lang="en-US" sz="1800"/>
          </a:p>
          <a:p>
            <a:endParaRPr lang="en-US" sz="1800" b="0"/>
          </a:p>
          <a:p>
            <a:endParaRPr lang="en-US" sz="1800" b="0"/>
          </a:p>
          <a:p>
            <a:endParaRPr lang="en-US" sz="1800" b="0"/>
          </a:p>
          <a:p>
            <a:endParaRPr lang="en-US" sz="1800" b="0"/>
          </a:p>
          <a:p>
            <a:endParaRPr lang="en-US" sz="1800" b="0"/>
          </a:p>
          <a:p>
            <a:r>
              <a:rPr lang="en-US" sz="1800" b="0"/>
              <a:t>MPI_Finalize();</a:t>
            </a:r>
          </a:p>
        </p:txBody>
      </p:sp>
      <p:sp>
        <p:nvSpPr>
          <p:cNvPr id="2919429" name="Text Box 5"/>
          <p:cNvSpPr txBox="1">
            <a:spLocks noChangeArrowheads="1"/>
          </p:cNvSpPr>
          <p:nvPr/>
        </p:nvSpPr>
        <p:spPr bwMode="auto">
          <a:xfrm>
            <a:off x="3441700" y="1524000"/>
            <a:ext cx="2330450" cy="4486275"/>
          </a:xfrm>
          <a:prstGeom prst="rect">
            <a:avLst/>
          </a:prstGeom>
          <a:noFill/>
          <a:ln w="12700">
            <a:noFill/>
            <a:miter lim="800000"/>
            <a:headEnd type="none" w="sm" len="sm"/>
            <a:tailEnd type="none" w="sm" len="sm"/>
          </a:ln>
          <a:effectLst/>
        </p:spPr>
        <p:txBody>
          <a:bodyPr wrap="none">
            <a:spAutoFit/>
          </a:bodyPr>
          <a:lstStyle/>
          <a:p>
            <a:r>
              <a:rPr lang="en-US" sz="1800" b="0"/>
              <a:t>P1</a:t>
            </a:r>
          </a:p>
          <a:p>
            <a:r>
              <a:rPr lang="en-US" sz="1800" b="0"/>
              <a:t>---</a:t>
            </a:r>
          </a:p>
          <a:p>
            <a:endParaRPr lang="en-US" sz="1800" b="0"/>
          </a:p>
          <a:p>
            <a:r>
              <a:rPr lang="en-US" sz="1800" b="0"/>
              <a:t> </a:t>
            </a:r>
          </a:p>
          <a:p>
            <a:endParaRPr lang="en-US" sz="1800" b="0"/>
          </a:p>
          <a:p>
            <a:r>
              <a:rPr lang="en-US" sz="1800">
                <a:solidFill>
                  <a:schemeClr val="tx2"/>
                </a:solidFill>
              </a:rPr>
              <a:t>MPI_Isend(to 0, 33);</a:t>
            </a:r>
          </a:p>
          <a:p>
            <a:endParaRPr lang="en-US" sz="1800" b="0"/>
          </a:p>
          <a:p>
            <a:r>
              <a:rPr lang="en-US" sz="1800">
                <a:solidFill>
                  <a:schemeClr val="tx2"/>
                </a:solidFill>
              </a:rPr>
              <a:t>MPI_Barrier();</a:t>
            </a:r>
          </a:p>
          <a:p>
            <a:endParaRPr lang="en-US" sz="1800">
              <a:solidFill>
                <a:srgbClr val="CC0066"/>
              </a:solidFill>
            </a:endParaRPr>
          </a:p>
          <a:p>
            <a:endParaRPr lang="en-US" sz="1800" b="0"/>
          </a:p>
          <a:p>
            <a:endParaRPr lang="en-US" sz="1800" b="0"/>
          </a:p>
          <a:p>
            <a:endParaRPr lang="en-US" sz="1800" b="0"/>
          </a:p>
          <a:p>
            <a:endParaRPr lang="en-US" sz="1800" b="0"/>
          </a:p>
          <a:p>
            <a:endParaRPr lang="en-US" sz="1800" b="0"/>
          </a:p>
          <a:p>
            <a:endParaRPr lang="en-US" sz="1800" b="0"/>
          </a:p>
          <a:p>
            <a:r>
              <a:rPr lang="en-US" sz="1800" b="0"/>
              <a:t>MPI_Finalize();</a:t>
            </a:r>
          </a:p>
        </p:txBody>
      </p:sp>
      <p:sp>
        <p:nvSpPr>
          <p:cNvPr id="2919430" name="Text Box 6"/>
          <p:cNvSpPr txBox="1">
            <a:spLocks noChangeArrowheads="1"/>
          </p:cNvSpPr>
          <p:nvPr/>
        </p:nvSpPr>
        <p:spPr bwMode="auto">
          <a:xfrm>
            <a:off x="6184900" y="1524000"/>
            <a:ext cx="2482850" cy="4486275"/>
          </a:xfrm>
          <a:prstGeom prst="rect">
            <a:avLst/>
          </a:prstGeom>
          <a:noFill/>
          <a:ln w="12700">
            <a:noFill/>
            <a:miter lim="800000"/>
            <a:headEnd type="none" w="sm" len="sm"/>
            <a:tailEnd type="none" w="sm" len="sm"/>
          </a:ln>
          <a:effectLst/>
        </p:spPr>
        <p:txBody>
          <a:bodyPr wrap="none">
            <a:spAutoFit/>
          </a:bodyPr>
          <a:lstStyle/>
          <a:p>
            <a:r>
              <a:rPr lang="en-US" sz="1800" b="0"/>
              <a:t>P2</a:t>
            </a:r>
          </a:p>
          <a:p>
            <a:r>
              <a:rPr lang="en-US" sz="1800" b="0"/>
              <a:t>---</a:t>
            </a:r>
          </a:p>
          <a:p>
            <a:endParaRPr lang="en-US" sz="1800" b="0"/>
          </a:p>
          <a:p>
            <a:r>
              <a:rPr lang="en-US" sz="1800" b="0"/>
              <a:t> </a:t>
            </a:r>
          </a:p>
          <a:p>
            <a:endParaRPr lang="en-US" sz="1800" b="0"/>
          </a:p>
          <a:p>
            <a:endParaRPr lang="en-US" sz="1800" b="0"/>
          </a:p>
          <a:p>
            <a:endParaRPr lang="en-US" sz="1800" b="0"/>
          </a:p>
          <a:p>
            <a:r>
              <a:rPr lang="en-US" sz="1800">
                <a:solidFill>
                  <a:schemeClr val="tx2"/>
                </a:solidFill>
              </a:rPr>
              <a:t>MPI_Barrier();</a:t>
            </a:r>
          </a:p>
          <a:p>
            <a:endParaRPr lang="en-US" sz="1800">
              <a:solidFill>
                <a:schemeClr val="tx2"/>
              </a:solidFill>
            </a:endParaRPr>
          </a:p>
          <a:p>
            <a:endParaRPr lang="en-US" sz="1800"/>
          </a:p>
          <a:p>
            <a:r>
              <a:rPr lang="en-US" sz="1800">
                <a:solidFill>
                  <a:srgbClr val="CC0000"/>
                </a:solidFill>
              </a:rPr>
              <a:t>MPI_Isend(to P0, 22);</a:t>
            </a:r>
          </a:p>
          <a:p>
            <a:endParaRPr lang="en-US" sz="1800" b="0">
              <a:solidFill>
                <a:srgbClr val="CC0000"/>
              </a:solidFill>
            </a:endParaRPr>
          </a:p>
          <a:p>
            <a:endParaRPr lang="en-US" sz="1800" b="0">
              <a:solidFill>
                <a:srgbClr val="CC0000"/>
              </a:solidFill>
            </a:endParaRPr>
          </a:p>
          <a:p>
            <a:endParaRPr lang="en-US" sz="1800" b="0"/>
          </a:p>
          <a:p>
            <a:endParaRPr lang="en-US" sz="1800" b="0"/>
          </a:p>
          <a:p>
            <a:r>
              <a:rPr lang="en-US" sz="1800" b="0"/>
              <a:t>MPI_Finalize();</a:t>
            </a:r>
          </a:p>
        </p:txBody>
      </p:sp>
      <p:sp>
        <p:nvSpPr>
          <p:cNvPr id="2919431" name="Freeform 7"/>
          <p:cNvSpPr>
            <a:spLocks/>
          </p:cNvSpPr>
          <p:nvPr/>
        </p:nvSpPr>
        <p:spPr bwMode="auto">
          <a:xfrm>
            <a:off x="292100" y="2590800"/>
            <a:ext cx="165100" cy="381000"/>
          </a:xfrm>
          <a:custGeom>
            <a:avLst/>
            <a:gdLst/>
            <a:ahLst/>
            <a:cxnLst>
              <a:cxn ang="0">
                <a:pos x="56" y="0"/>
              </a:cxn>
              <a:cxn ang="0">
                <a:pos x="8" y="144"/>
              </a:cxn>
              <a:cxn ang="0">
                <a:pos x="104" y="240"/>
              </a:cxn>
            </a:cxnLst>
            <a:rect l="0" t="0" r="r" b="b"/>
            <a:pathLst>
              <a:path w="104" h="240">
                <a:moveTo>
                  <a:pt x="56" y="0"/>
                </a:moveTo>
                <a:cubicBezTo>
                  <a:pt x="28" y="52"/>
                  <a:pt x="0" y="104"/>
                  <a:pt x="8" y="144"/>
                </a:cubicBezTo>
                <a:cubicBezTo>
                  <a:pt x="16" y="184"/>
                  <a:pt x="60" y="212"/>
                  <a:pt x="104" y="240"/>
                </a:cubicBezTo>
              </a:path>
            </a:pathLst>
          </a:custGeom>
          <a:noFill/>
          <a:ln w="38100" cap="flat" cmpd="sng">
            <a:solidFill>
              <a:srgbClr val="CC0000"/>
            </a:solidFill>
            <a:prstDash val="solid"/>
            <a:round/>
            <a:headEnd type="none" w="sm" len="sm"/>
            <a:tailEnd type="triangle" w="med" len="med"/>
          </a:ln>
          <a:effectLst/>
        </p:spPr>
        <p:txBody>
          <a:bodyPr/>
          <a:lstStyle/>
          <a:p>
            <a:endParaRPr lang="en-US"/>
          </a:p>
        </p:txBody>
      </p:sp>
      <p:sp>
        <p:nvSpPr>
          <p:cNvPr id="2919432" name="Freeform 8"/>
          <p:cNvSpPr>
            <a:spLocks/>
          </p:cNvSpPr>
          <p:nvPr/>
        </p:nvSpPr>
        <p:spPr bwMode="auto">
          <a:xfrm>
            <a:off x="292100" y="3200400"/>
            <a:ext cx="165100" cy="381000"/>
          </a:xfrm>
          <a:custGeom>
            <a:avLst/>
            <a:gdLst/>
            <a:ahLst/>
            <a:cxnLst>
              <a:cxn ang="0">
                <a:pos x="56" y="0"/>
              </a:cxn>
              <a:cxn ang="0">
                <a:pos x="8" y="144"/>
              </a:cxn>
              <a:cxn ang="0">
                <a:pos x="104" y="240"/>
              </a:cxn>
            </a:cxnLst>
            <a:rect l="0" t="0" r="r" b="b"/>
            <a:pathLst>
              <a:path w="104" h="240">
                <a:moveTo>
                  <a:pt x="56" y="0"/>
                </a:moveTo>
                <a:cubicBezTo>
                  <a:pt x="28" y="52"/>
                  <a:pt x="0" y="104"/>
                  <a:pt x="8" y="144"/>
                </a:cubicBezTo>
                <a:cubicBezTo>
                  <a:pt x="16" y="184"/>
                  <a:pt x="60" y="212"/>
                  <a:pt x="104" y="240"/>
                </a:cubicBezTo>
              </a:path>
            </a:pathLst>
          </a:custGeom>
          <a:noFill/>
          <a:ln w="38100" cap="flat" cmpd="sng">
            <a:solidFill>
              <a:srgbClr val="CC0000"/>
            </a:solidFill>
            <a:prstDash val="solid"/>
            <a:round/>
            <a:headEnd type="none" w="sm" len="sm"/>
            <a:tailEnd type="triangle" w="med" len="med"/>
          </a:ln>
          <a:effectLst/>
        </p:spPr>
        <p:txBody>
          <a:bodyPr/>
          <a:lstStyle/>
          <a:p>
            <a:endParaRPr lang="en-US"/>
          </a:p>
        </p:txBody>
      </p:sp>
      <p:sp>
        <p:nvSpPr>
          <p:cNvPr id="2919433" name="Freeform 9"/>
          <p:cNvSpPr>
            <a:spLocks/>
          </p:cNvSpPr>
          <p:nvPr/>
        </p:nvSpPr>
        <p:spPr bwMode="auto">
          <a:xfrm>
            <a:off x="6248400" y="3886200"/>
            <a:ext cx="165100" cy="381000"/>
          </a:xfrm>
          <a:custGeom>
            <a:avLst/>
            <a:gdLst/>
            <a:ahLst/>
            <a:cxnLst>
              <a:cxn ang="0">
                <a:pos x="56" y="0"/>
              </a:cxn>
              <a:cxn ang="0">
                <a:pos x="8" y="144"/>
              </a:cxn>
              <a:cxn ang="0">
                <a:pos x="104" y="240"/>
              </a:cxn>
            </a:cxnLst>
            <a:rect l="0" t="0" r="r" b="b"/>
            <a:pathLst>
              <a:path w="104" h="240">
                <a:moveTo>
                  <a:pt x="56" y="0"/>
                </a:moveTo>
                <a:cubicBezTo>
                  <a:pt x="28" y="52"/>
                  <a:pt x="0" y="104"/>
                  <a:pt x="8" y="144"/>
                </a:cubicBezTo>
                <a:cubicBezTo>
                  <a:pt x="16" y="184"/>
                  <a:pt x="60" y="212"/>
                  <a:pt x="104" y="240"/>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919434" name="Freeform 10"/>
          <p:cNvSpPr>
            <a:spLocks/>
          </p:cNvSpPr>
          <p:nvPr/>
        </p:nvSpPr>
        <p:spPr bwMode="auto">
          <a:xfrm>
            <a:off x="6172200" y="4648200"/>
            <a:ext cx="152400" cy="990600"/>
          </a:xfrm>
          <a:custGeom>
            <a:avLst/>
            <a:gdLst/>
            <a:ahLst/>
            <a:cxnLst>
              <a:cxn ang="0">
                <a:pos x="96" y="0"/>
              </a:cxn>
              <a:cxn ang="0">
                <a:pos x="0" y="384"/>
              </a:cxn>
              <a:cxn ang="0">
                <a:pos x="96" y="624"/>
              </a:cxn>
            </a:cxnLst>
            <a:rect l="0" t="0" r="r" b="b"/>
            <a:pathLst>
              <a:path w="96" h="624">
                <a:moveTo>
                  <a:pt x="96" y="0"/>
                </a:moveTo>
                <a:cubicBezTo>
                  <a:pt x="48" y="140"/>
                  <a:pt x="0" y="280"/>
                  <a:pt x="0" y="384"/>
                </a:cubicBezTo>
                <a:cubicBezTo>
                  <a:pt x="0" y="488"/>
                  <a:pt x="48" y="556"/>
                  <a:pt x="96" y="624"/>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919435" name="Freeform 11"/>
          <p:cNvSpPr>
            <a:spLocks/>
          </p:cNvSpPr>
          <p:nvPr/>
        </p:nvSpPr>
        <p:spPr bwMode="auto">
          <a:xfrm>
            <a:off x="381000" y="3810000"/>
            <a:ext cx="152400" cy="1752600"/>
          </a:xfrm>
          <a:custGeom>
            <a:avLst/>
            <a:gdLst/>
            <a:ahLst/>
            <a:cxnLst>
              <a:cxn ang="0">
                <a:pos x="96" y="0"/>
              </a:cxn>
              <a:cxn ang="0">
                <a:pos x="0" y="576"/>
              </a:cxn>
              <a:cxn ang="0">
                <a:pos x="96" y="1104"/>
              </a:cxn>
            </a:cxnLst>
            <a:rect l="0" t="0" r="r" b="b"/>
            <a:pathLst>
              <a:path w="96" h="1104">
                <a:moveTo>
                  <a:pt x="96" y="0"/>
                </a:moveTo>
                <a:cubicBezTo>
                  <a:pt x="48" y="196"/>
                  <a:pt x="0" y="392"/>
                  <a:pt x="0" y="576"/>
                </a:cubicBezTo>
                <a:cubicBezTo>
                  <a:pt x="0" y="760"/>
                  <a:pt x="48" y="932"/>
                  <a:pt x="96" y="1104"/>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919436" name="Freeform 12"/>
          <p:cNvSpPr>
            <a:spLocks/>
          </p:cNvSpPr>
          <p:nvPr/>
        </p:nvSpPr>
        <p:spPr bwMode="auto">
          <a:xfrm>
            <a:off x="3429000" y="3886200"/>
            <a:ext cx="152400" cy="1676400"/>
          </a:xfrm>
          <a:custGeom>
            <a:avLst/>
            <a:gdLst/>
            <a:ahLst/>
            <a:cxnLst>
              <a:cxn ang="0">
                <a:pos x="96" y="0"/>
              </a:cxn>
              <a:cxn ang="0">
                <a:pos x="0" y="624"/>
              </a:cxn>
              <a:cxn ang="0">
                <a:pos x="96" y="1056"/>
              </a:cxn>
            </a:cxnLst>
            <a:rect l="0" t="0" r="r" b="b"/>
            <a:pathLst>
              <a:path w="96" h="1056">
                <a:moveTo>
                  <a:pt x="96" y="0"/>
                </a:moveTo>
                <a:cubicBezTo>
                  <a:pt x="48" y="224"/>
                  <a:pt x="0" y="448"/>
                  <a:pt x="0" y="624"/>
                </a:cubicBezTo>
                <a:cubicBezTo>
                  <a:pt x="0" y="800"/>
                  <a:pt x="48" y="928"/>
                  <a:pt x="96" y="1056"/>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919437" name="Freeform 13"/>
          <p:cNvSpPr>
            <a:spLocks/>
          </p:cNvSpPr>
          <p:nvPr/>
        </p:nvSpPr>
        <p:spPr bwMode="auto">
          <a:xfrm>
            <a:off x="3048000" y="3200400"/>
            <a:ext cx="381000" cy="2514600"/>
          </a:xfrm>
          <a:custGeom>
            <a:avLst/>
            <a:gdLst/>
            <a:ahLst/>
            <a:cxnLst>
              <a:cxn ang="0">
                <a:pos x="240" y="0"/>
              </a:cxn>
              <a:cxn ang="0">
                <a:pos x="0" y="816"/>
              </a:cxn>
              <a:cxn ang="0">
                <a:pos x="240" y="1584"/>
              </a:cxn>
            </a:cxnLst>
            <a:rect l="0" t="0" r="r" b="b"/>
            <a:pathLst>
              <a:path w="240" h="1584">
                <a:moveTo>
                  <a:pt x="240" y="0"/>
                </a:moveTo>
                <a:cubicBezTo>
                  <a:pt x="120" y="276"/>
                  <a:pt x="0" y="552"/>
                  <a:pt x="0" y="816"/>
                </a:cubicBezTo>
                <a:cubicBezTo>
                  <a:pt x="0" y="1080"/>
                  <a:pt x="120" y="1332"/>
                  <a:pt x="240" y="1584"/>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919438" name="Freeform 14"/>
          <p:cNvSpPr>
            <a:spLocks/>
          </p:cNvSpPr>
          <p:nvPr/>
        </p:nvSpPr>
        <p:spPr bwMode="auto">
          <a:xfrm>
            <a:off x="2209800" y="2882900"/>
            <a:ext cx="1219200" cy="165100"/>
          </a:xfrm>
          <a:custGeom>
            <a:avLst/>
            <a:gdLst/>
            <a:ahLst/>
            <a:cxnLst>
              <a:cxn ang="0">
                <a:pos x="768" y="104"/>
              </a:cxn>
              <a:cxn ang="0">
                <a:pos x="432" y="8"/>
              </a:cxn>
              <a:cxn ang="0">
                <a:pos x="0" y="56"/>
              </a:cxn>
            </a:cxnLst>
            <a:rect l="0" t="0" r="r" b="b"/>
            <a:pathLst>
              <a:path w="768" h="104">
                <a:moveTo>
                  <a:pt x="768" y="104"/>
                </a:moveTo>
                <a:cubicBezTo>
                  <a:pt x="664" y="60"/>
                  <a:pt x="560" y="16"/>
                  <a:pt x="432" y="8"/>
                </a:cubicBezTo>
                <a:cubicBezTo>
                  <a:pt x="304" y="0"/>
                  <a:pt x="152" y="28"/>
                  <a:pt x="0" y="56"/>
                </a:cubicBezTo>
              </a:path>
            </a:pathLst>
          </a:custGeom>
          <a:noFill/>
          <a:ln w="12700" cap="flat" cmpd="sng">
            <a:solidFill>
              <a:schemeClr val="tx1"/>
            </a:solidFill>
            <a:prstDash val="dashDot"/>
            <a:round/>
            <a:headEnd type="none" w="sm" len="sm"/>
            <a:tailEnd type="triangle" w="med" len="med"/>
          </a:ln>
          <a:effectLst/>
        </p:spPr>
        <p:txBody>
          <a:bodyPr/>
          <a:lstStyle/>
          <a:p>
            <a:endParaRPr lang="en-US"/>
          </a:p>
        </p:txBody>
      </p:sp>
      <p:sp>
        <p:nvSpPr>
          <p:cNvPr id="2919439" name="Text Box 15"/>
          <p:cNvSpPr txBox="1">
            <a:spLocks noChangeArrowheads="1"/>
          </p:cNvSpPr>
          <p:nvPr/>
        </p:nvSpPr>
        <p:spPr bwMode="auto">
          <a:xfrm>
            <a:off x="2422525" y="2982913"/>
            <a:ext cx="825500" cy="304800"/>
          </a:xfrm>
          <a:prstGeom prst="rect">
            <a:avLst/>
          </a:prstGeom>
          <a:noFill/>
          <a:ln w="12700">
            <a:noFill/>
            <a:miter lim="800000"/>
            <a:headEnd type="none" w="sm" len="sm"/>
            <a:tailEnd type="none" w="sm" len="sm"/>
          </a:ln>
          <a:effectLst/>
        </p:spPr>
        <p:txBody>
          <a:bodyPr wrap="none">
            <a:spAutoFit/>
          </a:bodyPr>
          <a:lstStyle/>
          <a:p>
            <a:r>
              <a:rPr lang="en-US"/>
              <a:t>InterCB</a:t>
            </a:r>
          </a:p>
        </p:txBody>
      </p:sp>
      <p:sp>
        <p:nvSpPr>
          <p:cNvPr id="2919440" name="Freeform 16"/>
          <p:cNvSpPr>
            <a:spLocks/>
          </p:cNvSpPr>
          <p:nvPr/>
        </p:nvSpPr>
        <p:spPr bwMode="auto">
          <a:xfrm>
            <a:off x="2120900" y="2540000"/>
            <a:ext cx="1308100" cy="3327400"/>
          </a:xfrm>
          <a:custGeom>
            <a:avLst/>
            <a:gdLst/>
            <a:ahLst/>
            <a:cxnLst>
              <a:cxn ang="0">
                <a:pos x="152" y="80"/>
              </a:cxn>
              <a:cxn ang="0">
                <a:pos x="200" y="176"/>
              </a:cxn>
              <a:cxn ang="0">
                <a:pos x="8" y="1136"/>
              </a:cxn>
              <a:cxn ang="0">
                <a:pos x="152" y="1856"/>
              </a:cxn>
              <a:cxn ang="0">
                <a:pos x="824" y="2096"/>
              </a:cxn>
            </a:cxnLst>
            <a:rect l="0" t="0" r="r" b="b"/>
            <a:pathLst>
              <a:path w="824" h="2096">
                <a:moveTo>
                  <a:pt x="152" y="80"/>
                </a:moveTo>
                <a:cubicBezTo>
                  <a:pt x="188" y="40"/>
                  <a:pt x="224" y="0"/>
                  <a:pt x="200" y="176"/>
                </a:cubicBezTo>
                <a:cubicBezTo>
                  <a:pt x="176" y="352"/>
                  <a:pt x="16" y="856"/>
                  <a:pt x="8" y="1136"/>
                </a:cubicBezTo>
                <a:cubicBezTo>
                  <a:pt x="0" y="1416"/>
                  <a:pt x="16" y="1696"/>
                  <a:pt x="152" y="1856"/>
                </a:cubicBezTo>
                <a:cubicBezTo>
                  <a:pt x="288" y="2016"/>
                  <a:pt x="556" y="2056"/>
                  <a:pt x="824" y="2096"/>
                </a:cubicBezTo>
              </a:path>
            </a:pathLst>
          </a:custGeom>
          <a:noFill/>
          <a:ln w="12700" cap="flat" cmpd="sng">
            <a:solidFill>
              <a:schemeClr val="tx1"/>
            </a:solidFill>
            <a:prstDash val="dashDot"/>
            <a:round/>
            <a:headEnd type="none" w="sm" len="sm"/>
            <a:tailEnd type="triangle" w="med" len="med"/>
          </a:ln>
          <a:effectLst/>
        </p:spPr>
        <p:txBody>
          <a:bodyPr/>
          <a:lstStyle/>
          <a:p>
            <a:endParaRPr lang="en-US"/>
          </a:p>
        </p:txBody>
      </p:sp>
      <p:sp>
        <p:nvSpPr>
          <p:cNvPr id="2919441" name="Text Box 17"/>
          <p:cNvSpPr txBox="1">
            <a:spLocks noChangeArrowheads="1"/>
          </p:cNvSpPr>
          <p:nvPr/>
        </p:nvSpPr>
        <p:spPr bwMode="auto">
          <a:xfrm>
            <a:off x="2070100" y="4648200"/>
            <a:ext cx="825500" cy="304800"/>
          </a:xfrm>
          <a:prstGeom prst="rect">
            <a:avLst/>
          </a:prstGeom>
          <a:noFill/>
          <a:ln w="12700">
            <a:noFill/>
            <a:miter lim="800000"/>
            <a:headEnd type="none" w="sm" len="sm"/>
            <a:tailEnd type="none" w="sm" len="sm"/>
          </a:ln>
          <a:effectLst/>
        </p:spPr>
        <p:txBody>
          <a:bodyPr wrap="none">
            <a:spAutoFit/>
          </a:bodyPr>
          <a:lstStyle/>
          <a:p>
            <a:r>
              <a:rPr lang="en-US"/>
              <a:t>InterCB</a:t>
            </a:r>
          </a:p>
        </p:txBody>
      </p:sp>
      <p:sp>
        <p:nvSpPr>
          <p:cNvPr id="2919442" name="Freeform 18"/>
          <p:cNvSpPr>
            <a:spLocks/>
          </p:cNvSpPr>
          <p:nvPr/>
        </p:nvSpPr>
        <p:spPr bwMode="auto">
          <a:xfrm>
            <a:off x="4483100" y="3886200"/>
            <a:ext cx="1612900" cy="609600"/>
          </a:xfrm>
          <a:custGeom>
            <a:avLst/>
            <a:gdLst/>
            <a:ahLst/>
            <a:cxnLst>
              <a:cxn ang="0">
                <a:pos x="104" y="0"/>
              </a:cxn>
              <a:cxn ang="0">
                <a:pos x="152" y="240"/>
              </a:cxn>
              <a:cxn ang="0">
                <a:pos x="1016" y="384"/>
              </a:cxn>
            </a:cxnLst>
            <a:rect l="0" t="0" r="r" b="b"/>
            <a:pathLst>
              <a:path w="1016" h="384">
                <a:moveTo>
                  <a:pt x="104" y="0"/>
                </a:moveTo>
                <a:cubicBezTo>
                  <a:pt x="52" y="88"/>
                  <a:pt x="0" y="176"/>
                  <a:pt x="152" y="240"/>
                </a:cubicBezTo>
                <a:cubicBezTo>
                  <a:pt x="304" y="304"/>
                  <a:pt x="660" y="344"/>
                  <a:pt x="1016" y="384"/>
                </a:cubicBezTo>
              </a:path>
            </a:pathLst>
          </a:custGeom>
          <a:noFill/>
          <a:ln w="12700" cap="flat" cmpd="sng">
            <a:solidFill>
              <a:schemeClr val="tx1"/>
            </a:solidFill>
            <a:prstDash val="dash"/>
            <a:round/>
            <a:headEnd type="none" w="sm" len="sm"/>
            <a:tailEnd type="triangle" w="med" len="med"/>
          </a:ln>
          <a:effectLst/>
        </p:spPr>
        <p:txBody>
          <a:bodyPr/>
          <a:lstStyle/>
          <a:p>
            <a:endParaRPr lang="en-US"/>
          </a:p>
        </p:txBody>
      </p:sp>
      <p:sp>
        <p:nvSpPr>
          <p:cNvPr id="2919443" name="Text Box 19"/>
          <p:cNvSpPr txBox="1">
            <a:spLocks noChangeArrowheads="1"/>
          </p:cNvSpPr>
          <p:nvPr/>
        </p:nvSpPr>
        <p:spPr bwMode="auto">
          <a:xfrm>
            <a:off x="4813300" y="3962400"/>
            <a:ext cx="825500" cy="304800"/>
          </a:xfrm>
          <a:prstGeom prst="rect">
            <a:avLst/>
          </a:prstGeom>
          <a:noFill/>
          <a:ln w="12700">
            <a:noFill/>
            <a:miter lim="800000"/>
            <a:headEnd type="none" w="sm" len="sm"/>
            <a:tailEnd type="none" w="sm" len="sm"/>
          </a:ln>
          <a:effectLst/>
        </p:spPr>
        <p:txBody>
          <a:bodyPr wrap="none">
            <a:spAutoFit/>
          </a:bodyPr>
          <a:lstStyle/>
          <a:p>
            <a:r>
              <a:rPr lang="en-US"/>
              <a:t>InterCB</a:t>
            </a:r>
          </a:p>
        </p:txBody>
      </p:sp>
      <p:sp>
        <p:nvSpPr>
          <p:cNvPr id="2919444" name="Text Box 20"/>
          <p:cNvSpPr txBox="1">
            <a:spLocks noChangeArrowheads="1"/>
          </p:cNvSpPr>
          <p:nvPr/>
        </p:nvSpPr>
        <p:spPr bwMode="auto">
          <a:xfrm>
            <a:off x="3746500" y="4419600"/>
            <a:ext cx="825500" cy="304800"/>
          </a:xfrm>
          <a:prstGeom prst="rect">
            <a:avLst/>
          </a:prstGeom>
          <a:noFill/>
          <a:ln w="12700">
            <a:noFill/>
            <a:miter lim="800000"/>
            <a:headEnd type="none" w="sm" len="sm"/>
            <a:tailEnd type="none" w="sm" len="sm"/>
          </a:ln>
          <a:effectLst/>
        </p:spPr>
        <p:txBody>
          <a:bodyPr wrap="none">
            <a:spAutoFit/>
          </a:bodyPr>
          <a:lstStyle/>
          <a:p>
            <a:r>
              <a:rPr lang="en-US"/>
              <a:t>InterCB</a:t>
            </a:r>
          </a:p>
        </p:txBody>
      </p:sp>
      <p:sp>
        <p:nvSpPr>
          <p:cNvPr id="2919445" name="Freeform 21"/>
          <p:cNvSpPr>
            <a:spLocks/>
          </p:cNvSpPr>
          <p:nvPr/>
        </p:nvSpPr>
        <p:spPr bwMode="auto">
          <a:xfrm>
            <a:off x="1295400" y="3886200"/>
            <a:ext cx="4800600" cy="965200"/>
          </a:xfrm>
          <a:custGeom>
            <a:avLst/>
            <a:gdLst/>
            <a:ahLst/>
            <a:cxnLst>
              <a:cxn ang="0">
                <a:pos x="240" y="0"/>
              </a:cxn>
              <a:cxn ang="0">
                <a:pos x="288" y="336"/>
              </a:cxn>
              <a:cxn ang="0">
                <a:pos x="1968" y="576"/>
              </a:cxn>
              <a:cxn ang="0">
                <a:pos x="3024" y="528"/>
              </a:cxn>
            </a:cxnLst>
            <a:rect l="0" t="0" r="r" b="b"/>
            <a:pathLst>
              <a:path w="3024" h="608">
                <a:moveTo>
                  <a:pt x="240" y="0"/>
                </a:moveTo>
                <a:cubicBezTo>
                  <a:pt x="120" y="120"/>
                  <a:pt x="0" y="240"/>
                  <a:pt x="288" y="336"/>
                </a:cubicBezTo>
                <a:cubicBezTo>
                  <a:pt x="576" y="432"/>
                  <a:pt x="1512" y="544"/>
                  <a:pt x="1968" y="576"/>
                </a:cubicBezTo>
                <a:cubicBezTo>
                  <a:pt x="2424" y="608"/>
                  <a:pt x="2724" y="568"/>
                  <a:pt x="3024" y="528"/>
                </a:cubicBezTo>
              </a:path>
            </a:pathLst>
          </a:custGeom>
          <a:noFill/>
          <a:ln w="12700" cap="flat" cmpd="sng">
            <a:solidFill>
              <a:schemeClr val="tx1"/>
            </a:solidFill>
            <a:prstDash val="dash"/>
            <a:round/>
            <a:headEnd type="none" w="sm" len="sm"/>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5"/>
          <p:cNvSpPr>
            <a:spLocks noGrp="1"/>
          </p:cNvSpPr>
          <p:nvPr>
            <p:ph type="sldNum" sz="quarter" idx="12"/>
          </p:nvPr>
        </p:nvSpPr>
        <p:spPr/>
        <p:txBody>
          <a:bodyPr/>
          <a:lstStyle/>
          <a:p>
            <a:fld id="{812754E4-6B21-4414-94C3-361C8150D31E}" type="slidenum">
              <a:rPr lang="en-US"/>
              <a:pPr/>
              <a:t>115</a:t>
            </a:fld>
            <a:endParaRPr lang="en-US"/>
          </a:p>
        </p:txBody>
      </p:sp>
      <p:sp>
        <p:nvSpPr>
          <p:cNvPr id="122882" name="Title 1"/>
          <p:cNvSpPr>
            <a:spLocks noGrp="1"/>
          </p:cNvSpPr>
          <p:nvPr>
            <p:ph type="title" idx="4294967295"/>
          </p:nvPr>
        </p:nvSpPr>
        <p:spPr>
          <a:xfrm>
            <a:off x="457200" y="228600"/>
            <a:ext cx="8686800" cy="914400"/>
          </a:xfrm>
        </p:spPr>
        <p:txBody>
          <a:bodyPr lIns="91440" tIns="45720" rIns="91440" bIns="45720"/>
          <a:lstStyle/>
          <a:p>
            <a:pPr eaLnBrk="1" hangingPunct="1"/>
            <a:r>
              <a:rPr lang="en-US" sz="2400">
                <a:solidFill>
                  <a:srgbClr val="0000FF"/>
                </a:solidFill>
              </a:rPr>
              <a:t>If they are ordered by a Barrier and NO OTHER OPERATION, then the Barrier is RELEVANT…</a:t>
            </a:r>
            <a:endParaRPr lang="en-US" sz="2400">
              <a:solidFill>
                <a:schemeClr val="tx2"/>
              </a:solidFill>
            </a:endParaRPr>
          </a:p>
        </p:txBody>
      </p:sp>
      <p:sp>
        <p:nvSpPr>
          <p:cNvPr id="2925571" name="Text Box 3"/>
          <p:cNvSpPr txBox="1">
            <a:spLocks noChangeArrowheads="1"/>
          </p:cNvSpPr>
          <p:nvPr/>
        </p:nvSpPr>
        <p:spPr bwMode="auto">
          <a:xfrm>
            <a:off x="1508125" y="1839913"/>
            <a:ext cx="184150" cy="304800"/>
          </a:xfrm>
          <a:prstGeom prst="rect">
            <a:avLst/>
          </a:prstGeom>
          <a:noFill/>
          <a:ln w="12700">
            <a:noFill/>
            <a:miter lim="800000"/>
            <a:headEnd type="none" w="sm" len="sm"/>
            <a:tailEnd type="none" w="sm" len="sm"/>
          </a:ln>
          <a:effectLst/>
        </p:spPr>
        <p:txBody>
          <a:bodyPr wrap="none">
            <a:spAutoFit/>
          </a:bodyPr>
          <a:lstStyle/>
          <a:p>
            <a:endParaRPr lang="en-US"/>
          </a:p>
        </p:txBody>
      </p:sp>
      <p:sp>
        <p:nvSpPr>
          <p:cNvPr id="2925572" name="Text Box 4"/>
          <p:cNvSpPr txBox="1">
            <a:spLocks noChangeArrowheads="1"/>
          </p:cNvSpPr>
          <p:nvPr/>
        </p:nvSpPr>
        <p:spPr bwMode="auto">
          <a:xfrm>
            <a:off x="381000" y="1484313"/>
            <a:ext cx="2711450" cy="4486275"/>
          </a:xfrm>
          <a:prstGeom prst="rect">
            <a:avLst/>
          </a:prstGeom>
          <a:noFill/>
          <a:ln w="12700">
            <a:noFill/>
            <a:miter lim="800000"/>
            <a:headEnd type="none" w="sm" len="sm"/>
            <a:tailEnd type="none" w="sm" len="sm"/>
          </a:ln>
          <a:effectLst/>
        </p:spPr>
        <p:txBody>
          <a:bodyPr wrap="none">
            <a:spAutoFit/>
          </a:bodyPr>
          <a:lstStyle/>
          <a:p>
            <a:r>
              <a:rPr lang="en-US" sz="1800" b="0"/>
              <a:t>P0</a:t>
            </a:r>
          </a:p>
          <a:p>
            <a:r>
              <a:rPr lang="en-US" sz="1800" b="0"/>
              <a:t>---</a:t>
            </a:r>
          </a:p>
          <a:p>
            <a:endParaRPr lang="en-US" sz="1800" b="0"/>
          </a:p>
          <a:p>
            <a:r>
              <a:rPr lang="en-US" sz="1800">
                <a:solidFill>
                  <a:srgbClr val="CC0000"/>
                </a:solidFill>
              </a:rPr>
              <a:t>MPI_Irecv(was *, &amp;req);</a:t>
            </a:r>
          </a:p>
          <a:p>
            <a:endParaRPr lang="en-US" sz="1800" b="0">
              <a:solidFill>
                <a:srgbClr val="CC0000"/>
              </a:solidFill>
            </a:endParaRPr>
          </a:p>
          <a:p>
            <a:r>
              <a:rPr lang="en-US" sz="1800" b="0"/>
              <a:t>MPI_Wait(&amp;req);</a:t>
            </a:r>
          </a:p>
          <a:p>
            <a:endParaRPr lang="en-US" sz="1800" b="0"/>
          </a:p>
          <a:p>
            <a:r>
              <a:rPr lang="en-US" sz="1800">
                <a:solidFill>
                  <a:schemeClr val="tx2"/>
                </a:solidFill>
              </a:rPr>
              <a:t>MPI_Barrier();</a:t>
            </a:r>
          </a:p>
          <a:p>
            <a:endParaRPr lang="en-US" sz="1800">
              <a:solidFill>
                <a:schemeClr val="tx2"/>
              </a:solidFill>
            </a:endParaRPr>
          </a:p>
          <a:p>
            <a:endParaRPr lang="en-US" sz="1800"/>
          </a:p>
          <a:p>
            <a:endParaRPr lang="en-US" sz="1800" b="0"/>
          </a:p>
          <a:p>
            <a:endParaRPr lang="en-US" sz="1800" b="0"/>
          </a:p>
          <a:p>
            <a:endParaRPr lang="en-US" sz="1800" b="0"/>
          </a:p>
          <a:p>
            <a:endParaRPr lang="en-US" sz="1800" b="0"/>
          </a:p>
          <a:p>
            <a:endParaRPr lang="en-US" sz="1800" b="0"/>
          </a:p>
          <a:p>
            <a:r>
              <a:rPr lang="en-US" sz="1800" b="0"/>
              <a:t>MPI_Finalize();</a:t>
            </a:r>
          </a:p>
        </p:txBody>
      </p:sp>
      <p:sp>
        <p:nvSpPr>
          <p:cNvPr id="2925573" name="Text Box 5"/>
          <p:cNvSpPr txBox="1">
            <a:spLocks noChangeArrowheads="1"/>
          </p:cNvSpPr>
          <p:nvPr/>
        </p:nvSpPr>
        <p:spPr bwMode="auto">
          <a:xfrm>
            <a:off x="3441700" y="1524000"/>
            <a:ext cx="2330450" cy="4486275"/>
          </a:xfrm>
          <a:prstGeom prst="rect">
            <a:avLst/>
          </a:prstGeom>
          <a:noFill/>
          <a:ln w="12700">
            <a:noFill/>
            <a:miter lim="800000"/>
            <a:headEnd type="none" w="sm" len="sm"/>
            <a:tailEnd type="none" w="sm" len="sm"/>
          </a:ln>
          <a:effectLst/>
        </p:spPr>
        <p:txBody>
          <a:bodyPr wrap="none">
            <a:spAutoFit/>
          </a:bodyPr>
          <a:lstStyle/>
          <a:p>
            <a:r>
              <a:rPr lang="en-US" sz="1800" b="0"/>
              <a:t>P1</a:t>
            </a:r>
          </a:p>
          <a:p>
            <a:r>
              <a:rPr lang="en-US" sz="1800" b="0"/>
              <a:t>---</a:t>
            </a:r>
          </a:p>
          <a:p>
            <a:endParaRPr lang="en-US" sz="1800" b="0"/>
          </a:p>
          <a:p>
            <a:r>
              <a:rPr lang="en-US" sz="1800" b="0"/>
              <a:t> </a:t>
            </a:r>
          </a:p>
          <a:p>
            <a:endParaRPr lang="en-US" sz="1800" b="0"/>
          </a:p>
          <a:p>
            <a:r>
              <a:rPr lang="en-US" sz="1800">
                <a:solidFill>
                  <a:schemeClr val="tx2"/>
                </a:solidFill>
              </a:rPr>
              <a:t>MPI_Isend(to 0, 33);</a:t>
            </a:r>
          </a:p>
          <a:p>
            <a:endParaRPr lang="en-US" sz="1800" b="0"/>
          </a:p>
          <a:p>
            <a:r>
              <a:rPr lang="en-US" sz="1800">
                <a:solidFill>
                  <a:schemeClr val="tx2"/>
                </a:solidFill>
              </a:rPr>
              <a:t>MPI_Barrier();</a:t>
            </a:r>
          </a:p>
          <a:p>
            <a:endParaRPr lang="en-US" sz="1800">
              <a:solidFill>
                <a:srgbClr val="CC0066"/>
              </a:solidFill>
            </a:endParaRPr>
          </a:p>
          <a:p>
            <a:endParaRPr lang="en-US" sz="1800" b="0"/>
          </a:p>
          <a:p>
            <a:endParaRPr lang="en-US" sz="1800" b="0"/>
          </a:p>
          <a:p>
            <a:endParaRPr lang="en-US" sz="1800" b="0"/>
          </a:p>
          <a:p>
            <a:endParaRPr lang="en-US" sz="1800" b="0"/>
          </a:p>
          <a:p>
            <a:endParaRPr lang="en-US" sz="1800" b="0"/>
          </a:p>
          <a:p>
            <a:endParaRPr lang="en-US" sz="1800" b="0"/>
          </a:p>
          <a:p>
            <a:r>
              <a:rPr lang="en-US" sz="1800" b="0"/>
              <a:t>MPI_Finalize();</a:t>
            </a:r>
          </a:p>
        </p:txBody>
      </p:sp>
      <p:sp>
        <p:nvSpPr>
          <p:cNvPr id="2925574" name="Text Box 6"/>
          <p:cNvSpPr txBox="1">
            <a:spLocks noChangeArrowheads="1"/>
          </p:cNvSpPr>
          <p:nvPr/>
        </p:nvSpPr>
        <p:spPr bwMode="auto">
          <a:xfrm>
            <a:off x="6184900" y="1524000"/>
            <a:ext cx="2482850" cy="4486275"/>
          </a:xfrm>
          <a:prstGeom prst="rect">
            <a:avLst/>
          </a:prstGeom>
          <a:noFill/>
          <a:ln w="12700">
            <a:noFill/>
            <a:miter lim="800000"/>
            <a:headEnd type="none" w="sm" len="sm"/>
            <a:tailEnd type="none" w="sm" len="sm"/>
          </a:ln>
          <a:effectLst/>
        </p:spPr>
        <p:txBody>
          <a:bodyPr wrap="none">
            <a:spAutoFit/>
          </a:bodyPr>
          <a:lstStyle/>
          <a:p>
            <a:r>
              <a:rPr lang="en-US" sz="1800" b="0"/>
              <a:t>P2</a:t>
            </a:r>
          </a:p>
          <a:p>
            <a:r>
              <a:rPr lang="en-US" sz="1800" b="0"/>
              <a:t>---</a:t>
            </a:r>
          </a:p>
          <a:p>
            <a:endParaRPr lang="en-US" sz="1800" b="0"/>
          </a:p>
          <a:p>
            <a:r>
              <a:rPr lang="en-US" sz="1800" b="0"/>
              <a:t> </a:t>
            </a:r>
          </a:p>
          <a:p>
            <a:endParaRPr lang="en-US" sz="1800" b="0"/>
          </a:p>
          <a:p>
            <a:endParaRPr lang="en-US" sz="1800" b="0"/>
          </a:p>
          <a:p>
            <a:endParaRPr lang="en-US" sz="1800" b="0"/>
          </a:p>
          <a:p>
            <a:r>
              <a:rPr lang="en-US" sz="1800">
                <a:solidFill>
                  <a:schemeClr val="tx2"/>
                </a:solidFill>
              </a:rPr>
              <a:t>MPI_Barrier();</a:t>
            </a:r>
          </a:p>
          <a:p>
            <a:endParaRPr lang="en-US" sz="1800">
              <a:solidFill>
                <a:schemeClr val="tx2"/>
              </a:solidFill>
            </a:endParaRPr>
          </a:p>
          <a:p>
            <a:endParaRPr lang="en-US" sz="1800"/>
          </a:p>
          <a:p>
            <a:r>
              <a:rPr lang="en-US" sz="1800">
                <a:solidFill>
                  <a:srgbClr val="CC0000"/>
                </a:solidFill>
              </a:rPr>
              <a:t>MPI_Isend(to P0, 22);</a:t>
            </a:r>
          </a:p>
          <a:p>
            <a:endParaRPr lang="en-US" sz="1800" b="0">
              <a:solidFill>
                <a:srgbClr val="CC0000"/>
              </a:solidFill>
            </a:endParaRPr>
          </a:p>
          <a:p>
            <a:endParaRPr lang="en-US" sz="1800" b="0">
              <a:solidFill>
                <a:srgbClr val="CC0000"/>
              </a:solidFill>
            </a:endParaRPr>
          </a:p>
          <a:p>
            <a:endParaRPr lang="en-US" sz="1800" b="0"/>
          </a:p>
          <a:p>
            <a:endParaRPr lang="en-US" sz="1800" b="0"/>
          </a:p>
          <a:p>
            <a:r>
              <a:rPr lang="en-US" sz="1800" b="0"/>
              <a:t>MPI_Finalize();</a:t>
            </a:r>
          </a:p>
        </p:txBody>
      </p:sp>
      <p:sp>
        <p:nvSpPr>
          <p:cNvPr id="2925575" name="Freeform 7"/>
          <p:cNvSpPr>
            <a:spLocks/>
          </p:cNvSpPr>
          <p:nvPr/>
        </p:nvSpPr>
        <p:spPr bwMode="auto">
          <a:xfrm>
            <a:off x="292100" y="2590800"/>
            <a:ext cx="165100" cy="381000"/>
          </a:xfrm>
          <a:custGeom>
            <a:avLst/>
            <a:gdLst/>
            <a:ahLst/>
            <a:cxnLst>
              <a:cxn ang="0">
                <a:pos x="56" y="0"/>
              </a:cxn>
              <a:cxn ang="0">
                <a:pos x="8" y="144"/>
              </a:cxn>
              <a:cxn ang="0">
                <a:pos x="104" y="240"/>
              </a:cxn>
            </a:cxnLst>
            <a:rect l="0" t="0" r="r" b="b"/>
            <a:pathLst>
              <a:path w="104" h="240">
                <a:moveTo>
                  <a:pt x="56" y="0"/>
                </a:moveTo>
                <a:cubicBezTo>
                  <a:pt x="28" y="52"/>
                  <a:pt x="0" y="104"/>
                  <a:pt x="8" y="144"/>
                </a:cubicBezTo>
                <a:cubicBezTo>
                  <a:pt x="16" y="184"/>
                  <a:pt x="60" y="212"/>
                  <a:pt x="104" y="240"/>
                </a:cubicBezTo>
              </a:path>
            </a:pathLst>
          </a:custGeom>
          <a:noFill/>
          <a:ln w="38100" cap="flat" cmpd="sng">
            <a:solidFill>
              <a:srgbClr val="CC0000"/>
            </a:solidFill>
            <a:prstDash val="solid"/>
            <a:round/>
            <a:headEnd type="none" w="sm" len="sm"/>
            <a:tailEnd type="triangle" w="med" len="med"/>
          </a:ln>
          <a:effectLst/>
        </p:spPr>
        <p:txBody>
          <a:bodyPr/>
          <a:lstStyle/>
          <a:p>
            <a:endParaRPr lang="en-US"/>
          </a:p>
        </p:txBody>
      </p:sp>
      <p:sp>
        <p:nvSpPr>
          <p:cNvPr id="2925576" name="Freeform 8"/>
          <p:cNvSpPr>
            <a:spLocks/>
          </p:cNvSpPr>
          <p:nvPr/>
        </p:nvSpPr>
        <p:spPr bwMode="auto">
          <a:xfrm>
            <a:off x="292100" y="3200400"/>
            <a:ext cx="165100" cy="381000"/>
          </a:xfrm>
          <a:custGeom>
            <a:avLst/>
            <a:gdLst/>
            <a:ahLst/>
            <a:cxnLst>
              <a:cxn ang="0">
                <a:pos x="56" y="0"/>
              </a:cxn>
              <a:cxn ang="0">
                <a:pos x="8" y="144"/>
              </a:cxn>
              <a:cxn ang="0">
                <a:pos x="104" y="240"/>
              </a:cxn>
            </a:cxnLst>
            <a:rect l="0" t="0" r="r" b="b"/>
            <a:pathLst>
              <a:path w="104" h="240">
                <a:moveTo>
                  <a:pt x="56" y="0"/>
                </a:moveTo>
                <a:cubicBezTo>
                  <a:pt x="28" y="52"/>
                  <a:pt x="0" y="104"/>
                  <a:pt x="8" y="144"/>
                </a:cubicBezTo>
                <a:cubicBezTo>
                  <a:pt x="16" y="184"/>
                  <a:pt x="60" y="212"/>
                  <a:pt x="104" y="240"/>
                </a:cubicBezTo>
              </a:path>
            </a:pathLst>
          </a:custGeom>
          <a:noFill/>
          <a:ln w="38100" cap="flat" cmpd="sng">
            <a:solidFill>
              <a:srgbClr val="CC0000"/>
            </a:solidFill>
            <a:prstDash val="solid"/>
            <a:round/>
            <a:headEnd type="none" w="sm" len="sm"/>
            <a:tailEnd type="triangle" w="med" len="med"/>
          </a:ln>
          <a:effectLst/>
        </p:spPr>
        <p:txBody>
          <a:bodyPr/>
          <a:lstStyle/>
          <a:p>
            <a:endParaRPr lang="en-US"/>
          </a:p>
        </p:txBody>
      </p:sp>
      <p:sp>
        <p:nvSpPr>
          <p:cNvPr id="2925577" name="Freeform 9"/>
          <p:cNvSpPr>
            <a:spLocks/>
          </p:cNvSpPr>
          <p:nvPr/>
        </p:nvSpPr>
        <p:spPr bwMode="auto">
          <a:xfrm>
            <a:off x="6248400" y="3886200"/>
            <a:ext cx="165100" cy="381000"/>
          </a:xfrm>
          <a:custGeom>
            <a:avLst/>
            <a:gdLst/>
            <a:ahLst/>
            <a:cxnLst>
              <a:cxn ang="0">
                <a:pos x="56" y="0"/>
              </a:cxn>
              <a:cxn ang="0">
                <a:pos x="8" y="144"/>
              </a:cxn>
              <a:cxn ang="0">
                <a:pos x="104" y="240"/>
              </a:cxn>
            </a:cxnLst>
            <a:rect l="0" t="0" r="r" b="b"/>
            <a:pathLst>
              <a:path w="104" h="240">
                <a:moveTo>
                  <a:pt x="56" y="0"/>
                </a:moveTo>
                <a:cubicBezTo>
                  <a:pt x="28" y="52"/>
                  <a:pt x="0" y="104"/>
                  <a:pt x="8" y="144"/>
                </a:cubicBezTo>
                <a:cubicBezTo>
                  <a:pt x="16" y="184"/>
                  <a:pt x="60" y="212"/>
                  <a:pt x="104" y="240"/>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925578" name="Freeform 10"/>
          <p:cNvSpPr>
            <a:spLocks/>
          </p:cNvSpPr>
          <p:nvPr/>
        </p:nvSpPr>
        <p:spPr bwMode="auto">
          <a:xfrm>
            <a:off x="6172200" y="4648200"/>
            <a:ext cx="152400" cy="990600"/>
          </a:xfrm>
          <a:custGeom>
            <a:avLst/>
            <a:gdLst/>
            <a:ahLst/>
            <a:cxnLst>
              <a:cxn ang="0">
                <a:pos x="96" y="0"/>
              </a:cxn>
              <a:cxn ang="0">
                <a:pos x="0" y="384"/>
              </a:cxn>
              <a:cxn ang="0">
                <a:pos x="96" y="624"/>
              </a:cxn>
            </a:cxnLst>
            <a:rect l="0" t="0" r="r" b="b"/>
            <a:pathLst>
              <a:path w="96" h="624">
                <a:moveTo>
                  <a:pt x="96" y="0"/>
                </a:moveTo>
                <a:cubicBezTo>
                  <a:pt x="48" y="140"/>
                  <a:pt x="0" y="280"/>
                  <a:pt x="0" y="384"/>
                </a:cubicBezTo>
                <a:cubicBezTo>
                  <a:pt x="0" y="488"/>
                  <a:pt x="48" y="556"/>
                  <a:pt x="96" y="624"/>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925579" name="Freeform 11"/>
          <p:cNvSpPr>
            <a:spLocks/>
          </p:cNvSpPr>
          <p:nvPr/>
        </p:nvSpPr>
        <p:spPr bwMode="auto">
          <a:xfrm>
            <a:off x="381000" y="3810000"/>
            <a:ext cx="152400" cy="1752600"/>
          </a:xfrm>
          <a:custGeom>
            <a:avLst/>
            <a:gdLst/>
            <a:ahLst/>
            <a:cxnLst>
              <a:cxn ang="0">
                <a:pos x="96" y="0"/>
              </a:cxn>
              <a:cxn ang="0">
                <a:pos x="0" y="576"/>
              </a:cxn>
              <a:cxn ang="0">
                <a:pos x="96" y="1104"/>
              </a:cxn>
            </a:cxnLst>
            <a:rect l="0" t="0" r="r" b="b"/>
            <a:pathLst>
              <a:path w="96" h="1104">
                <a:moveTo>
                  <a:pt x="96" y="0"/>
                </a:moveTo>
                <a:cubicBezTo>
                  <a:pt x="48" y="196"/>
                  <a:pt x="0" y="392"/>
                  <a:pt x="0" y="576"/>
                </a:cubicBezTo>
                <a:cubicBezTo>
                  <a:pt x="0" y="760"/>
                  <a:pt x="48" y="932"/>
                  <a:pt x="96" y="1104"/>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925580" name="Freeform 12"/>
          <p:cNvSpPr>
            <a:spLocks/>
          </p:cNvSpPr>
          <p:nvPr/>
        </p:nvSpPr>
        <p:spPr bwMode="auto">
          <a:xfrm>
            <a:off x="3429000" y="3886200"/>
            <a:ext cx="152400" cy="1676400"/>
          </a:xfrm>
          <a:custGeom>
            <a:avLst/>
            <a:gdLst/>
            <a:ahLst/>
            <a:cxnLst>
              <a:cxn ang="0">
                <a:pos x="96" y="0"/>
              </a:cxn>
              <a:cxn ang="0">
                <a:pos x="0" y="624"/>
              </a:cxn>
              <a:cxn ang="0">
                <a:pos x="96" y="1056"/>
              </a:cxn>
            </a:cxnLst>
            <a:rect l="0" t="0" r="r" b="b"/>
            <a:pathLst>
              <a:path w="96" h="1056">
                <a:moveTo>
                  <a:pt x="96" y="0"/>
                </a:moveTo>
                <a:cubicBezTo>
                  <a:pt x="48" y="224"/>
                  <a:pt x="0" y="448"/>
                  <a:pt x="0" y="624"/>
                </a:cubicBezTo>
                <a:cubicBezTo>
                  <a:pt x="0" y="800"/>
                  <a:pt x="48" y="928"/>
                  <a:pt x="96" y="1056"/>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925581" name="Freeform 13"/>
          <p:cNvSpPr>
            <a:spLocks/>
          </p:cNvSpPr>
          <p:nvPr/>
        </p:nvSpPr>
        <p:spPr bwMode="auto">
          <a:xfrm>
            <a:off x="3048000" y="3200400"/>
            <a:ext cx="381000" cy="2514600"/>
          </a:xfrm>
          <a:custGeom>
            <a:avLst/>
            <a:gdLst/>
            <a:ahLst/>
            <a:cxnLst>
              <a:cxn ang="0">
                <a:pos x="240" y="0"/>
              </a:cxn>
              <a:cxn ang="0">
                <a:pos x="0" y="816"/>
              </a:cxn>
              <a:cxn ang="0">
                <a:pos x="240" y="1584"/>
              </a:cxn>
            </a:cxnLst>
            <a:rect l="0" t="0" r="r" b="b"/>
            <a:pathLst>
              <a:path w="240" h="1584">
                <a:moveTo>
                  <a:pt x="240" y="0"/>
                </a:moveTo>
                <a:cubicBezTo>
                  <a:pt x="120" y="276"/>
                  <a:pt x="0" y="552"/>
                  <a:pt x="0" y="816"/>
                </a:cubicBezTo>
                <a:cubicBezTo>
                  <a:pt x="0" y="1080"/>
                  <a:pt x="120" y="1332"/>
                  <a:pt x="240" y="1584"/>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925582" name="Freeform 14"/>
          <p:cNvSpPr>
            <a:spLocks/>
          </p:cNvSpPr>
          <p:nvPr/>
        </p:nvSpPr>
        <p:spPr bwMode="auto">
          <a:xfrm>
            <a:off x="2209800" y="2882900"/>
            <a:ext cx="1219200" cy="165100"/>
          </a:xfrm>
          <a:custGeom>
            <a:avLst/>
            <a:gdLst/>
            <a:ahLst/>
            <a:cxnLst>
              <a:cxn ang="0">
                <a:pos x="768" y="104"/>
              </a:cxn>
              <a:cxn ang="0">
                <a:pos x="432" y="8"/>
              </a:cxn>
              <a:cxn ang="0">
                <a:pos x="0" y="56"/>
              </a:cxn>
            </a:cxnLst>
            <a:rect l="0" t="0" r="r" b="b"/>
            <a:pathLst>
              <a:path w="768" h="104">
                <a:moveTo>
                  <a:pt x="768" y="104"/>
                </a:moveTo>
                <a:cubicBezTo>
                  <a:pt x="664" y="60"/>
                  <a:pt x="560" y="16"/>
                  <a:pt x="432" y="8"/>
                </a:cubicBezTo>
                <a:cubicBezTo>
                  <a:pt x="304" y="0"/>
                  <a:pt x="152" y="28"/>
                  <a:pt x="0" y="56"/>
                </a:cubicBezTo>
              </a:path>
            </a:pathLst>
          </a:custGeom>
          <a:noFill/>
          <a:ln w="12700" cap="flat" cmpd="sng">
            <a:solidFill>
              <a:schemeClr val="tx1"/>
            </a:solidFill>
            <a:prstDash val="dashDot"/>
            <a:round/>
            <a:headEnd type="none" w="sm" len="sm"/>
            <a:tailEnd type="triangle" w="med" len="med"/>
          </a:ln>
          <a:effectLst/>
        </p:spPr>
        <p:txBody>
          <a:bodyPr/>
          <a:lstStyle/>
          <a:p>
            <a:endParaRPr lang="en-US"/>
          </a:p>
        </p:txBody>
      </p:sp>
      <p:sp>
        <p:nvSpPr>
          <p:cNvPr id="2925583" name="Text Box 15"/>
          <p:cNvSpPr txBox="1">
            <a:spLocks noChangeArrowheads="1"/>
          </p:cNvSpPr>
          <p:nvPr/>
        </p:nvSpPr>
        <p:spPr bwMode="auto">
          <a:xfrm>
            <a:off x="2422525" y="2982913"/>
            <a:ext cx="825500" cy="304800"/>
          </a:xfrm>
          <a:prstGeom prst="rect">
            <a:avLst/>
          </a:prstGeom>
          <a:noFill/>
          <a:ln w="12700">
            <a:noFill/>
            <a:miter lim="800000"/>
            <a:headEnd type="none" w="sm" len="sm"/>
            <a:tailEnd type="none" w="sm" len="sm"/>
          </a:ln>
          <a:effectLst/>
        </p:spPr>
        <p:txBody>
          <a:bodyPr wrap="none">
            <a:spAutoFit/>
          </a:bodyPr>
          <a:lstStyle/>
          <a:p>
            <a:r>
              <a:rPr lang="en-US"/>
              <a:t>InterCB</a:t>
            </a:r>
          </a:p>
        </p:txBody>
      </p:sp>
      <p:sp>
        <p:nvSpPr>
          <p:cNvPr id="2925584" name="Freeform 16"/>
          <p:cNvSpPr>
            <a:spLocks/>
          </p:cNvSpPr>
          <p:nvPr/>
        </p:nvSpPr>
        <p:spPr bwMode="auto">
          <a:xfrm>
            <a:off x="2120900" y="2540000"/>
            <a:ext cx="1308100" cy="3327400"/>
          </a:xfrm>
          <a:custGeom>
            <a:avLst/>
            <a:gdLst/>
            <a:ahLst/>
            <a:cxnLst>
              <a:cxn ang="0">
                <a:pos x="152" y="80"/>
              </a:cxn>
              <a:cxn ang="0">
                <a:pos x="200" y="176"/>
              </a:cxn>
              <a:cxn ang="0">
                <a:pos x="8" y="1136"/>
              </a:cxn>
              <a:cxn ang="0">
                <a:pos x="152" y="1856"/>
              </a:cxn>
              <a:cxn ang="0">
                <a:pos x="824" y="2096"/>
              </a:cxn>
            </a:cxnLst>
            <a:rect l="0" t="0" r="r" b="b"/>
            <a:pathLst>
              <a:path w="824" h="2096">
                <a:moveTo>
                  <a:pt x="152" y="80"/>
                </a:moveTo>
                <a:cubicBezTo>
                  <a:pt x="188" y="40"/>
                  <a:pt x="224" y="0"/>
                  <a:pt x="200" y="176"/>
                </a:cubicBezTo>
                <a:cubicBezTo>
                  <a:pt x="176" y="352"/>
                  <a:pt x="16" y="856"/>
                  <a:pt x="8" y="1136"/>
                </a:cubicBezTo>
                <a:cubicBezTo>
                  <a:pt x="0" y="1416"/>
                  <a:pt x="16" y="1696"/>
                  <a:pt x="152" y="1856"/>
                </a:cubicBezTo>
                <a:cubicBezTo>
                  <a:pt x="288" y="2016"/>
                  <a:pt x="556" y="2056"/>
                  <a:pt x="824" y="2096"/>
                </a:cubicBezTo>
              </a:path>
            </a:pathLst>
          </a:custGeom>
          <a:noFill/>
          <a:ln w="12700" cap="flat" cmpd="sng">
            <a:solidFill>
              <a:schemeClr val="tx1"/>
            </a:solidFill>
            <a:prstDash val="dashDot"/>
            <a:round/>
            <a:headEnd type="none" w="sm" len="sm"/>
            <a:tailEnd type="triangle" w="med" len="med"/>
          </a:ln>
          <a:effectLst/>
        </p:spPr>
        <p:txBody>
          <a:bodyPr/>
          <a:lstStyle/>
          <a:p>
            <a:endParaRPr lang="en-US"/>
          </a:p>
        </p:txBody>
      </p:sp>
      <p:sp>
        <p:nvSpPr>
          <p:cNvPr id="2925585" name="Text Box 17"/>
          <p:cNvSpPr txBox="1">
            <a:spLocks noChangeArrowheads="1"/>
          </p:cNvSpPr>
          <p:nvPr/>
        </p:nvSpPr>
        <p:spPr bwMode="auto">
          <a:xfrm>
            <a:off x="2070100" y="4648200"/>
            <a:ext cx="825500" cy="304800"/>
          </a:xfrm>
          <a:prstGeom prst="rect">
            <a:avLst/>
          </a:prstGeom>
          <a:noFill/>
          <a:ln w="12700">
            <a:noFill/>
            <a:miter lim="800000"/>
            <a:headEnd type="none" w="sm" len="sm"/>
            <a:tailEnd type="none" w="sm" len="sm"/>
          </a:ln>
          <a:effectLst/>
        </p:spPr>
        <p:txBody>
          <a:bodyPr wrap="none">
            <a:spAutoFit/>
          </a:bodyPr>
          <a:lstStyle/>
          <a:p>
            <a:r>
              <a:rPr lang="en-US"/>
              <a:t>InterCB</a:t>
            </a:r>
          </a:p>
        </p:txBody>
      </p:sp>
      <p:sp>
        <p:nvSpPr>
          <p:cNvPr id="2925586" name="Freeform 18"/>
          <p:cNvSpPr>
            <a:spLocks/>
          </p:cNvSpPr>
          <p:nvPr/>
        </p:nvSpPr>
        <p:spPr bwMode="auto">
          <a:xfrm>
            <a:off x="4483100" y="3886200"/>
            <a:ext cx="1612900" cy="609600"/>
          </a:xfrm>
          <a:custGeom>
            <a:avLst/>
            <a:gdLst/>
            <a:ahLst/>
            <a:cxnLst>
              <a:cxn ang="0">
                <a:pos x="104" y="0"/>
              </a:cxn>
              <a:cxn ang="0">
                <a:pos x="152" y="240"/>
              </a:cxn>
              <a:cxn ang="0">
                <a:pos x="1016" y="384"/>
              </a:cxn>
            </a:cxnLst>
            <a:rect l="0" t="0" r="r" b="b"/>
            <a:pathLst>
              <a:path w="1016" h="384">
                <a:moveTo>
                  <a:pt x="104" y="0"/>
                </a:moveTo>
                <a:cubicBezTo>
                  <a:pt x="52" y="88"/>
                  <a:pt x="0" y="176"/>
                  <a:pt x="152" y="240"/>
                </a:cubicBezTo>
                <a:cubicBezTo>
                  <a:pt x="304" y="304"/>
                  <a:pt x="660" y="344"/>
                  <a:pt x="1016" y="384"/>
                </a:cubicBezTo>
              </a:path>
            </a:pathLst>
          </a:custGeom>
          <a:noFill/>
          <a:ln w="12700" cap="flat" cmpd="sng">
            <a:solidFill>
              <a:schemeClr val="tx1"/>
            </a:solidFill>
            <a:prstDash val="dash"/>
            <a:round/>
            <a:headEnd type="none" w="sm" len="sm"/>
            <a:tailEnd type="triangle" w="med" len="med"/>
          </a:ln>
          <a:effectLst/>
        </p:spPr>
        <p:txBody>
          <a:bodyPr/>
          <a:lstStyle/>
          <a:p>
            <a:endParaRPr lang="en-US"/>
          </a:p>
        </p:txBody>
      </p:sp>
      <p:sp>
        <p:nvSpPr>
          <p:cNvPr id="2925587" name="Text Box 19"/>
          <p:cNvSpPr txBox="1">
            <a:spLocks noChangeArrowheads="1"/>
          </p:cNvSpPr>
          <p:nvPr/>
        </p:nvSpPr>
        <p:spPr bwMode="auto">
          <a:xfrm>
            <a:off x="4813300" y="3962400"/>
            <a:ext cx="825500" cy="304800"/>
          </a:xfrm>
          <a:prstGeom prst="rect">
            <a:avLst/>
          </a:prstGeom>
          <a:noFill/>
          <a:ln w="12700">
            <a:noFill/>
            <a:miter lim="800000"/>
            <a:headEnd type="none" w="sm" len="sm"/>
            <a:tailEnd type="none" w="sm" len="sm"/>
          </a:ln>
          <a:effectLst/>
        </p:spPr>
        <p:txBody>
          <a:bodyPr wrap="none">
            <a:spAutoFit/>
          </a:bodyPr>
          <a:lstStyle/>
          <a:p>
            <a:r>
              <a:rPr lang="en-US"/>
              <a:t>InterCB</a:t>
            </a:r>
          </a:p>
        </p:txBody>
      </p:sp>
      <p:sp>
        <p:nvSpPr>
          <p:cNvPr id="2925588" name="Text Box 20"/>
          <p:cNvSpPr txBox="1">
            <a:spLocks noChangeArrowheads="1"/>
          </p:cNvSpPr>
          <p:nvPr/>
        </p:nvSpPr>
        <p:spPr bwMode="auto">
          <a:xfrm>
            <a:off x="3746500" y="4419600"/>
            <a:ext cx="825500" cy="304800"/>
          </a:xfrm>
          <a:prstGeom prst="rect">
            <a:avLst/>
          </a:prstGeom>
          <a:noFill/>
          <a:ln w="12700">
            <a:noFill/>
            <a:miter lim="800000"/>
            <a:headEnd type="none" w="sm" len="sm"/>
            <a:tailEnd type="none" w="sm" len="sm"/>
          </a:ln>
          <a:effectLst/>
        </p:spPr>
        <p:txBody>
          <a:bodyPr wrap="none">
            <a:spAutoFit/>
          </a:bodyPr>
          <a:lstStyle/>
          <a:p>
            <a:r>
              <a:rPr lang="en-US"/>
              <a:t>InterCB</a:t>
            </a:r>
          </a:p>
        </p:txBody>
      </p:sp>
      <p:sp>
        <p:nvSpPr>
          <p:cNvPr id="2925589" name="Freeform 21"/>
          <p:cNvSpPr>
            <a:spLocks/>
          </p:cNvSpPr>
          <p:nvPr/>
        </p:nvSpPr>
        <p:spPr bwMode="auto">
          <a:xfrm>
            <a:off x="1295400" y="3886200"/>
            <a:ext cx="4800600" cy="965200"/>
          </a:xfrm>
          <a:custGeom>
            <a:avLst/>
            <a:gdLst/>
            <a:ahLst/>
            <a:cxnLst>
              <a:cxn ang="0">
                <a:pos x="240" y="0"/>
              </a:cxn>
              <a:cxn ang="0">
                <a:pos x="288" y="336"/>
              </a:cxn>
              <a:cxn ang="0">
                <a:pos x="1968" y="576"/>
              </a:cxn>
              <a:cxn ang="0">
                <a:pos x="3024" y="528"/>
              </a:cxn>
            </a:cxnLst>
            <a:rect l="0" t="0" r="r" b="b"/>
            <a:pathLst>
              <a:path w="3024" h="608">
                <a:moveTo>
                  <a:pt x="240" y="0"/>
                </a:moveTo>
                <a:cubicBezTo>
                  <a:pt x="120" y="120"/>
                  <a:pt x="0" y="240"/>
                  <a:pt x="288" y="336"/>
                </a:cubicBezTo>
                <a:cubicBezTo>
                  <a:pt x="576" y="432"/>
                  <a:pt x="1512" y="544"/>
                  <a:pt x="1968" y="576"/>
                </a:cubicBezTo>
                <a:cubicBezTo>
                  <a:pt x="2424" y="608"/>
                  <a:pt x="2724" y="568"/>
                  <a:pt x="3024" y="528"/>
                </a:cubicBezTo>
              </a:path>
            </a:pathLst>
          </a:custGeom>
          <a:noFill/>
          <a:ln w="38100" cap="flat" cmpd="sng">
            <a:solidFill>
              <a:srgbClr val="CC0000"/>
            </a:solidFill>
            <a:prstDash val="dash"/>
            <a:round/>
            <a:headEnd type="none" w="sm" len="sm"/>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5"/>
          <p:cNvSpPr>
            <a:spLocks noGrp="1"/>
          </p:cNvSpPr>
          <p:nvPr>
            <p:ph type="sldNum" sz="quarter" idx="12"/>
          </p:nvPr>
        </p:nvSpPr>
        <p:spPr/>
        <p:txBody>
          <a:bodyPr/>
          <a:lstStyle/>
          <a:p>
            <a:fld id="{18007CFF-A723-41DA-A91F-6AE23D69562E}" type="slidenum">
              <a:rPr lang="en-US"/>
              <a:pPr/>
              <a:t>116</a:t>
            </a:fld>
            <a:endParaRPr lang="en-US"/>
          </a:p>
        </p:txBody>
      </p:sp>
      <p:sp>
        <p:nvSpPr>
          <p:cNvPr id="122882" name="Title 1"/>
          <p:cNvSpPr>
            <a:spLocks noGrp="1"/>
          </p:cNvSpPr>
          <p:nvPr>
            <p:ph type="title" idx="4294967295"/>
          </p:nvPr>
        </p:nvSpPr>
        <p:spPr>
          <a:xfrm>
            <a:off x="457200" y="228600"/>
            <a:ext cx="8686800" cy="914400"/>
          </a:xfrm>
        </p:spPr>
        <p:txBody>
          <a:bodyPr lIns="91440" tIns="45720" rIns="91440" bIns="45720"/>
          <a:lstStyle/>
          <a:p>
            <a:pPr eaLnBrk="1" hangingPunct="1"/>
            <a:r>
              <a:rPr lang="en-US" sz="2400">
                <a:solidFill>
                  <a:srgbClr val="0000FF"/>
                </a:solidFill>
              </a:rPr>
              <a:t>In this example, the Barrier is relevant !!</a:t>
            </a:r>
            <a:endParaRPr lang="en-US" sz="2400">
              <a:solidFill>
                <a:schemeClr val="tx2"/>
              </a:solidFill>
            </a:endParaRPr>
          </a:p>
        </p:txBody>
      </p:sp>
      <p:sp>
        <p:nvSpPr>
          <p:cNvPr id="2927619" name="Text Box 3"/>
          <p:cNvSpPr txBox="1">
            <a:spLocks noChangeArrowheads="1"/>
          </p:cNvSpPr>
          <p:nvPr/>
        </p:nvSpPr>
        <p:spPr bwMode="auto">
          <a:xfrm>
            <a:off x="1508125" y="1839913"/>
            <a:ext cx="184150" cy="304800"/>
          </a:xfrm>
          <a:prstGeom prst="rect">
            <a:avLst/>
          </a:prstGeom>
          <a:noFill/>
          <a:ln w="12700">
            <a:noFill/>
            <a:miter lim="800000"/>
            <a:headEnd type="none" w="sm" len="sm"/>
            <a:tailEnd type="none" w="sm" len="sm"/>
          </a:ln>
          <a:effectLst/>
        </p:spPr>
        <p:txBody>
          <a:bodyPr wrap="none">
            <a:spAutoFit/>
          </a:bodyPr>
          <a:lstStyle/>
          <a:p>
            <a:endParaRPr lang="en-US"/>
          </a:p>
        </p:txBody>
      </p:sp>
      <p:sp>
        <p:nvSpPr>
          <p:cNvPr id="2927620" name="Text Box 4"/>
          <p:cNvSpPr txBox="1">
            <a:spLocks noChangeArrowheads="1"/>
          </p:cNvSpPr>
          <p:nvPr/>
        </p:nvSpPr>
        <p:spPr bwMode="auto">
          <a:xfrm>
            <a:off x="381000" y="1484313"/>
            <a:ext cx="2711450" cy="4486275"/>
          </a:xfrm>
          <a:prstGeom prst="rect">
            <a:avLst/>
          </a:prstGeom>
          <a:noFill/>
          <a:ln w="12700">
            <a:noFill/>
            <a:miter lim="800000"/>
            <a:headEnd type="none" w="sm" len="sm"/>
            <a:tailEnd type="none" w="sm" len="sm"/>
          </a:ln>
          <a:effectLst/>
        </p:spPr>
        <p:txBody>
          <a:bodyPr wrap="none">
            <a:spAutoFit/>
          </a:bodyPr>
          <a:lstStyle/>
          <a:p>
            <a:r>
              <a:rPr lang="en-US" sz="1800" b="0"/>
              <a:t>P0</a:t>
            </a:r>
          </a:p>
          <a:p>
            <a:r>
              <a:rPr lang="en-US" sz="1800" b="0"/>
              <a:t>---</a:t>
            </a:r>
          </a:p>
          <a:p>
            <a:endParaRPr lang="en-US" sz="1800" b="0"/>
          </a:p>
          <a:p>
            <a:r>
              <a:rPr lang="en-US" sz="1800">
                <a:solidFill>
                  <a:srgbClr val="CC0000"/>
                </a:solidFill>
              </a:rPr>
              <a:t>MPI_Irecv(was *, &amp;req);</a:t>
            </a:r>
          </a:p>
          <a:p>
            <a:endParaRPr lang="en-US" sz="1800" b="0">
              <a:solidFill>
                <a:srgbClr val="CC0000"/>
              </a:solidFill>
            </a:endParaRPr>
          </a:p>
          <a:p>
            <a:r>
              <a:rPr lang="en-US" sz="1800" b="0"/>
              <a:t>MPI_Wait(&amp;req);</a:t>
            </a:r>
          </a:p>
          <a:p>
            <a:endParaRPr lang="en-US" sz="1800" b="0"/>
          </a:p>
          <a:p>
            <a:r>
              <a:rPr lang="en-US" sz="1800">
                <a:solidFill>
                  <a:schemeClr val="tx2"/>
                </a:solidFill>
              </a:rPr>
              <a:t>MPI_Barrier();</a:t>
            </a:r>
          </a:p>
          <a:p>
            <a:endParaRPr lang="en-US" sz="1800">
              <a:solidFill>
                <a:schemeClr val="tx2"/>
              </a:solidFill>
            </a:endParaRPr>
          </a:p>
          <a:p>
            <a:endParaRPr lang="en-US" sz="1800"/>
          </a:p>
          <a:p>
            <a:endParaRPr lang="en-US" sz="1800" b="0"/>
          </a:p>
          <a:p>
            <a:endParaRPr lang="en-US" sz="1800" b="0"/>
          </a:p>
          <a:p>
            <a:endParaRPr lang="en-US" sz="1800" b="0"/>
          </a:p>
          <a:p>
            <a:endParaRPr lang="en-US" sz="1800" b="0"/>
          </a:p>
          <a:p>
            <a:endParaRPr lang="en-US" sz="1800" b="0"/>
          </a:p>
          <a:p>
            <a:r>
              <a:rPr lang="en-US" sz="1800" b="0"/>
              <a:t>MPI_Finalize();</a:t>
            </a:r>
          </a:p>
        </p:txBody>
      </p:sp>
      <p:sp>
        <p:nvSpPr>
          <p:cNvPr id="2927621" name="Text Box 5"/>
          <p:cNvSpPr txBox="1">
            <a:spLocks noChangeArrowheads="1"/>
          </p:cNvSpPr>
          <p:nvPr/>
        </p:nvSpPr>
        <p:spPr bwMode="auto">
          <a:xfrm>
            <a:off x="3441700" y="1524000"/>
            <a:ext cx="2330450" cy="4486275"/>
          </a:xfrm>
          <a:prstGeom prst="rect">
            <a:avLst/>
          </a:prstGeom>
          <a:noFill/>
          <a:ln w="12700">
            <a:noFill/>
            <a:miter lim="800000"/>
            <a:headEnd type="none" w="sm" len="sm"/>
            <a:tailEnd type="none" w="sm" len="sm"/>
          </a:ln>
          <a:effectLst/>
        </p:spPr>
        <p:txBody>
          <a:bodyPr wrap="none">
            <a:spAutoFit/>
          </a:bodyPr>
          <a:lstStyle/>
          <a:p>
            <a:r>
              <a:rPr lang="en-US" sz="1800" b="0"/>
              <a:t>P1</a:t>
            </a:r>
          </a:p>
          <a:p>
            <a:r>
              <a:rPr lang="en-US" sz="1800" b="0"/>
              <a:t>---</a:t>
            </a:r>
          </a:p>
          <a:p>
            <a:endParaRPr lang="en-US" sz="1800" b="0"/>
          </a:p>
          <a:p>
            <a:r>
              <a:rPr lang="en-US" sz="1800" b="0"/>
              <a:t> </a:t>
            </a:r>
          </a:p>
          <a:p>
            <a:endParaRPr lang="en-US" sz="1800" b="0"/>
          </a:p>
          <a:p>
            <a:r>
              <a:rPr lang="en-US" sz="1800">
                <a:solidFill>
                  <a:schemeClr val="tx2"/>
                </a:solidFill>
              </a:rPr>
              <a:t>MPI_Isend(to 0, 33);</a:t>
            </a:r>
          </a:p>
          <a:p>
            <a:endParaRPr lang="en-US" sz="1800" b="0"/>
          </a:p>
          <a:p>
            <a:r>
              <a:rPr lang="en-US" sz="1800">
                <a:solidFill>
                  <a:schemeClr val="tx2"/>
                </a:solidFill>
              </a:rPr>
              <a:t>MPI_Barrier();</a:t>
            </a:r>
          </a:p>
          <a:p>
            <a:endParaRPr lang="en-US" sz="1800">
              <a:solidFill>
                <a:srgbClr val="CC0066"/>
              </a:solidFill>
            </a:endParaRPr>
          </a:p>
          <a:p>
            <a:endParaRPr lang="en-US" sz="1800" b="0"/>
          </a:p>
          <a:p>
            <a:endParaRPr lang="en-US" sz="1800" b="0"/>
          </a:p>
          <a:p>
            <a:endParaRPr lang="en-US" sz="1800" b="0"/>
          </a:p>
          <a:p>
            <a:endParaRPr lang="en-US" sz="1800" b="0"/>
          </a:p>
          <a:p>
            <a:endParaRPr lang="en-US" sz="1800" b="0"/>
          </a:p>
          <a:p>
            <a:endParaRPr lang="en-US" sz="1800" b="0"/>
          </a:p>
          <a:p>
            <a:r>
              <a:rPr lang="en-US" sz="1800" b="0"/>
              <a:t>MPI_Finalize();</a:t>
            </a:r>
          </a:p>
        </p:txBody>
      </p:sp>
      <p:sp>
        <p:nvSpPr>
          <p:cNvPr id="2927622" name="Text Box 6"/>
          <p:cNvSpPr txBox="1">
            <a:spLocks noChangeArrowheads="1"/>
          </p:cNvSpPr>
          <p:nvPr/>
        </p:nvSpPr>
        <p:spPr bwMode="auto">
          <a:xfrm>
            <a:off x="6184900" y="1524000"/>
            <a:ext cx="2482850" cy="4486275"/>
          </a:xfrm>
          <a:prstGeom prst="rect">
            <a:avLst/>
          </a:prstGeom>
          <a:noFill/>
          <a:ln w="12700">
            <a:noFill/>
            <a:miter lim="800000"/>
            <a:headEnd type="none" w="sm" len="sm"/>
            <a:tailEnd type="none" w="sm" len="sm"/>
          </a:ln>
          <a:effectLst/>
        </p:spPr>
        <p:txBody>
          <a:bodyPr wrap="none">
            <a:spAutoFit/>
          </a:bodyPr>
          <a:lstStyle/>
          <a:p>
            <a:r>
              <a:rPr lang="en-US" sz="1800" b="0"/>
              <a:t>P2</a:t>
            </a:r>
          </a:p>
          <a:p>
            <a:r>
              <a:rPr lang="en-US" sz="1800" b="0"/>
              <a:t>---</a:t>
            </a:r>
          </a:p>
          <a:p>
            <a:endParaRPr lang="en-US" sz="1800" b="0"/>
          </a:p>
          <a:p>
            <a:r>
              <a:rPr lang="en-US" sz="1800" b="0"/>
              <a:t> </a:t>
            </a:r>
          </a:p>
          <a:p>
            <a:endParaRPr lang="en-US" sz="1800" b="0"/>
          </a:p>
          <a:p>
            <a:endParaRPr lang="en-US" sz="1800" b="0"/>
          </a:p>
          <a:p>
            <a:endParaRPr lang="en-US" sz="1800" b="0"/>
          </a:p>
          <a:p>
            <a:r>
              <a:rPr lang="en-US" sz="1800">
                <a:solidFill>
                  <a:schemeClr val="tx2"/>
                </a:solidFill>
              </a:rPr>
              <a:t>MPI_Barrier();</a:t>
            </a:r>
          </a:p>
          <a:p>
            <a:endParaRPr lang="en-US" sz="1800">
              <a:solidFill>
                <a:schemeClr val="tx2"/>
              </a:solidFill>
            </a:endParaRPr>
          </a:p>
          <a:p>
            <a:endParaRPr lang="en-US" sz="1800"/>
          </a:p>
          <a:p>
            <a:r>
              <a:rPr lang="en-US" sz="1800">
                <a:solidFill>
                  <a:srgbClr val="CC0000"/>
                </a:solidFill>
              </a:rPr>
              <a:t>MPI_Isend(to P0, 22);</a:t>
            </a:r>
          </a:p>
          <a:p>
            <a:endParaRPr lang="en-US" sz="1800" b="0">
              <a:solidFill>
                <a:srgbClr val="CC0000"/>
              </a:solidFill>
            </a:endParaRPr>
          </a:p>
          <a:p>
            <a:endParaRPr lang="en-US" sz="1800" b="0">
              <a:solidFill>
                <a:srgbClr val="CC0000"/>
              </a:solidFill>
            </a:endParaRPr>
          </a:p>
          <a:p>
            <a:endParaRPr lang="en-US" sz="1800" b="0"/>
          </a:p>
          <a:p>
            <a:endParaRPr lang="en-US" sz="1800" b="0"/>
          </a:p>
          <a:p>
            <a:r>
              <a:rPr lang="en-US" sz="1800" b="0"/>
              <a:t>MPI_Finalize();</a:t>
            </a:r>
          </a:p>
        </p:txBody>
      </p:sp>
      <p:sp>
        <p:nvSpPr>
          <p:cNvPr id="2927623" name="Freeform 7"/>
          <p:cNvSpPr>
            <a:spLocks/>
          </p:cNvSpPr>
          <p:nvPr/>
        </p:nvSpPr>
        <p:spPr bwMode="auto">
          <a:xfrm>
            <a:off x="292100" y="2590800"/>
            <a:ext cx="165100" cy="381000"/>
          </a:xfrm>
          <a:custGeom>
            <a:avLst/>
            <a:gdLst/>
            <a:ahLst/>
            <a:cxnLst>
              <a:cxn ang="0">
                <a:pos x="56" y="0"/>
              </a:cxn>
              <a:cxn ang="0">
                <a:pos x="8" y="144"/>
              </a:cxn>
              <a:cxn ang="0">
                <a:pos x="104" y="240"/>
              </a:cxn>
            </a:cxnLst>
            <a:rect l="0" t="0" r="r" b="b"/>
            <a:pathLst>
              <a:path w="104" h="240">
                <a:moveTo>
                  <a:pt x="56" y="0"/>
                </a:moveTo>
                <a:cubicBezTo>
                  <a:pt x="28" y="52"/>
                  <a:pt x="0" y="104"/>
                  <a:pt x="8" y="144"/>
                </a:cubicBezTo>
                <a:cubicBezTo>
                  <a:pt x="16" y="184"/>
                  <a:pt x="60" y="212"/>
                  <a:pt x="104" y="240"/>
                </a:cubicBezTo>
              </a:path>
            </a:pathLst>
          </a:custGeom>
          <a:noFill/>
          <a:ln w="38100" cap="flat" cmpd="sng">
            <a:solidFill>
              <a:srgbClr val="CC0000"/>
            </a:solidFill>
            <a:prstDash val="solid"/>
            <a:round/>
            <a:headEnd type="none" w="sm" len="sm"/>
            <a:tailEnd type="triangle" w="med" len="med"/>
          </a:ln>
          <a:effectLst/>
        </p:spPr>
        <p:txBody>
          <a:bodyPr/>
          <a:lstStyle/>
          <a:p>
            <a:endParaRPr lang="en-US"/>
          </a:p>
        </p:txBody>
      </p:sp>
      <p:sp>
        <p:nvSpPr>
          <p:cNvPr id="2927624" name="Freeform 8"/>
          <p:cNvSpPr>
            <a:spLocks/>
          </p:cNvSpPr>
          <p:nvPr/>
        </p:nvSpPr>
        <p:spPr bwMode="auto">
          <a:xfrm>
            <a:off x="292100" y="3200400"/>
            <a:ext cx="165100" cy="381000"/>
          </a:xfrm>
          <a:custGeom>
            <a:avLst/>
            <a:gdLst/>
            <a:ahLst/>
            <a:cxnLst>
              <a:cxn ang="0">
                <a:pos x="56" y="0"/>
              </a:cxn>
              <a:cxn ang="0">
                <a:pos x="8" y="144"/>
              </a:cxn>
              <a:cxn ang="0">
                <a:pos x="104" y="240"/>
              </a:cxn>
            </a:cxnLst>
            <a:rect l="0" t="0" r="r" b="b"/>
            <a:pathLst>
              <a:path w="104" h="240">
                <a:moveTo>
                  <a:pt x="56" y="0"/>
                </a:moveTo>
                <a:cubicBezTo>
                  <a:pt x="28" y="52"/>
                  <a:pt x="0" y="104"/>
                  <a:pt x="8" y="144"/>
                </a:cubicBezTo>
                <a:cubicBezTo>
                  <a:pt x="16" y="184"/>
                  <a:pt x="60" y="212"/>
                  <a:pt x="104" y="240"/>
                </a:cubicBezTo>
              </a:path>
            </a:pathLst>
          </a:custGeom>
          <a:noFill/>
          <a:ln w="38100" cap="flat" cmpd="sng">
            <a:solidFill>
              <a:srgbClr val="CC0000"/>
            </a:solidFill>
            <a:prstDash val="solid"/>
            <a:round/>
            <a:headEnd type="none" w="sm" len="sm"/>
            <a:tailEnd type="triangle" w="med" len="med"/>
          </a:ln>
          <a:effectLst/>
        </p:spPr>
        <p:txBody>
          <a:bodyPr/>
          <a:lstStyle/>
          <a:p>
            <a:endParaRPr lang="en-US"/>
          </a:p>
        </p:txBody>
      </p:sp>
      <p:sp>
        <p:nvSpPr>
          <p:cNvPr id="2927625" name="Freeform 9"/>
          <p:cNvSpPr>
            <a:spLocks/>
          </p:cNvSpPr>
          <p:nvPr/>
        </p:nvSpPr>
        <p:spPr bwMode="auto">
          <a:xfrm>
            <a:off x="6248400" y="3886200"/>
            <a:ext cx="165100" cy="381000"/>
          </a:xfrm>
          <a:custGeom>
            <a:avLst/>
            <a:gdLst/>
            <a:ahLst/>
            <a:cxnLst>
              <a:cxn ang="0">
                <a:pos x="56" y="0"/>
              </a:cxn>
              <a:cxn ang="0">
                <a:pos x="8" y="144"/>
              </a:cxn>
              <a:cxn ang="0">
                <a:pos x="104" y="240"/>
              </a:cxn>
            </a:cxnLst>
            <a:rect l="0" t="0" r="r" b="b"/>
            <a:pathLst>
              <a:path w="104" h="240">
                <a:moveTo>
                  <a:pt x="56" y="0"/>
                </a:moveTo>
                <a:cubicBezTo>
                  <a:pt x="28" y="52"/>
                  <a:pt x="0" y="104"/>
                  <a:pt x="8" y="144"/>
                </a:cubicBezTo>
                <a:cubicBezTo>
                  <a:pt x="16" y="184"/>
                  <a:pt x="60" y="212"/>
                  <a:pt x="104" y="240"/>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927626" name="Freeform 10"/>
          <p:cNvSpPr>
            <a:spLocks/>
          </p:cNvSpPr>
          <p:nvPr/>
        </p:nvSpPr>
        <p:spPr bwMode="auto">
          <a:xfrm>
            <a:off x="6172200" y="4648200"/>
            <a:ext cx="152400" cy="990600"/>
          </a:xfrm>
          <a:custGeom>
            <a:avLst/>
            <a:gdLst/>
            <a:ahLst/>
            <a:cxnLst>
              <a:cxn ang="0">
                <a:pos x="96" y="0"/>
              </a:cxn>
              <a:cxn ang="0">
                <a:pos x="0" y="384"/>
              </a:cxn>
              <a:cxn ang="0">
                <a:pos x="96" y="624"/>
              </a:cxn>
            </a:cxnLst>
            <a:rect l="0" t="0" r="r" b="b"/>
            <a:pathLst>
              <a:path w="96" h="624">
                <a:moveTo>
                  <a:pt x="96" y="0"/>
                </a:moveTo>
                <a:cubicBezTo>
                  <a:pt x="48" y="140"/>
                  <a:pt x="0" y="280"/>
                  <a:pt x="0" y="384"/>
                </a:cubicBezTo>
                <a:cubicBezTo>
                  <a:pt x="0" y="488"/>
                  <a:pt x="48" y="556"/>
                  <a:pt x="96" y="624"/>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927627" name="Freeform 11"/>
          <p:cNvSpPr>
            <a:spLocks/>
          </p:cNvSpPr>
          <p:nvPr/>
        </p:nvSpPr>
        <p:spPr bwMode="auto">
          <a:xfrm>
            <a:off x="381000" y="3810000"/>
            <a:ext cx="152400" cy="1752600"/>
          </a:xfrm>
          <a:custGeom>
            <a:avLst/>
            <a:gdLst/>
            <a:ahLst/>
            <a:cxnLst>
              <a:cxn ang="0">
                <a:pos x="96" y="0"/>
              </a:cxn>
              <a:cxn ang="0">
                <a:pos x="0" y="576"/>
              </a:cxn>
              <a:cxn ang="0">
                <a:pos x="96" y="1104"/>
              </a:cxn>
            </a:cxnLst>
            <a:rect l="0" t="0" r="r" b="b"/>
            <a:pathLst>
              <a:path w="96" h="1104">
                <a:moveTo>
                  <a:pt x="96" y="0"/>
                </a:moveTo>
                <a:cubicBezTo>
                  <a:pt x="48" y="196"/>
                  <a:pt x="0" y="392"/>
                  <a:pt x="0" y="576"/>
                </a:cubicBezTo>
                <a:cubicBezTo>
                  <a:pt x="0" y="760"/>
                  <a:pt x="48" y="932"/>
                  <a:pt x="96" y="1104"/>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927628" name="Freeform 12"/>
          <p:cNvSpPr>
            <a:spLocks/>
          </p:cNvSpPr>
          <p:nvPr/>
        </p:nvSpPr>
        <p:spPr bwMode="auto">
          <a:xfrm>
            <a:off x="3429000" y="3886200"/>
            <a:ext cx="152400" cy="1676400"/>
          </a:xfrm>
          <a:custGeom>
            <a:avLst/>
            <a:gdLst/>
            <a:ahLst/>
            <a:cxnLst>
              <a:cxn ang="0">
                <a:pos x="96" y="0"/>
              </a:cxn>
              <a:cxn ang="0">
                <a:pos x="0" y="624"/>
              </a:cxn>
              <a:cxn ang="0">
                <a:pos x="96" y="1056"/>
              </a:cxn>
            </a:cxnLst>
            <a:rect l="0" t="0" r="r" b="b"/>
            <a:pathLst>
              <a:path w="96" h="1056">
                <a:moveTo>
                  <a:pt x="96" y="0"/>
                </a:moveTo>
                <a:cubicBezTo>
                  <a:pt x="48" y="224"/>
                  <a:pt x="0" y="448"/>
                  <a:pt x="0" y="624"/>
                </a:cubicBezTo>
                <a:cubicBezTo>
                  <a:pt x="0" y="800"/>
                  <a:pt x="48" y="928"/>
                  <a:pt x="96" y="1056"/>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927629" name="Freeform 13"/>
          <p:cNvSpPr>
            <a:spLocks/>
          </p:cNvSpPr>
          <p:nvPr/>
        </p:nvSpPr>
        <p:spPr bwMode="auto">
          <a:xfrm>
            <a:off x="3048000" y="3200400"/>
            <a:ext cx="381000" cy="2514600"/>
          </a:xfrm>
          <a:custGeom>
            <a:avLst/>
            <a:gdLst/>
            <a:ahLst/>
            <a:cxnLst>
              <a:cxn ang="0">
                <a:pos x="240" y="0"/>
              </a:cxn>
              <a:cxn ang="0">
                <a:pos x="0" y="816"/>
              </a:cxn>
              <a:cxn ang="0">
                <a:pos x="240" y="1584"/>
              </a:cxn>
            </a:cxnLst>
            <a:rect l="0" t="0" r="r" b="b"/>
            <a:pathLst>
              <a:path w="240" h="1584">
                <a:moveTo>
                  <a:pt x="240" y="0"/>
                </a:moveTo>
                <a:cubicBezTo>
                  <a:pt x="120" y="276"/>
                  <a:pt x="0" y="552"/>
                  <a:pt x="0" y="816"/>
                </a:cubicBezTo>
                <a:cubicBezTo>
                  <a:pt x="0" y="1080"/>
                  <a:pt x="120" y="1332"/>
                  <a:pt x="240" y="1584"/>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927630" name="Freeform 14"/>
          <p:cNvSpPr>
            <a:spLocks/>
          </p:cNvSpPr>
          <p:nvPr/>
        </p:nvSpPr>
        <p:spPr bwMode="auto">
          <a:xfrm>
            <a:off x="2209800" y="2882900"/>
            <a:ext cx="1219200" cy="165100"/>
          </a:xfrm>
          <a:custGeom>
            <a:avLst/>
            <a:gdLst/>
            <a:ahLst/>
            <a:cxnLst>
              <a:cxn ang="0">
                <a:pos x="768" y="104"/>
              </a:cxn>
              <a:cxn ang="0">
                <a:pos x="432" y="8"/>
              </a:cxn>
              <a:cxn ang="0">
                <a:pos x="0" y="56"/>
              </a:cxn>
            </a:cxnLst>
            <a:rect l="0" t="0" r="r" b="b"/>
            <a:pathLst>
              <a:path w="768" h="104">
                <a:moveTo>
                  <a:pt x="768" y="104"/>
                </a:moveTo>
                <a:cubicBezTo>
                  <a:pt x="664" y="60"/>
                  <a:pt x="560" y="16"/>
                  <a:pt x="432" y="8"/>
                </a:cubicBezTo>
                <a:cubicBezTo>
                  <a:pt x="304" y="0"/>
                  <a:pt x="152" y="28"/>
                  <a:pt x="0" y="56"/>
                </a:cubicBezTo>
              </a:path>
            </a:pathLst>
          </a:custGeom>
          <a:noFill/>
          <a:ln w="12700" cap="flat" cmpd="sng">
            <a:solidFill>
              <a:schemeClr val="tx1"/>
            </a:solidFill>
            <a:prstDash val="dashDot"/>
            <a:round/>
            <a:headEnd type="none" w="sm" len="sm"/>
            <a:tailEnd type="triangle" w="med" len="med"/>
          </a:ln>
          <a:effectLst/>
        </p:spPr>
        <p:txBody>
          <a:bodyPr/>
          <a:lstStyle/>
          <a:p>
            <a:endParaRPr lang="en-US"/>
          </a:p>
        </p:txBody>
      </p:sp>
      <p:sp>
        <p:nvSpPr>
          <p:cNvPr id="2927631" name="Text Box 15"/>
          <p:cNvSpPr txBox="1">
            <a:spLocks noChangeArrowheads="1"/>
          </p:cNvSpPr>
          <p:nvPr/>
        </p:nvSpPr>
        <p:spPr bwMode="auto">
          <a:xfrm>
            <a:off x="2422525" y="2982913"/>
            <a:ext cx="825500" cy="304800"/>
          </a:xfrm>
          <a:prstGeom prst="rect">
            <a:avLst/>
          </a:prstGeom>
          <a:noFill/>
          <a:ln w="12700">
            <a:noFill/>
            <a:miter lim="800000"/>
            <a:headEnd type="none" w="sm" len="sm"/>
            <a:tailEnd type="none" w="sm" len="sm"/>
          </a:ln>
          <a:effectLst/>
        </p:spPr>
        <p:txBody>
          <a:bodyPr wrap="none">
            <a:spAutoFit/>
          </a:bodyPr>
          <a:lstStyle/>
          <a:p>
            <a:r>
              <a:rPr lang="en-US"/>
              <a:t>InterCB</a:t>
            </a:r>
          </a:p>
        </p:txBody>
      </p:sp>
      <p:sp>
        <p:nvSpPr>
          <p:cNvPr id="2927632" name="Freeform 16"/>
          <p:cNvSpPr>
            <a:spLocks/>
          </p:cNvSpPr>
          <p:nvPr/>
        </p:nvSpPr>
        <p:spPr bwMode="auto">
          <a:xfrm>
            <a:off x="2120900" y="2540000"/>
            <a:ext cx="1308100" cy="3327400"/>
          </a:xfrm>
          <a:custGeom>
            <a:avLst/>
            <a:gdLst/>
            <a:ahLst/>
            <a:cxnLst>
              <a:cxn ang="0">
                <a:pos x="152" y="80"/>
              </a:cxn>
              <a:cxn ang="0">
                <a:pos x="200" y="176"/>
              </a:cxn>
              <a:cxn ang="0">
                <a:pos x="8" y="1136"/>
              </a:cxn>
              <a:cxn ang="0">
                <a:pos x="152" y="1856"/>
              </a:cxn>
              <a:cxn ang="0">
                <a:pos x="824" y="2096"/>
              </a:cxn>
            </a:cxnLst>
            <a:rect l="0" t="0" r="r" b="b"/>
            <a:pathLst>
              <a:path w="824" h="2096">
                <a:moveTo>
                  <a:pt x="152" y="80"/>
                </a:moveTo>
                <a:cubicBezTo>
                  <a:pt x="188" y="40"/>
                  <a:pt x="224" y="0"/>
                  <a:pt x="200" y="176"/>
                </a:cubicBezTo>
                <a:cubicBezTo>
                  <a:pt x="176" y="352"/>
                  <a:pt x="16" y="856"/>
                  <a:pt x="8" y="1136"/>
                </a:cubicBezTo>
                <a:cubicBezTo>
                  <a:pt x="0" y="1416"/>
                  <a:pt x="16" y="1696"/>
                  <a:pt x="152" y="1856"/>
                </a:cubicBezTo>
                <a:cubicBezTo>
                  <a:pt x="288" y="2016"/>
                  <a:pt x="556" y="2056"/>
                  <a:pt x="824" y="2096"/>
                </a:cubicBezTo>
              </a:path>
            </a:pathLst>
          </a:custGeom>
          <a:noFill/>
          <a:ln w="12700" cap="flat" cmpd="sng">
            <a:solidFill>
              <a:schemeClr val="tx1"/>
            </a:solidFill>
            <a:prstDash val="dashDot"/>
            <a:round/>
            <a:headEnd type="none" w="sm" len="sm"/>
            <a:tailEnd type="triangle" w="med" len="med"/>
          </a:ln>
          <a:effectLst/>
        </p:spPr>
        <p:txBody>
          <a:bodyPr/>
          <a:lstStyle/>
          <a:p>
            <a:endParaRPr lang="en-US"/>
          </a:p>
        </p:txBody>
      </p:sp>
      <p:sp>
        <p:nvSpPr>
          <p:cNvPr id="2927633" name="Text Box 17"/>
          <p:cNvSpPr txBox="1">
            <a:spLocks noChangeArrowheads="1"/>
          </p:cNvSpPr>
          <p:nvPr/>
        </p:nvSpPr>
        <p:spPr bwMode="auto">
          <a:xfrm>
            <a:off x="2070100" y="4648200"/>
            <a:ext cx="825500" cy="304800"/>
          </a:xfrm>
          <a:prstGeom prst="rect">
            <a:avLst/>
          </a:prstGeom>
          <a:noFill/>
          <a:ln w="12700">
            <a:noFill/>
            <a:miter lim="800000"/>
            <a:headEnd type="none" w="sm" len="sm"/>
            <a:tailEnd type="none" w="sm" len="sm"/>
          </a:ln>
          <a:effectLst/>
        </p:spPr>
        <p:txBody>
          <a:bodyPr wrap="none">
            <a:spAutoFit/>
          </a:bodyPr>
          <a:lstStyle/>
          <a:p>
            <a:r>
              <a:rPr lang="en-US"/>
              <a:t>InterCB</a:t>
            </a:r>
          </a:p>
        </p:txBody>
      </p:sp>
      <p:sp>
        <p:nvSpPr>
          <p:cNvPr id="2927634" name="Freeform 18"/>
          <p:cNvSpPr>
            <a:spLocks/>
          </p:cNvSpPr>
          <p:nvPr/>
        </p:nvSpPr>
        <p:spPr bwMode="auto">
          <a:xfrm>
            <a:off x="4483100" y="3886200"/>
            <a:ext cx="1612900" cy="609600"/>
          </a:xfrm>
          <a:custGeom>
            <a:avLst/>
            <a:gdLst/>
            <a:ahLst/>
            <a:cxnLst>
              <a:cxn ang="0">
                <a:pos x="104" y="0"/>
              </a:cxn>
              <a:cxn ang="0">
                <a:pos x="152" y="240"/>
              </a:cxn>
              <a:cxn ang="0">
                <a:pos x="1016" y="384"/>
              </a:cxn>
            </a:cxnLst>
            <a:rect l="0" t="0" r="r" b="b"/>
            <a:pathLst>
              <a:path w="1016" h="384">
                <a:moveTo>
                  <a:pt x="104" y="0"/>
                </a:moveTo>
                <a:cubicBezTo>
                  <a:pt x="52" y="88"/>
                  <a:pt x="0" y="176"/>
                  <a:pt x="152" y="240"/>
                </a:cubicBezTo>
                <a:cubicBezTo>
                  <a:pt x="304" y="304"/>
                  <a:pt x="660" y="344"/>
                  <a:pt x="1016" y="384"/>
                </a:cubicBezTo>
              </a:path>
            </a:pathLst>
          </a:custGeom>
          <a:noFill/>
          <a:ln w="12700" cap="flat" cmpd="sng">
            <a:solidFill>
              <a:schemeClr val="tx1"/>
            </a:solidFill>
            <a:prstDash val="dash"/>
            <a:round/>
            <a:headEnd type="none" w="sm" len="sm"/>
            <a:tailEnd type="triangle" w="med" len="med"/>
          </a:ln>
          <a:effectLst/>
        </p:spPr>
        <p:txBody>
          <a:bodyPr/>
          <a:lstStyle/>
          <a:p>
            <a:endParaRPr lang="en-US"/>
          </a:p>
        </p:txBody>
      </p:sp>
      <p:sp>
        <p:nvSpPr>
          <p:cNvPr id="2927635" name="Text Box 19"/>
          <p:cNvSpPr txBox="1">
            <a:spLocks noChangeArrowheads="1"/>
          </p:cNvSpPr>
          <p:nvPr/>
        </p:nvSpPr>
        <p:spPr bwMode="auto">
          <a:xfrm>
            <a:off x="4813300" y="3962400"/>
            <a:ext cx="825500" cy="304800"/>
          </a:xfrm>
          <a:prstGeom prst="rect">
            <a:avLst/>
          </a:prstGeom>
          <a:noFill/>
          <a:ln w="12700">
            <a:noFill/>
            <a:miter lim="800000"/>
            <a:headEnd type="none" w="sm" len="sm"/>
            <a:tailEnd type="none" w="sm" len="sm"/>
          </a:ln>
          <a:effectLst/>
        </p:spPr>
        <p:txBody>
          <a:bodyPr wrap="none">
            <a:spAutoFit/>
          </a:bodyPr>
          <a:lstStyle/>
          <a:p>
            <a:r>
              <a:rPr lang="en-US"/>
              <a:t>InterCB</a:t>
            </a:r>
          </a:p>
        </p:txBody>
      </p:sp>
      <p:sp>
        <p:nvSpPr>
          <p:cNvPr id="2927636" name="Text Box 20"/>
          <p:cNvSpPr txBox="1">
            <a:spLocks noChangeArrowheads="1"/>
          </p:cNvSpPr>
          <p:nvPr/>
        </p:nvSpPr>
        <p:spPr bwMode="auto">
          <a:xfrm>
            <a:off x="3746500" y="4419600"/>
            <a:ext cx="825500" cy="304800"/>
          </a:xfrm>
          <a:prstGeom prst="rect">
            <a:avLst/>
          </a:prstGeom>
          <a:noFill/>
          <a:ln w="12700">
            <a:noFill/>
            <a:miter lim="800000"/>
            <a:headEnd type="none" w="sm" len="sm"/>
            <a:tailEnd type="none" w="sm" len="sm"/>
          </a:ln>
          <a:effectLst/>
        </p:spPr>
        <p:txBody>
          <a:bodyPr wrap="none">
            <a:spAutoFit/>
          </a:bodyPr>
          <a:lstStyle/>
          <a:p>
            <a:r>
              <a:rPr lang="en-US"/>
              <a:t>InterCB</a:t>
            </a:r>
          </a:p>
        </p:txBody>
      </p:sp>
      <p:sp>
        <p:nvSpPr>
          <p:cNvPr id="2927637" name="Freeform 21"/>
          <p:cNvSpPr>
            <a:spLocks/>
          </p:cNvSpPr>
          <p:nvPr/>
        </p:nvSpPr>
        <p:spPr bwMode="auto">
          <a:xfrm>
            <a:off x="1295400" y="3886200"/>
            <a:ext cx="4800600" cy="965200"/>
          </a:xfrm>
          <a:custGeom>
            <a:avLst/>
            <a:gdLst/>
            <a:ahLst/>
            <a:cxnLst>
              <a:cxn ang="0">
                <a:pos x="240" y="0"/>
              </a:cxn>
              <a:cxn ang="0">
                <a:pos x="288" y="336"/>
              </a:cxn>
              <a:cxn ang="0">
                <a:pos x="1968" y="576"/>
              </a:cxn>
              <a:cxn ang="0">
                <a:pos x="3024" y="528"/>
              </a:cxn>
            </a:cxnLst>
            <a:rect l="0" t="0" r="r" b="b"/>
            <a:pathLst>
              <a:path w="3024" h="608">
                <a:moveTo>
                  <a:pt x="240" y="0"/>
                </a:moveTo>
                <a:cubicBezTo>
                  <a:pt x="120" y="120"/>
                  <a:pt x="0" y="240"/>
                  <a:pt x="288" y="336"/>
                </a:cubicBezTo>
                <a:cubicBezTo>
                  <a:pt x="576" y="432"/>
                  <a:pt x="1512" y="544"/>
                  <a:pt x="1968" y="576"/>
                </a:cubicBezTo>
                <a:cubicBezTo>
                  <a:pt x="2424" y="608"/>
                  <a:pt x="2724" y="568"/>
                  <a:pt x="3024" y="528"/>
                </a:cubicBezTo>
              </a:path>
            </a:pathLst>
          </a:custGeom>
          <a:noFill/>
          <a:ln w="38100" cap="flat" cmpd="sng">
            <a:solidFill>
              <a:srgbClr val="CC0000"/>
            </a:solidFill>
            <a:prstDash val="dash"/>
            <a:round/>
            <a:headEnd type="none" w="sm" len="sm"/>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C21C131-271C-429D-B940-0478EA72E0CB}" type="slidenum">
              <a:rPr lang="en-US"/>
              <a:pPr/>
              <a:t>117</a:t>
            </a:fld>
            <a:endParaRPr lang="en-US"/>
          </a:p>
        </p:txBody>
      </p:sp>
      <p:sp>
        <p:nvSpPr>
          <p:cNvPr id="2939906" name="Rectangle 2"/>
          <p:cNvSpPr>
            <a:spLocks noGrp="1" noChangeArrowheads="1"/>
          </p:cNvSpPr>
          <p:nvPr>
            <p:ph type="body" idx="1"/>
          </p:nvPr>
        </p:nvSpPr>
        <p:spPr>
          <a:xfrm>
            <a:off x="762000" y="685800"/>
            <a:ext cx="7967662" cy="2667000"/>
          </a:xfrm>
          <a:noFill/>
          <a:ln/>
        </p:spPr>
        <p:txBody>
          <a:bodyPr/>
          <a:lstStyle/>
          <a:p>
            <a:r>
              <a:rPr lang="en-US" sz="2200" b="0" dirty="0" smtClean="0">
                <a:solidFill>
                  <a:srgbClr val="000099"/>
                </a:solidFill>
              </a:rPr>
              <a:t>We think that Dynamic Verification  with a suitable DPOR algorithm has MANY merits</a:t>
            </a:r>
          </a:p>
          <a:p>
            <a:endParaRPr lang="en-US" sz="2200" b="0" dirty="0" smtClean="0">
              <a:solidFill>
                <a:srgbClr val="000099"/>
              </a:solidFill>
            </a:endParaRPr>
          </a:p>
          <a:p>
            <a:r>
              <a:rPr lang="en-US" sz="2200" b="0" dirty="0" smtClean="0">
                <a:solidFill>
                  <a:srgbClr val="000099"/>
                </a:solidFill>
              </a:rPr>
              <a:t>It is SO under-researched that we strongly encourage others to join this brave group</a:t>
            </a:r>
          </a:p>
          <a:p>
            <a:endParaRPr lang="en-US" sz="2200" b="0" dirty="0" smtClean="0">
              <a:solidFill>
                <a:srgbClr val="000099"/>
              </a:solidFill>
            </a:endParaRPr>
          </a:p>
          <a:p>
            <a:r>
              <a:rPr lang="en-US" sz="2200" b="0" dirty="0" smtClean="0">
                <a:solidFill>
                  <a:srgbClr val="000099"/>
                </a:solidFill>
              </a:rPr>
              <a:t>This may lead to tools that practitioners can IMMEDIATELY employ without any worry of model building or maintenance</a:t>
            </a:r>
            <a:endParaRPr lang="en-US" dirty="0">
              <a:solidFill>
                <a:srgbClr val="000099"/>
              </a:solidFill>
            </a:endParaRPr>
          </a:p>
        </p:txBody>
      </p:sp>
      <p:sp>
        <p:nvSpPr>
          <p:cNvPr id="2939907" name="Rectangle 3"/>
          <p:cNvSpPr>
            <a:spLocks noChangeArrowheads="1"/>
          </p:cNvSpPr>
          <p:nvPr/>
        </p:nvSpPr>
        <p:spPr bwMode="auto">
          <a:xfrm>
            <a:off x="304800" y="152400"/>
            <a:ext cx="8534400" cy="795338"/>
          </a:xfrm>
          <a:prstGeom prst="rect">
            <a:avLst/>
          </a:prstGeom>
          <a:noFill/>
          <a:ln w="9525">
            <a:noFill/>
            <a:miter lim="800000"/>
            <a:headEnd/>
            <a:tailEnd/>
          </a:ln>
          <a:effectLst/>
        </p:spPr>
        <p:txBody>
          <a:bodyPr lIns="92075" tIns="46038" rIns="92075" bIns="46038"/>
          <a:lstStyle/>
          <a:p>
            <a:pPr>
              <a:lnSpc>
                <a:spcPct val="90000"/>
              </a:lnSpc>
            </a:pPr>
            <a:r>
              <a:rPr lang="en-US" sz="2400" i="1" dirty="0" smtClean="0">
                <a:solidFill>
                  <a:srgbClr val="000099"/>
                </a:solidFill>
              </a:rPr>
              <a:t>Concluding Remarks</a:t>
            </a:r>
            <a:endParaRPr lang="en-US" sz="2400" i="1" dirty="0">
              <a:solidFill>
                <a:srgbClr val="000099"/>
              </a:solidFill>
            </a:endParaRP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557463"/>
            <a:ext cx="7620000" cy="719137"/>
          </a:xfrm>
        </p:spPr>
        <p:txBody>
          <a:bodyPr>
            <a:normAutofit fontScale="90000"/>
          </a:bodyPr>
          <a:lstStyle/>
          <a:p>
            <a:r>
              <a:rPr lang="en-US" sz="3200" b="1" dirty="0" smtClean="0"/>
              <a:t>Demo  Inspect,  ISP,  and  FIB</a:t>
            </a:r>
            <a:br>
              <a:rPr lang="en-US" sz="3200" b="1" dirty="0" smtClean="0"/>
            </a:br>
            <a:r>
              <a:rPr lang="en-US" sz="3200" dirty="0" smtClean="0"/>
              <a:t>(and MPEC if you wish…)</a:t>
            </a:r>
            <a:endParaRPr lang="en-US" sz="3200" b="1" dirty="0"/>
          </a:p>
        </p:txBody>
      </p:sp>
      <p:sp>
        <p:nvSpPr>
          <p:cNvPr id="9" name="Slide Number Placeholder 8"/>
          <p:cNvSpPr>
            <a:spLocks noGrp="1"/>
          </p:cNvSpPr>
          <p:nvPr>
            <p:ph type="sldNum" sz="quarter" idx="12"/>
          </p:nvPr>
        </p:nvSpPr>
        <p:spPr/>
        <p:txBody>
          <a:bodyPr/>
          <a:lstStyle/>
          <a:p>
            <a:fld id="{08210399-BF1E-F845-A018-4F8D6DDD9A3F}" type="slidenum">
              <a:rPr lang="en-US" smtClean="0"/>
              <a:pPr/>
              <a:t>118</a:t>
            </a:fld>
            <a:endParaRPr lang="en-US"/>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C077EF3-0EB6-486D-8238-C86244DADBAA}" type="slidenum">
              <a:rPr lang="en-US"/>
              <a:pPr/>
              <a:t>119</a:t>
            </a:fld>
            <a:endParaRPr lang="en-US"/>
          </a:p>
        </p:txBody>
      </p:sp>
      <p:sp>
        <p:nvSpPr>
          <p:cNvPr id="1915906" name="Rectangle 2"/>
          <p:cNvSpPr>
            <a:spLocks noGrp="1" noChangeArrowheads="1"/>
          </p:cNvSpPr>
          <p:nvPr>
            <p:ph type="title"/>
          </p:nvPr>
        </p:nvSpPr>
        <p:spPr>
          <a:xfrm>
            <a:off x="457200" y="322263"/>
            <a:ext cx="8229600" cy="554037"/>
          </a:xfrm>
        </p:spPr>
        <p:txBody>
          <a:bodyPr/>
          <a:lstStyle/>
          <a:p>
            <a:r>
              <a:rPr lang="en-US" sz="2400" b="0">
                <a:solidFill>
                  <a:srgbClr val="CC0000"/>
                </a:solidFill>
              </a:rPr>
              <a:t>Looking Further Ahead: Need to clear “idea log-jam in multi-core computing…”</a:t>
            </a:r>
          </a:p>
        </p:txBody>
      </p:sp>
      <p:sp>
        <p:nvSpPr>
          <p:cNvPr id="1915907" name="Rectangle 3"/>
          <p:cNvSpPr>
            <a:spLocks noChangeArrowheads="1"/>
          </p:cNvSpPr>
          <p:nvPr/>
        </p:nvSpPr>
        <p:spPr bwMode="auto">
          <a:xfrm>
            <a:off x="381000" y="1112838"/>
            <a:ext cx="8305800" cy="1370012"/>
          </a:xfrm>
          <a:prstGeom prst="rect">
            <a:avLst/>
          </a:prstGeom>
          <a:noFill/>
          <a:ln w="12700">
            <a:noFill/>
            <a:miter lim="800000"/>
            <a:headEnd type="none" w="sm" len="sm"/>
            <a:tailEnd type="none" w="sm" len="sm"/>
          </a:ln>
          <a:effectLst/>
        </p:spPr>
        <p:txBody>
          <a:bodyPr>
            <a:spAutoFit/>
          </a:bodyPr>
          <a:lstStyle/>
          <a:p>
            <a:r>
              <a:rPr lang="en-US" sz="2400"/>
              <a:t>“There isn’t such a thing as Republican clean air or Democratic clean air.  We all breathe the same air.”</a:t>
            </a:r>
          </a:p>
          <a:p>
            <a:pPr>
              <a:spcBef>
                <a:spcPct val="50000"/>
              </a:spcBef>
            </a:pPr>
            <a:r>
              <a:rPr lang="en-US" sz="2400"/>
              <a:t> </a:t>
            </a:r>
          </a:p>
        </p:txBody>
      </p:sp>
      <p:sp>
        <p:nvSpPr>
          <p:cNvPr id="1915908" name="Rectangle 4"/>
          <p:cNvSpPr>
            <a:spLocks noGrp="1" noChangeArrowheads="1"/>
          </p:cNvSpPr>
          <p:nvPr>
            <p:ph type="body" idx="1"/>
          </p:nvPr>
        </p:nvSpPr>
        <p:spPr>
          <a:xfrm>
            <a:off x="457200" y="3886200"/>
            <a:ext cx="8458200" cy="1981200"/>
          </a:xfrm>
          <a:noFill/>
          <a:ln/>
        </p:spPr>
        <p:txBody>
          <a:bodyPr/>
          <a:lstStyle/>
          <a:p>
            <a:pPr>
              <a:buFont typeface="Monotype Sorts" pitchFamily="2" charset="2"/>
              <a:buNone/>
            </a:pPr>
            <a:r>
              <a:rPr lang="en-US" sz="3200" b="0"/>
              <a:t>  There isn’t such a thing as an architectural-only solution, or a compilers-only solution to future problems in multi-core computing…</a:t>
            </a:r>
          </a:p>
        </p:txBody>
      </p:sp>
      <p:pic>
        <p:nvPicPr>
          <p:cNvPr id="1915909" name="Picture 5"/>
          <p:cNvPicPr>
            <a:picLocks noChangeAspect="1" noChangeArrowheads="1"/>
          </p:cNvPicPr>
          <p:nvPr/>
        </p:nvPicPr>
        <p:blipFill>
          <a:blip r:embed="rId3"/>
          <a:srcRect/>
          <a:stretch>
            <a:fillRect/>
          </a:stretch>
        </p:blipFill>
        <p:spPr bwMode="auto">
          <a:xfrm>
            <a:off x="3200400" y="2025650"/>
            <a:ext cx="2286000" cy="1784350"/>
          </a:xfrm>
          <a:prstGeom prst="rect">
            <a:avLst/>
          </a:prstGeom>
          <a:noFill/>
          <a:ln w="12700">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C21C131-271C-429D-B940-0478EA72E0CB}" type="slidenum">
              <a:rPr lang="en-US"/>
              <a:pPr/>
              <a:t>12</a:t>
            </a:fld>
            <a:endParaRPr lang="en-US"/>
          </a:p>
        </p:txBody>
      </p:sp>
      <p:sp>
        <p:nvSpPr>
          <p:cNvPr id="2939906" name="Rectangle 2"/>
          <p:cNvSpPr>
            <a:spLocks noGrp="1" noChangeArrowheads="1"/>
          </p:cNvSpPr>
          <p:nvPr>
            <p:ph type="body" idx="1"/>
          </p:nvPr>
        </p:nvSpPr>
        <p:spPr>
          <a:xfrm>
            <a:off x="762000" y="457200"/>
            <a:ext cx="7967662" cy="2667000"/>
          </a:xfrm>
          <a:noFill/>
          <a:ln/>
        </p:spPr>
        <p:txBody>
          <a:bodyPr/>
          <a:lstStyle/>
          <a:p>
            <a:r>
              <a:rPr lang="en-US" sz="2200" b="0" dirty="0" smtClean="0">
                <a:solidFill>
                  <a:srgbClr val="000099"/>
                </a:solidFill>
              </a:rPr>
              <a:t>Flanagan and </a:t>
            </a:r>
            <a:r>
              <a:rPr lang="en-US" sz="2200" b="0" dirty="0" err="1" smtClean="0">
                <a:solidFill>
                  <a:srgbClr val="000099"/>
                </a:solidFill>
              </a:rPr>
              <a:t>Godefroid’s</a:t>
            </a:r>
            <a:r>
              <a:rPr lang="en-US" sz="2200" b="0" dirty="0" smtClean="0">
                <a:solidFill>
                  <a:srgbClr val="000099"/>
                </a:solidFill>
              </a:rPr>
              <a:t> DPOR (POPL 2005) is one of the “coolest” algorithms in stateless software model checking appearing in this decade</a:t>
            </a:r>
          </a:p>
          <a:p>
            <a:endParaRPr lang="en-US" sz="2200" b="0" dirty="0" smtClean="0">
              <a:solidFill>
                <a:srgbClr val="000099"/>
              </a:solidFill>
            </a:endParaRPr>
          </a:p>
          <a:p>
            <a:r>
              <a:rPr lang="en-US" sz="2200" b="0" dirty="0" smtClean="0">
                <a:solidFill>
                  <a:srgbClr val="000099"/>
                </a:solidFill>
              </a:rPr>
              <a:t>We have</a:t>
            </a:r>
          </a:p>
          <a:p>
            <a:pPr lvl="1"/>
            <a:r>
              <a:rPr lang="en-US" sz="2400" b="0" dirty="0" smtClean="0">
                <a:solidFill>
                  <a:schemeClr val="tx1"/>
                </a:solidFill>
              </a:rPr>
              <a:t>Adopted it pretty much whole-heartedly</a:t>
            </a:r>
          </a:p>
          <a:p>
            <a:pPr lvl="1"/>
            <a:r>
              <a:rPr lang="en-US" sz="2400" b="0" dirty="0" smtClean="0">
                <a:solidFill>
                  <a:schemeClr val="tx1"/>
                </a:solidFill>
              </a:rPr>
              <a:t>Engineered it really well, releasing the first real tool for </a:t>
            </a:r>
            <a:r>
              <a:rPr lang="en-US" sz="2400" b="0" dirty="0" err="1" smtClean="0">
                <a:solidFill>
                  <a:schemeClr val="tx1"/>
                </a:solidFill>
              </a:rPr>
              <a:t>Pthreads</a:t>
            </a:r>
            <a:r>
              <a:rPr lang="en-US" sz="2400" b="0" dirty="0" smtClean="0">
                <a:solidFill>
                  <a:schemeClr val="tx1"/>
                </a:solidFill>
              </a:rPr>
              <a:t> / C programs</a:t>
            </a:r>
          </a:p>
          <a:p>
            <a:pPr lvl="1"/>
            <a:r>
              <a:rPr lang="en-US" sz="2400" b="0" dirty="0" smtClean="0">
                <a:solidFill>
                  <a:schemeClr val="tx1"/>
                </a:solidFill>
              </a:rPr>
              <a:t>Including a non-trivial static analysis front-end</a:t>
            </a:r>
          </a:p>
          <a:p>
            <a:pPr lvl="1"/>
            <a:r>
              <a:rPr lang="en-US" sz="2400" b="0" dirty="0" smtClean="0">
                <a:solidFill>
                  <a:schemeClr val="tx1"/>
                </a:solidFill>
              </a:rPr>
              <a:t>Incorporated numerous optimizations</a:t>
            </a:r>
          </a:p>
          <a:p>
            <a:pPr lvl="2"/>
            <a:r>
              <a:rPr lang="en-US" sz="2400" b="0" dirty="0" smtClean="0"/>
              <a:t> sleep-sets and lock sets</a:t>
            </a:r>
          </a:p>
          <a:p>
            <a:pPr lvl="1"/>
            <a:r>
              <a:rPr lang="en-US" sz="2400" b="0" dirty="0" smtClean="0">
                <a:solidFill>
                  <a:schemeClr val="tx1"/>
                </a:solidFill>
              </a:rPr>
              <a:t>..and done many improvements (SDPOR, ATVA work, DDPOR, …)</a:t>
            </a:r>
          </a:p>
          <a:p>
            <a:pPr lvl="1"/>
            <a:r>
              <a:rPr lang="en-US" sz="2400" b="0" dirty="0" smtClean="0">
                <a:solidFill>
                  <a:schemeClr val="tx1"/>
                </a:solidFill>
              </a:rPr>
              <a:t>Shown it does not work for MPI</a:t>
            </a:r>
          </a:p>
          <a:p>
            <a:pPr lvl="1"/>
            <a:r>
              <a:rPr lang="en-US" sz="2400" b="0" dirty="0" smtClean="0">
                <a:solidFill>
                  <a:schemeClr val="tx1"/>
                </a:solidFill>
              </a:rPr>
              <a:t>Devised our own new approach for MPI</a:t>
            </a:r>
          </a:p>
        </p:txBody>
      </p:sp>
      <p:sp>
        <p:nvSpPr>
          <p:cNvPr id="2939907" name="Rectangle 3"/>
          <p:cNvSpPr>
            <a:spLocks noChangeArrowheads="1"/>
          </p:cNvSpPr>
          <p:nvPr/>
        </p:nvSpPr>
        <p:spPr bwMode="auto">
          <a:xfrm>
            <a:off x="304800" y="152400"/>
            <a:ext cx="8534400" cy="795338"/>
          </a:xfrm>
          <a:prstGeom prst="rect">
            <a:avLst/>
          </a:prstGeom>
          <a:noFill/>
          <a:ln w="9525">
            <a:noFill/>
            <a:miter lim="800000"/>
            <a:headEnd/>
            <a:tailEnd/>
          </a:ln>
          <a:effectLst/>
        </p:spPr>
        <p:txBody>
          <a:bodyPr lIns="92075" tIns="46038" rIns="92075" bIns="46038"/>
          <a:lstStyle/>
          <a:p>
            <a:pPr>
              <a:lnSpc>
                <a:spcPct val="90000"/>
              </a:lnSpc>
            </a:pPr>
            <a:r>
              <a:rPr lang="en-US" sz="2400" i="1" dirty="0" smtClean="0">
                <a:solidFill>
                  <a:srgbClr val="000099"/>
                </a:solidFill>
              </a:rPr>
              <a:t>On DPOR</a:t>
            </a:r>
            <a:endParaRPr lang="en-US" sz="2400" i="1" dirty="0">
              <a:solidFill>
                <a:srgbClr val="000099"/>
              </a:solidFill>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5"/>
          <p:cNvSpPr>
            <a:spLocks noGrp="1"/>
          </p:cNvSpPr>
          <p:nvPr>
            <p:ph type="sldNum" sz="quarter" idx="12"/>
          </p:nvPr>
        </p:nvSpPr>
        <p:spPr/>
        <p:txBody>
          <a:bodyPr/>
          <a:lstStyle/>
          <a:p>
            <a:fld id="{A9DB5C0A-ECFA-4675-85DC-6AD53BA593C1}" type="slidenum">
              <a:rPr lang="en-US"/>
              <a:pPr/>
              <a:t>120</a:t>
            </a:fld>
            <a:endParaRPr lang="en-US"/>
          </a:p>
        </p:txBody>
      </p:sp>
      <p:sp>
        <p:nvSpPr>
          <p:cNvPr id="1771522" name="Rectangle 2"/>
          <p:cNvSpPr>
            <a:spLocks noGrp="1" noChangeArrowheads="1"/>
          </p:cNvSpPr>
          <p:nvPr>
            <p:ph type="title"/>
          </p:nvPr>
        </p:nvSpPr>
        <p:spPr>
          <a:xfrm>
            <a:off x="228600" y="304800"/>
            <a:ext cx="8686800" cy="947738"/>
          </a:xfrm>
        </p:spPr>
        <p:txBody>
          <a:bodyPr/>
          <a:lstStyle/>
          <a:p>
            <a:r>
              <a:rPr lang="en-US" sz="3200" b="0"/>
              <a:t>Now you see it; Now you don’t !</a:t>
            </a:r>
            <a:br>
              <a:rPr lang="en-US" sz="3200" b="0"/>
            </a:br>
            <a:r>
              <a:rPr lang="en-US" sz="3200" b="0"/>
              <a:t/>
            </a:r>
            <a:br>
              <a:rPr lang="en-US" sz="3200" b="0"/>
            </a:br>
            <a:r>
              <a:rPr lang="en-US" sz="3200" b="0"/>
              <a:t>On the menace of non reproducible bugs.</a:t>
            </a:r>
          </a:p>
        </p:txBody>
      </p:sp>
      <p:sp>
        <p:nvSpPr>
          <p:cNvPr id="1771523" name="Rectangle 3"/>
          <p:cNvSpPr>
            <a:spLocks noGrp="1" noChangeArrowheads="1"/>
          </p:cNvSpPr>
          <p:nvPr>
            <p:ph type="body" idx="1"/>
          </p:nvPr>
        </p:nvSpPr>
        <p:spPr>
          <a:xfrm>
            <a:off x="533400" y="2438400"/>
            <a:ext cx="8001000" cy="3124200"/>
          </a:xfrm>
          <a:noFill/>
          <a:ln/>
        </p:spPr>
        <p:txBody>
          <a:bodyPr/>
          <a:lstStyle/>
          <a:p>
            <a:r>
              <a:rPr lang="en-US" sz="2800" b="0"/>
              <a:t>Deterministic replay must ideally be an option</a:t>
            </a:r>
          </a:p>
          <a:p>
            <a:r>
              <a:rPr lang="en-US" sz="2800" b="0"/>
              <a:t>User programmable schedulers greatly emphasized by expert developers</a:t>
            </a:r>
          </a:p>
          <a:p>
            <a:r>
              <a:rPr lang="en-US" sz="2800" b="0">
                <a:solidFill>
                  <a:schemeClr val="tx2"/>
                </a:solidFill>
              </a:rPr>
              <a:t>Runtime model-checking methods with state-space reduction holds promise in meshing with current practice… </a:t>
            </a:r>
          </a:p>
        </p:txBody>
      </p:sp>
      <p:grpSp>
        <p:nvGrpSpPr>
          <p:cNvPr id="2" name="Group 4"/>
          <p:cNvGrpSpPr>
            <a:grpSpLocks/>
          </p:cNvGrpSpPr>
          <p:nvPr/>
        </p:nvGrpSpPr>
        <p:grpSpPr bwMode="auto">
          <a:xfrm>
            <a:off x="7543800" y="228600"/>
            <a:ext cx="1257300" cy="1257300"/>
            <a:chOff x="1272" y="672"/>
            <a:chExt cx="792" cy="792"/>
          </a:xfrm>
        </p:grpSpPr>
        <p:sp>
          <p:nvSpPr>
            <p:cNvPr id="1771525" name="Freeform 5"/>
            <p:cNvSpPr>
              <a:spLocks/>
            </p:cNvSpPr>
            <p:nvPr/>
          </p:nvSpPr>
          <p:spPr bwMode="auto">
            <a:xfrm flipH="1">
              <a:off x="1794" y="735"/>
              <a:ext cx="248" cy="263"/>
            </a:xfrm>
            <a:custGeom>
              <a:avLst/>
              <a:gdLst/>
              <a:ahLst/>
              <a:cxnLst>
                <a:cxn ang="0">
                  <a:pos x="248" y="201"/>
                </a:cxn>
                <a:cxn ang="0">
                  <a:pos x="170" y="45"/>
                </a:cxn>
                <a:cxn ang="0">
                  <a:pos x="164" y="27"/>
                </a:cxn>
                <a:cxn ang="0">
                  <a:pos x="128" y="3"/>
                </a:cxn>
                <a:cxn ang="0">
                  <a:pos x="86" y="9"/>
                </a:cxn>
                <a:cxn ang="0">
                  <a:pos x="68" y="63"/>
                </a:cxn>
                <a:cxn ang="0">
                  <a:pos x="32" y="99"/>
                </a:cxn>
                <a:cxn ang="0">
                  <a:pos x="8" y="153"/>
                </a:cxn>
                <a:cxn ang="0">
                  <a:pos x="50" y="189"/>
                </a:cxn>
                <a:cxn ang="0">
                  <a:pos x="56" y="171"/>
                </a:cxn>
                <a:cxn ang="0">
                  <a:pos x="50" y="153"/>
                </a:cxn>
                <a:cxn ang="0">
                  <a:pos x="86" y="99"/>
                </a:cxn>
                <a:cxn ang="0">
                  <a:pos x="122" y="57"/>
                </a:cxn>
                <a:cxn ang="0">
                  <a:pos x="140" y="63"/>
                </a:cxn>
                <a:cxn ang="0">
                  <a:pos x="176" y="183"/>
                </a:cxn>
                <a:cxn ang="0">
                  <a:pos x="188" y="225"/>
                </a:cxn>
                <a:cxn ang="0">
                  <a:pos x="224" y="243"/>
                </a:cxn>
                <a:cxn ang="0">
                  <a:pos x="248" y="201"/>
                </a:cxn>
              </a:cxnLst>
              <a:rect l="0" t="0" r="r" b="b"/>
              <a:pathLst>
                <a:path w="248" h="263">
                  <a:moveTo>
                    <a:pt x="248" y="201"/>
                  </a:moveTo>
                  <a:cubicBezTo>
                    <a:pt x="233" y="143"/>
                    <a:pt x="193" y="100"/>
                    <a:pt x="170" y="45"/>
                  </a:cubicBezTo>
                  <a:cubicBezTo>
                    <a:pt x="168" y="39"/>
                    <a:pt x="168" y="31"/>
                    <a:pt x="164" y="27"/>
                  </a:cubicBezTo>
                  <a:cubicBezTo>
                    <a:pt x="154" y="17"/>
                    <a:pt x="128" y="3"/>
                    <a:pt x="128" y="3"/>
                  </a:cubicBezTo>
                  <a:cubicBezTo>
                    <a:pt x="114" y="5"/>
                    <a:pt x="97" y="0"/>
                    <a:pt x="86" y="9"/>
                  </a:cubicBezTo>
                  <a:cubicBezTo>
                    <a:pt x="71" y="21"/>
                    <a:pt x="74" y="45"/>
                    <a:pt x="68" y="63"/>
                  </a:cubicBezTo>
                  <a:cubicBezTo>
                    <a:pt x="63" y="79"/>
                    <a:pt x="44" y="87"/>
                    <a:pt x="32" y="99"/>
                  </a:cubicBezTo>
                  <a:cubicBezTo>
                    <a:pt x="18" y="113"/>
                    <a:pt x="8" y="153"/>
                    <a:pt x="8" y="153"/>
                  </a:cubicBezTo>
                  <a:cubicBezTo>
                    <a:pt x="19" y="231"/>
                    <a:pt x="0" y="172"/>
                    <a:pt x="50" y="189"/>
                  </a:cubicBezTo>
                  <a:cubicBezTo>
                    <a:pt x="52" y="183"/>
                    <a:pt x="56" y="177"/>
                    <a:pt x="56" y="171"/>
                  </a:cubicBezTo>
                  <a:cubicBezTo>
                    <a:pt x="56" y="165"/>
                    <a:pt x="49" y="159"/>
                    <a:pt x="50" y="153"/>
                  </a:cubicBezTo>
                  <a:cubicBezTo>
                    <a:pt x="52" y="140"/>
                    <a:pt x="77" y="108"/>
                    <a:pt x="86" y="99"/>
                  </a:cubicBezTo>
                  <a:cubicBezTo>
                    <a:pt x="94" y="75"/>
                    <a:pt x="98" y="65"/>
                    <a:pt x="122" y="57"/>
                  </a:cubicBezTo>
                  <a:cubicBezTo>
                    <a:pt x="128" y="59"/>
                    <a:pt x="136" y="58"/>
                    <a:pt x="140" y="63"/>
                  </a:cubicBezTo>
                  <a:cubicBezTo>
                    <a:pt x="153" y="82"/>
                    <a:pt x="168" y="160"/>
                    <a:pt x="176" y="183"/>
                  </a:cubicBezTo>
                  <a:cubicBezTo>
                    <a:pt x="176" y="183"/>
                    <a:pt x="185" y="222"/>
                    <a:pt x="188" y="225"/>
                  </a:cubicBezTo>
                  <a:cubicBezTo>
                    <a:pt x="226" y="263"/>
                    <a:pt x="224" y="262"/>
                    <a:pt x="224" y="243"/>
                  </a:cubicBezTo>
                  <a:lnTo>
                    <a:pt x="248" y="201"/>
                  </a:lnTo>
                  <a:close/>
                </a:path>
              </a:pathLst>
            </a:custGeom>
            <a:gradFill rotWithShape="0">
              <a:gsLst>
                <a:gs pos="0">
                  <a:srgbClr val="0066CC"/>
                </a:gs>
                <a:gs pos="50000">
                  <a:srgbClr val="009900"/>
                </a:gs>
                <a:gs pos="100000">
                  <a:srgbClr val="0066CC"/>
                </a:gs>
              </a:gsLst>
              <a:lin ang="0" scaled="1"/>
            </a:grad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1771526" name="Freeform 6"/>
            <p:cNvSpPr>
              <a:spLocks/>
            </p:cNvSpPr>
            <p:nvPr/>
          </p:nvSpPr>
          <p:spPr bwMode="auto">
            <a:xfrm flipH="1">
              <a:off x="1816" y="996"/>
              <a:ext cx="248" cy="147"/>
            </a:xfrm>
            <a:custGeom>
              <a:avLst/>
              <a:gdLst/>
              <a:ahLst/>
              <a:cxnLst>
                <a:cxn ang="0">
                  <a:pos x="222" y="48"/>
                </a:cxn>
                <a:cxn ang="0">
                  <a:pos x="156" y="30"/>
                </a:cxn>
                <a:cxn ang="0">
                  <a:pos x="138" y="12"/>
                </a:cxn>
                <a:cxn ang="0">
                  <a:pos x="102" y="0"/>
                </a:cxn>
                <a:cxn ang="0">
                  <a:pos x="60" y="12"/>
                </a:cxn>
                <a:cxn ang="0">
                  <a:pos x="42" y="48"/>
                </a:cxn>
                <a:cxn ang="0">
                  <a:pos x="0" y="120"/>
                </a:cxn>
                <a:cxn ang="0">
                  <a:pos x="12" y="144"/>
                </a:cxn>
                <a:cxn ang="0">
                  <a:pos x="30" y="138"/>
                </a:cxn>
                <a:cxn ang="0">
                  <a:pos x="84" y="72"/>
                </a:cxn>
                <a:cxn ang="0">
                  <a:pos x="162" y="108"/>
                </a:cxn>
                <a:cxn ang="0">
                  <a:pos x="210" y="120"/>
                </a:cxn>
                <a:cxn ang="0">
                  <a:pos x="222" y="48"/>
                </a:cxn>
              </a:cxnLst>
              <a:rect l="0" t="0" r="r" b="b"/>
              <a:pathLst>
                <a:path w="248" h="147">
                  <a:moveTo>
                    <a:pt x="222" y="48"/>
                  </a:moveTo>
                  <a:cubicBezTo>
                    <a:pt x="200" y="41"/>
                    <a:pt x="156" y="30"/>
                    <a:pt x="156" y="30"/>
                  </a:cubicBezTo>
                  <a:cubicBezTo>
                    <a:pt x="150" y="24"/>
                    <a:pt x="145" y="16"/>
                    <a:pt x="138" y="12"/>
                  </a:cubicBezTo>
                  <a:cubicBezTo>
                    <a:pt x="127" y="6"/>
                    <a:pt x="102" y="0"/>
                    <a:pt x="102" y="0"/>
                  </a:cubicBezTo>
                  <a:cubicBezTo>
                    <a:pt x="100" y="0"/>
                    <a:pt x="64" y="9"/>
                    <a:pt x="60" y="12"/>
                  </a:cubicBezTo>
                  <a:cubicBezTo>
                    <a:pt x="44" y="25"/>
                    <a:pt x="51" y="32"/>
                    <a:pt x="42" y="48"/>
                  </a:cubicBezTo>
                  <a:cubicBezTo>
                    <a:pt x="27" y="75"/>
                    <a:pt x="9" y="92"/>
                    <a:pt x="0" y="120"/>
                  </a:cubicBezTo>
                  <a:cubicBezTo>
                    <a:pt x="4" y="128"/>
                    <a:pt x="4" y="139"/>
                    <a:pt x="12" y="144"/>
                  </a:cubicBezTo>
                  <a:cubicBezTo>
                    <a:pt x="17" y="147"/>
                    <a:pt x="25" y="142"/>
                    <a:pt x="30" y="138"/>
                  </a:cubicBezTo>
                  <a:cubicBezTo>
                    <a:pt x="57" y="120"/>
                    <a:pt x="58" y="89"/>
                    <a:pt x="84" y="72"/>
                  </a:cubicBezTo>
                  <a:cubicBezTo>
                    <a:pt x="120" y="17"/>
                    <a:pt x="127" y="95"/>
                    <a:pt x="162" y="108"/>
                  </a:cubicBezTo>
                  <a:cubicBezTo>
                    <a:pt x="177" y="114"/>
                    <a:pt x="210" y="120"/>
                    <a:pt x="210" y="120"/>
                  </a:cubicBezTo>
                  <a:cubicBezTo>
                    <a:pt x="216" y="94"/>
                    <a:pt x="248" y="61"/>
                    <a:pt x="222" y="48"/>
                  </a:cubicBezTo>
                  <a:close/>
                </a:path>
              </a:pathLst>
            </a:custGeom>
            <a:gradFill rotWithShape="0">
              <a:gsLst>
                <a:gs pos="0">
                  <a:srgbClr val="0066CC"/>
                </a:gs>
                <a:gs pos="50000">
                  <a:srgbClr val="008000"/>
                </a:gs>
                <a:gs pos="100000">
                  <a:srgbClr val="0066CC"/>
                </a:gs>
              </a:gsLst>
              <a:lin ang="0" scaled="1"/>
            </a:grad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1771527" name="Freeform 7"/>
            <p:cNvSpPr>
              <a:spLocks/>
            </p:cNvSpPr>
            <p:nvPr/>
          </p:nvSpPr>
          <p:spPr bwMode="auto">
            <a:xfrm flipH="1">
              <a:off x="1878" y="1158"/>
              <a:ext cx="156" cy="282"/>
            </a:xfrm>
            <a:custGeom>
              <a:avLst/>
              <a:gdLst/>
              <a:ahLst/>
              <a:cxnLst>
                <a:cxn ang="0">
                  <a:pos x="156" y="0"/>
                </a:cxn>
                <a:cxn ang="0">
                  <a:pos x="102" y="6"/>
                </a:cxn>
                <a:cxn ang="0">
                  <a:pos x="72" y="36"/>
                </a:cxn>
                <a:cxn ang="0">
                  <a:pos x="36" y="54"/>
                </a:cxn>
                <a:cxn ang="0">
                  <a:pos x="0" y="156"/>
                </a:cxn>
                <a:cxn ang="0">
                  <a:pos x="42" y="228"/>
                </a:cxn>
                <a:cxn ang="0">
                  <a:pos x="72" y="282"/>
                </a:cxn>
                <a:cxn ang="0">
                  <a:pos x="60" y="198"/>
                </a:cxn>
                <a:cxn ang="0">
                  <a:pos x="48" y="162"/>
                </a:cxn>
                <a:cxn ang="0">
                  <a:pos x="60" y="126"/>
                </a:cxn>
                <a:cxn ang="0">
                  <a:pos x="126" y="108"/>
                </a:cxn>
                <a:cxn ang="0">
                  <a:pos x="138" y="78"/>
                </a:cxn>
                <a:cxn ang="0">
                  <a:pos x="156" y="0"/>
                </a:cxn>
              </a:cxnLst>
              <a:rect l="0" t="0" r="r" b="b"/>
              <a:pathLst>
                <a:path w="156" h="282">
                  <a:moveTo>
                    <a:pt x="156" y="0"/>
                  </a:moveTo>
                  <a:cubicBezTo>
                    <a:pt x="138" y="2"/>
                    <a:pt x="120" y="2"/>
                    <a:pt x="102" y="6"/>
                  </a:cubicBezTo>
                  <a:cubicBezTo>
                    <a:pt x="76" y="13"/>
                    <a:pt x="90" y="21"/>
                    <a:pt x="72" y="36"/>
                  </a:cubicBezTo>
                  <a:cubicBezTo>
                    <a:pt x="62" y="44"/>
                    <a:pt x="47" y="47"/>
                    <a:pt x="36" y="54"/>
                  </a:cubicBezTo>
                  <a:cubicBezTo>
                    <a:pt x="14" y="86"/>
                    <a:pt x="12" y="120"/>
                    <a:pt x="0" y="156"/>
                  </a:cubicBezTo>
                  <a:cubicBezTo>
                    <a:pt x="7" y="184"/>
                    <a:pt x="18" y="212"/>
                    <a:pt x="42" y="228"/>
                  </a:cubicBezTo>
                  <a:cubicBezTo>
                    <a:pt x="70" y="269"/>
                    <a:pt x="61" y="250"/>
                    <a:pt x="72" y="282"/>
                  </a:cubicBezTo>
                  <a:cubicBezTo>
                    <a:pt x="68" y="240"/>
                    <a:pt x="70" y="231"/>
                    <a:pt x="60" y="198"/>
                  </a:cubicBezTo>
                  <a:cubicBezTo>
                    <a:pt x="56" y="186"/>
                    <a:pt x="48" y="162"/>
                    <a:pt x="48" y="162"/>
                  </a:cubicBezTo>
                  <a:cubicBezTo>
                    <a:pt x="52" y="150"/>
                    <a:pt x="50" y="133"/>
                    <a:pt x="60" y="126"/>
                  </a:cubicBezTo>
                  <a:cubicBezTo>
                    <a:pt x="79" y="113"/>
                    <a:pt x="107" y="121"/>
                    <a:pt x="126" y="108"/>
                  </a:cubicBezTo>
                  <a:cubicBezTo>
                    <a:pt x="133" y="86"/>
                    <a:pt x="129" y="96"/>
                    <a:pt x="138" y="78"/>
                  </a:cubicBezTo>
                  <a:lnTo>
                    <a:pt x="156" y="0"/>
                  </a:lnTo>
                  <a:close/>
                </a:path>
              </a:pathLst>
            </a:custGeom>
            <a:gradFill rotWithShape="0">
              <a:gsLst>
                <a:gs pos="0">
                  <a:srgbClr val="0066CC"/>
                </a:gs>
                <a:gs pos="50000">
                  <a:srgbClr val="008000"/>
                </a:gs>
                <a:gs pos="100000">
                  <a:srgbClr val="0066CC"/>
                </a:gs>
              </a:gsLst>
              <a:lin ang="0" scaled="1"/>
            </a:grad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1771528" name="Oval 8"/>
            <p:cNvSpPr>
              <a:spLocks noChangeArrowheads="1"/>
            </p:cNvSpPr>
            <p:nvPr/>
          </p:nvSpPr>
          <p:spPr bwMode="auto">
            <a:xfrm>
              <a:off x="1536" y="1152"/>
              <a:ext cx="288" cy="24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771529" name="Freeform 9"/>
            <p:cNvSpPr>
              <a:spLocks/>
            </p:cNvSpPr>
            <p:nvPr/>
          </p:nvSpPr>
          <p:spPr bwMode="auto">
            <a:xfrm>
              <a:off x="1440" y="912"/>
              <a:ext cx="240" cy="480"/>
            </a:xfrm>
            <a:custGeom>
              <a:avLst/>
              <a:gdLst/>
              <a:ahLst/>
              <a:cxnLst>
                <a:cxn ang="0">
                  <a:pos x="240" y="48"/>
                </a:cxn>
                <a:cxn ang="0">
                  <a:pos x="240" y="384"/>
                </a:cxn>
                <a:cxn ang="0">
                  <a:pos x="144" y="480"/>
                </a:cxn>
                <a:cxn ang="0">
                  <a:pos x="96" y="480"/>
                </a:cxn>
                <a:cxn ang="0">
                  <a:pos x="0" y="336"/>
                </a:cxn>
                <a:cxn ang="0">
                  <a:pos x="96" y="48"/>
                </a:cxn>
                <a:cxn ang="0">
                  <a:pos x="144" y="0"/>
                </a:cxn>
                <a:cxn ang="0">
                  <a:pos x="240" y="48"/>
                </a:cxn>
              </a:cxnLst>
              <a:rect l="0" t="0" r="r" b="b"/>
              <a:pathLst>
                <a:path w="240" h="480">
                  <a:moveTo>
                    <a:pt x="240" y="48"/>
                  </a:moveTo>
                  <a:lnTo>
                    <a:pt x="240" y="384"/>
                  </a:lnTo>
                  <a:lnTo>
                    <a:pt x="144" y="480"/>
                  </a:lnTo>
                  <a:lnTo>
                    <a:pt x="96" y="480"/>
                  </a:lnTo>
                  <a:lnTo>
                    <a:pt x="0" y="336"/>
                  </a:lnTo>
                  <a:lnTo>
                    <a:pt x="96" y="48"/>
                  </a:lnTo>
                  <a:lnTo>
                    <a:pt x="144" y="0"/>
                  </a:lnTo>
                  <a:lnTo>
                    <a:pt x="240" y="48"/>
                  </a:lnTo>
                  <a:close/>
                </a:path>
              </a:pathLst>
            </a:custGeom>
            <a:gradFill rotWithShape="0">
              <a:gsLst>
                <a:gs pos="0">
                  <a:srgbClr val="0066CC"/>
                </a:gs>
                <a:gs pos="100000">
                  <a:srgbClr val="009900"/>
                </a:gs>
              </a:gsLst>
              <a:path path="rect">
                <a:fillToRect l="50000" t="50000" r="50000" b="50000"/>
              </a:path>
            </a:grad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1771530" name="WordArt 10"/>
            <p:cNvSpPr>
              <a:spLocks noChangeArrowheads="1" noChangeShapeType="1" noTextEdit="1"/>
            </p:cNvSpPr>
            <p:nvPr/>
          </p:nvSpPr>
          <p:spPr bwMode="auto">
            <a:xfrm>
              <a:off x="1728" y="1296"/>
              <a:ext cx="48" cy="47"/>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33CC"/>
                  </a:solidFill>
                  <a:latin typeface="Arial Black"/>
                </a:rPr>
                <a:t>Bob's.ppt</a:t>
              </a:r>
            </a:p>
            <a:p>
              <a:pPr algn="ctr"/>
              <a:r>
                <a:rPr lang="en-US" sz="3600" kern="10">
                  <a:ln w="9525">
                    <a:solidFill>
                      <a:srgbClr val="000000"/>
                    </a:solidFill>
                    <a:round/>
                    <a:headEnd/>
                    <a:tailEnd/>
                  </a:ln>
                  <a:solidFill>
                    <a:srgbClr val="0033CC"/>
                  </a:solidFill>
                  <a:latin typeface="Arial Black"/>
                </a:rPr>
                <a:t>http://www.geocities.com/bkip20002/index.html</a:t>
              </a:r>
            </a:p>
            <a:p>
              <a:pPr algn="ctr"/>
              <a:r>
                <a:rPr lang="en-US" sz="3600" kern="10">
                  <a:ln w="9525">
                    <a:solidFill>
                      <a:srgbClr val="000000"/>
                    </a:solidFill>
                    <a:round/>
                    <a:headEnd/>
                    <a:tailEnd/>
                  </a:ln>
                  <a:solidFill>
                    <a:srgbClr val="0033CC"/>
                  </a:solidFill>
                  <a:latin typeface="Arial Black"/>
                </a:rPr>
                <a:t>Graphics by Bob</a:t>
              </a:r>
            </a:p>
            <a:p>
              <a:pPr algn="ctr"/>
              <a:r>
                <a:rPr lang="en-US" sz="3600" kern="10">
                  <a:ln w="9525">
                    <a:solidFill>
                      <a:srgbClr val="000000"/>
                    </a:solidFill>
                    <a:round/>
                    <a:headEnd/>
                    <a:tailEnd/>
                  </a:ln>
                  <a:solidFill>
                    <a:srgbClr val="0033CC"/>
                  </a:solidFill>
                  <a:latin typeface="Arial Black"/>
                </a:rPr>
                <a:t>http://home.att.net/~kip20002/</a:t>
              </a:r>
            </a:p>
          </p:txBody>
        </p:sp>
        <p:sp>
          <p:nvSpPr>
            <p:cNvPr id="1771531" name="Freeform 11"/>
            <p:cNvSpPr>
              <a:spLocks/>
            </p:cNvSpPr>
            <p:nvPr/>
          </p:nvSpPr>
          <p:spPr bwMode="auto">
            <a:xfrm flipH="1">
              <a:off x="1680" y="912"/>
              <a:ext cx="240" cy="480"/>
            </a:xfrm>
            <a:custGeom>
              <a:avLst/>
              <a:gdLst/>
              <a:ahLst/>
              <a:cxnLst>
                <a:cxn ang="0">
                  <a:pos x="240" y="48"/>
                </a:cxn>
                <a:cxn ang="0">
                  <a:pos x="240" y="384"/>
                </a:cxn>
                <a:cxn ang="0">
                  <a:pos x="144" y="480"/>
                </a:cxn>
                <a:cxn ang="0">
                  <a:pos x="96" y="480"/>
                </a:cxn>
                <a:cxn ang="0">
                  <a:pos x="0" y="336"/>
                </a:cxn>
                <a:cxn ang="0">
                  <a:pos x="96" y="48"/>
                </a:cxn>
                <a:cxn ang="0">
                  <a:pos x="144" y="0"/>
                </a:cxn>
                <a:cxn ang="0">
                  <a:pos x="240" y="48"/>
                </a:cxn>
              </a:cxnLst>
              <a:rect l="0" t="0" r="r" b="b"/>
              <a:pathLst>
                <a:path w="240" h="480">
                  <a:moveTo>
                    <a:pt x="240" y="48"/>
                  </a:moveTo>
                  <a:lnTo>
                    <a:pt x="240" y="384"/>
                  </a:lnTo>
                  <a:lnTo>
                    <a:pt x="144" y="480"/>
                  </a:lnTo>
                  <a:lnTo>
                    <a:pt x="96" y="480"/>
                  </a:lnTo>
                  <a:lnTo>
                    <a:pt x="0" y="336"/>
                  </a:lnTo>
                  <a:lnTo>
                    <a:pt x="96" y="48"/>
                  </a:lnTo>
                  <a:lnTo>
                    <a:pt x="144" y="0"/>
                  </a:lnTo>
                  <a:lnTo>
                    <a:pt x="240" y="48"/>
                  </a:lnTo>
                  <a:close/>
                </a:path>
              </a:pathLst>
            </a:custGeom>
            <a:gradFill rotWithShape="0">
              <a:gsLst>
                <a:gs pos="0">
                  <a:srgbClr val="0066CC"/>
                </a:gs>
                <a:gs pos="100000">
                  <a:srgbClr val="009900"/>
                </a:gs>
              </a:gsLst>
              <a:path path="rect">
                <a:fillToRect l="50000" t="50000" r="50000" b="50000"/>
              </a:path>
            </a:grad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1771532" name="AutoShape 12"/>
            <p:cNvSpPr>
              <a:spLocks noChangeArrowheads="1"/>
            </p:cNvSpPr>
            <p:nvPr/>
          </p:nvSpPr>
          <p:spPr bwMode="auto">
            <a:xfrm>
              <a:off x="1608" y="864"/>
              <a:ext cx="144" cy="96"/>
            </a:xfrm>
            <a:prstGeom prst="roundRect">
              <a:avLst>
                <a:gd name="adj" fmla="val 16667"/>
              </a:avLst>
            </a:prstGeom>
            <a:gradFill rotWithShape="0">
              <a:gsLst>
                <a:gs pos="0">
                  <a:srgbClr val="0066CC"/>
                </a:gs>
                <a:gs pos="50000">
                  <a:srgbClr val="008000"/>
                </a:gs>
                <a:gs pos="100000">
                  <a:srgbClr val="0066CC"/>
                </a:gs>
              </a:gsLst>
              <a:lin ang="0" scaled="1"/>
            </a:gradFill>
            <a:ln w="9525">
              <a:solidFill>
                <a:schemeClr val="tx1"/>
              </a:solidFill>
              <a:round/>
              <a:headEnd/>
              <a:tailEnd/>
            </a:ln>
            <a:effectLst/>
          </p:spPr>
          <p:txBody>
            <a:bodyPr wrap="none" anchor="ctr"/>
            <a:lstStyle/>
            <a:p>
              <a:endParaRPr lang="en-US"/>
            </a:p>
          </p:txBody>
        </p:sp>
        <p:sp>
          <p:nvSpPr>
            <p:cNvPr id="1771533" name="AutoShape 13"/>
            <p:cNvSpPr>
              <a:spLocks noChangeArrowheads="1"/>
            </p:cNvSpPr>
            <p:nvPr/>
          </p:nvSpPr>
          <p:spPr bwMode="auto">
            <a:xfrm>
              <a:off x="1536" y="720"/>
              <a:ext cx="288" cy="144"/>
            </a:xfrm>
            <a:prstGeom prst="octagon">
              <a:avLst>
                <a:gd name="adj" fmla="val 29287"/>
              </a:avLst>
            </a:prstGeom>
            <a:solidFill>
              <a:schemeClr val="tx1"/>
            </a:solidFill>
            <a:ln w="9525">
              <a:solidFill>
                <a:schemeClr val="tx1"/>
              </a:solidFill>
              <a:miter lim="800000"/>
              <a:headEnd/>
              <a:tailEnd/>
            </a:ln>
            <a:effectLst/>
          </p:spPr>
          <p:txBody>
            <a:bodyPr wrap="none" anchor="ctr"/>
            <a:lstStyle/>
            <a:p>
              <a:endParaRPr lang="en-US"/>
            </a:p>
          </p:txBody>
        </p:sp>
        <p:sp>
          <p:nvSpPr>
            <p:cNvPr id="1771534" name="AutoShape 14"/>
            <p:cNvSpPr>
              <a:spLocks noChangeArrowheads="1"/>
            </p:cNvSpPr>
            <p:nvPr/>
          </p:nvSpPr>
          <p:spPr bwMode="auto">
            <a:xfrm>
              <a:off x="1536" y="720"/>
              <a:ext cx="144" cy="144"/>
            </a:xfrm>
            <a:prstGeom prst="diamond">
              <a:avLst/>
            </a:prstGeom>
            <a:gradFill rotWithShape="0">
              <a:gsLst>
                <a:gs pos="0">
                  <a:srgbClr val="008000"/>
                </a:gs>
                <a:gs pos="100000">
                  <a:srgbClr val="0066CC"/>
                </a:gs>
              </a:gsLst>
              <a:path path="shape">
                <a:fillToRect l="50000" t="50000" r="50000" b="50000"/>
              </a:path>
            </a:gradFill>
            <a:ln w="9525">
              <a:solidFill>
                <a:schemeClr val="tx1"/>
              </a:solidFill>
              <a:miter lim="800000"/>
              <a:headEnd/>
              <a:tailEnd/>
            </a:ln>
            <a:effectLst/>
          </p:spPr>
          <p:txBody>
            <a:bodyPr wrap="none" anchor="ctr"/>
            <a:lstStyle/>
            <a:p>
              <a:endParaRPr lang="en-US"/>
            </a:p>
          </p:txBody>
        </p:sp>
        <p:sp>
          <p:nvSpPr>
            <p:cNvPr id="1771535" name="AutoShape 15"/>
            <p:cNvSpPr>
              <a:spLocks noChangeArrowheads="1"/>
            </p:cNvSpPr>
            <p:nvPr/>
          </p:nvSpPr>
          <p:spPr bwMode="auto">
            <a:xfrm>
              <a:off x="1680" y="720"/>
              <a:ext cx="144" cy="144"/>
            </a:xfrm>
            <a:prstGeom prst="diamond">
              <a:avLst/>
            </a:prstGeom>
            <a:gradFill rotWithShape="0">
              <a:gsLst>
                <a:gs pos="0">
                  <a:srgbClr val="008000"/>
                </a:gs>
                <a:gs pos="100000">
                  <a:srgbClr val="0066CC"/>
                </a:gs>
              </a:gsLst>
              <a:path path="shape">
                <a:fillToRect l="50000" t="50000" r="50000" b="50000"/>
              </a:path>
            </a:gradFill>
            <a:ln w="9525">
              <a:solidFill>
                <a:schemeClr val="tx1"/>
              </a:solidFill>
              <a:miter lim="800000"/>
              <a:headEnd/>
              <a:tailEnd/>
            </a:ln>
            <a:effectLst/>
          </p:spPr>
          <p:txBody>
            <a:bodyPr wrap="none" anchor="ctr"/>
            <a:lstStyle/>
            <a:p>
              <a:endParaRPr lang="en-US"/>
            </a:p>
          </p:txBody>
        </p:sp>
        <p:sp>
          <p:nvSpPr>
            <p:cNvPr id="1771536" name="Rectangle 16"/>
            <p:cNvSpPr>
              <a:spLocks noChangeArrowheads="1"/>
            </p:cNvSpPr>
            <p:nvPr/>
          </p:nvSpPr>
          <p:spPr bwMode="auto">
            <a:xfrm>
              <a:off x="1656" y="672"/>
              <a:ext cx="48" cy="48"/>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771537" name="Freeform 17"/>
            <p:cNvSpPr>
              <a:spLocks/>
            </p:cNvSpPr>
            <p:nvPr/>
          </p:nvSpPr>
          <p:spPr bwMode="auto">
            <a:xfrm>
              <a:off x="1294" y="759"/>
              <a:ext cx="248" cy="263"/>
            </a:xfrm>
            <a:custGeom>
              <a:avLst/>
              <a:gdLst/>
              <a:ahLst/>
              <a:cxnLst>
                <a:cxn ang="0">
                  <a:pos x="248" y="201"/>
                </a:cxn>
                <a:cxn ang="0">
                  <a:pos x="170" y="45"/>
                </a:cxn>
                <a:cxn ang="0">
                  <a:pos x="164" y="27"/>
                </a:cxn>
                <a:cxn ang="0">
                  <a:pos x="128" y="3"/>
                </a:cxn>
                <a:cxn ang="0">
                  <a:pos x="86" y="9"/>
                </a:cxn>
                <a:cxn ang="0">
                  <a:pos x="68" y="63"/>
                </a:cxn>
                <a:cxn ang="0">
                  <a:pos x="32" y="99"/>
                </a:cxn>
                <a:cxn ang="0">
                  <a:pos x="8" y="153"/>
                </a:cxn>
                <a:cxn ang="0">
                  <a:pos x="50" y="189"/>
                </a:cxn>
                <a:cxn ang="0">
                  <a:pos x="56" y="171"/>
                </a:cxn>
                <a:cxn ang="0">
                  <a:pos x="50" y="153"/>
                </a:cxn>
                <a:cxn ang="0">
                  <a:pos x="86" y="99"/>
                </a:cxn>
                <a:cxn ang="0">
                  <a:pos x="122" y="57"/>
                </a:cxn>
                <a:cxn ang="0">
                  <a:pos x="140" y="63"/>
                </a:cxn>
                <a:cxn ang="0">
                  <a:pos x="176" y="183"/>
                </a:cxn>
                <a:cxn ang="0">
                  <a:pos x="188" y="225"/>
                </a:cxn>
                <a:cxn ang="0">
                  <a:pos x="224" y="243"/>
                </a:cxn>
                <a:cxn ang="0">
                  <a:pos x="248" y="201"/>
                </a:cxn>
              </a:cxnLst>
              <a:rect l="0" t="0" r="r" b="b"/>
              <a:pathLst>
                <a:path w="248" h="263">
                  <a:moveTo>
                    <a:pt x="248" y="201"/>
                  </a:moveTo>
                  <a:cubicBezTo>
                    <a:pt x="233" y="143"/>
                    <a:pt x="193" y="100"/>
                    <a:pt x="170" y="45"/>
                  </a:cubicBezTo>
                  <a:cubicBezTo>
                    <a:pt x="168" y="39"/>
                    <a:pt x="168" y="31"/>
                    <a:pt x="164" y="27"/>
                  </a:cubicBezTo>
                  <a:cubicBezTo>
                    <a:pt x="154" y="17"/>
                    <a:pt x="128" y="3"/>
                    <a:pt x="128" y="3"/>
                  </a:cubicBezTo>
                  <a:cubicBezTo>
                    <a:pt x="114" y="5"/>
                    <a:pt x="97" y="0"/>
                    <a:pt x="86" y="9"/>
                  </a:cubicBezTo>
                  <a:cubicBezTo>
                    <a:pt x="71" y="21"/>
                    <a:pt x="74" y="45"/>
                    <a:pt x="68" y="63"/>
                  </a:cubicBezTo>
                  <a:cubicBezTo>
                    <a:pt x="63" y="79"/>
                    <a:pt x="44" y="87"/>
                    <a:pt x="32" y="99"/>
                  </a:cubicBezTo>
                  <a:cubicBezTo>
                    <a:pt x="18" y="113"/>
                    <a:pt x="8" y="153"/>
                    <a:pt x="8" y="153"/>
                  </a:cubicBezTo>
                  <a:cubicBezTo>
                    <a:pt x="19" y="231"/>
                    <a:pt x="0" y="172"/>
                    <a:pt x="50" y="189"/>
                  </a:cubicBezTo>
                  <a:cubicBezTo>
                    <a:pt x="52" y="183"/>
                    <a:pt x="56" y="177"/>
                    <a:pt x="56" y="171"/>
                  </a:cubicBezTo>
                  <a:cubicBezTo>
                    <a:pt x="56" y="165"/>
                    <a:pt x="49" y="159"/>
                    <a:pt x="50" y="153"/>
                  </a:cubicBezTo>
                  <a:cubicBezTo>
                    <a:pt x="52" y="140"/>
                    <a:pt x="77" y="108"/>
                    <a:pt x="86" y="99"/>
                  </a:cubicBezTo>
                  <a:cubicBezTo>
                    <a:pt x="94" y="75"/>
                    <a:pt x="98" y="65"/>
                    <a:pt x="122" y="57"/>
                  </a:cubicBezTo>
                  <a:cubicBezTo>
                    <a:pt x="128" y="59"/>
                    <a:pt x="136" y="58"/>
                    <a:pt x="140" y="63"/>
                  </a:cubicBezTo>
                  <a:cubicBezTo>
                    <a:pt x="153" y="82"/>
                    <a:pt x="168" y="160"/>
                    <a:pt x="176" y="183"/>
                  </a:cubicBezTo>
                  <a:cubicBezTo>
                    <a:pt x="176" y="183"/>
                    <a:pt x="185" y="222"/>
                    <a:pt x="188" y="225"/>
                  </a:cubicBezTo>
                  <a:cubicBezTo>
                    <a:pt x="226" y="263"/>
                    <a:pt x="224" y="262"/>
                    <a:pt x="224" y="243"/>
                  </a:cubicBezTo>
                  <a:lnTo>
                    <a:pt x="248" y="201"/>
                  </a:lnTo>
                  <a:close/>
                </a:path>
              </a:pathLst>
            </a:custGeom>
            <a:gradFill rotWithShape="0">
              <a:gsLst>
                <a:gs pos="0">
                  <a:srgbClr val="0066CC"/>
                </a:gs>
                <a:gs pos="50000">
                  <a:srgbClr val="009900"/>
                </a:gs>
                <a:gs pos="100000">
                  <a:srgbClr val="0066CC"/>
                </a:gs>
              </a:gsLst>
              <a:lin ang="0" scaled="1"/>
            </a:grad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1771538" name="Freeform 18"/>
            <p:cNvSpPr>
              <a:spLocks/>
            </p:cNvSpPr>
            <p:nvPr/>
          </p:nvSpPr>
          <p:spPr bwMode="auto">
            <a:xfrm>
              <a:off x="1272" y="1020"/>
              <a:ext cx="248" cy="147"/>
            </a:xfrm>
            <a:custGeom>
              <a:avLst/>
              <a:gdLst/>
              <a:ahLst/>
              <a:cxnLst>
                <a:cxn ang="0">
                  <a:pos x="222" y="48"/>
                </a:cxn>
                <a:cxn ang="0">
                  <a:pos x="156" y="30"/>
                </a:cxn>
                <a:cxn ang="0">
                  <a:pos x="138" y="12"/>
                </a:cxn>
                <a:cxn ang="0">
                  <a:pos x="102" y="0"/>
                </a:cxn>
                <a:cxn ang="0">
                  <a:pos x="60" y="12"/>
                </a:cxn>
                <a:cxn ang="0">
                  <a:pos x="42" y="48"/>
                </a:cxn>
                <a:cxn ang="0">
                  <a:pos x="0" y="120"/>
                </a:cxn>
                <a:cxn ang="0">
                  <a:pos x="12" y="144"/>
                </a:cxn>
                <a:cxn ang="0">
                  <a:pos x="30" y="138"/>
                </a:cxn>
                <a:cxn ang="0">
                  <a:pos x="84" y="72"/>
                </a:cxn>
                <a:cxn ang="0">
                  <a:pos x="162" y="108"/>
                </a:cxn>
                <a:cxn ang="0">
                  <a:pos x="210" y="120"/>
                </a:cxn>
                <a:cxn ang="0">
                  <a:pos x="222" y="48"/>
                </a:cxn>
              </a:cxnLst>
              <a:rect l="0" t="0" r="r" b="b"/>
              <a:pathLst>
                <a:path w="248" h="147">
                  <a:moveTo>
                    <a:pt x="222" y="48"/>
                  </a:moveTo>
                  <a:cubicBezTo>
                    <a:pt x="200" y="41"/>
                    <a:pt x="156" y="30"/>
                    <a:pt x="156" y="30"/>
                  </a:cubicBezTo>
                  <a:cubicBezTo>
                    <a:pt x="150" y="24"/>
                    <a:pt x="145" y="16"/>
                    <a:pt x="138" y="12"/>
                  </a:cubicBezTo>
                  <a:cubicBezTo>
                    <a:pt x="127" y="6"/>
                    <a:pt x="102" y="0"/>
                    <a:pt x="102" y="0"/>
                  </a:cubicBezTo>
                  <a:cubicBezTo>
                    <a:pt x="100" y="0"/>
                    <a:pt x="64" y="9"/>
                    <a:pt x="60" y="12"/>
                  </a:cubicBezTo>
                  <a:cubicBezTo>
                    <a:pt x="44" y="25"/>
                    <a:pt x="51" y="32"/>
                    <a:pt x="42" y="48"/>
                  </a:cubicBezTo>
                  <a:cubicBezTo>
                    <a:pt x="27" y="75"/>
                    <a:pt x="9" y="92"/>
                    <a:pt x="0" y="120"/>
                  </a:cubicBezTo>
                  <a:cubicBezTo>
                    <a:pt x="4" y="128"/>
                    <a:pt x="4" y="139"/>
                    <a:pt x="12" y="144"/>
                  </a:cubicBezTo>
                  <a:cubicBezTo>
                    <a:pt x="17" y="147"/>
                    <a:pt x="25" y="142"/>
                    <a:pt x="30" y="138"/>
                  </a:cubicBezTo>
                  <a:cubicBezTo>
                    <a:pt x="57" y="120"/>
                    <a:pt x="58" y="89"/>
                    <a:pt x="84" y="72"/>
                  </a:cubicBezTo>
                  <a:cubicBezTo>
                    <a:pt x="120" y="17"/>
                    <a:pt x="127" y="95"/>
                    <a:pt x="162" y="108"/>
                  </a:cubicBezTo>
                  <a:cubicBezTo>
                    <a:pt x="177" y="114"/>
                    <a:pt x="210" y="120"/>
                    <a:pt x="210" y="120"/>
                  </a:cubicBezTo>
                  <a:cubicBezTo>
                    <a:pt x="216" y="94"/>
                    <a:pt x="248" y="61"/>
                    <a:pt x="222" y="48"/>
                  </a:cubicBezTo>
                  <a:close/>
                </a:path>
              </a:pathLst>
            </a:custGeom>
            <a:gradFill rotWithShape="0">
              <a:gsLst>
                <a:gs pos="0">
                  <a:srgbClr val="0066CC"/>
                </a:gs>
                <a:gs pos="50000">
                  <a:srgbClr val="008000"/>
                </a:gs>
                <a:gs pos="100000">
                  <a:srgbClr val="0066CC"/>
                </a:gs>
              </a:gsLst>
              <a:lin ang="0" scaled="1"/>
            </a:grad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1771539" name="Freeform 19"/>
            <p:cNvSpPr>
              <a:spLocks/>
            </p:cNvSpPr>
            <p:nvPr/>
          </p:nvSpPr>
          <p:spPr bwMode="auto">
            <a:xfrm>
              <a:off x="1302" y="1182"/>
              <a:ext cx="156" cy="282"/>
            </a:xfrm>
            <a:custGeom>
              <a:avLst/>
              <a:gdLst/>
              <a:ahLst/>
              <a:cxnLst>
                <a:cxn ang="0">
                  <a:pos x="156" y="0"/>
                </a:cxn>
                <a:cxn ang="0">
                  <a:pos x="102" y="6"/>
                </a:cxn>
                <a:cxn ang="0">
                  <a:pos x="72" y="36"/>
                </a:cxn>
                <a:cxn ang="0">
                  <a:pos x="36" y="54"/>
                </a:cxn>
                <a:cxn ang="0">
                  <a:pos x="0" y="156"/>
                </a:cxn>
                <a:cxn ang="0">
                  <a:pos x="42" y="228"/>
                </a:cxn>
                <a:cxn ang="0">
                  <a:pos x="72" y="282"/>
                </a:cxn>
                <a:cxn ang="0">
                  <a:pos x="60" y="198"/>
                </a:cxn>
                <a:cxn ang="0">
                  <a:pos x="48" y="162"/>
                </a:cxn>
                <a:cxn ang="0">
                  <a:pos x="60" y="126"/>
                </a:cxn>
                <a:cxn ang="0">
                  <a:pos x="126" y="108"/>
                </a:cxn>
                <a:cxn ang="0">
                  <a:pos x="138" y="78"/>
                </a:cxn>
                <a:cxn ang="0">
                  <a:pos x="156" y="0"/>
                </a:cxn>
              </a:cxnLst>
              <a:rect l="0" t="0" r="r" b="b"/>
              <a:pathLst>
                <a:path w="156" h="282">
                  <a:moveTo>
                    <a:pt x="156" y="0"/>
                  </a:moveTo>
                  <a:cubicBezTo>
                    <a:pt x="138" y="2"/>
                    <a:pt x="120" y="2"/>
                    <a:pt x="102" y="6"/>
                  </a:cubicBezTo>
                  <a:cubicBezTo>
                    <a:pt x="76" y="13"/>
                    <a:pt x="90" y="21"/>
                    <a:pt x="72" y="36"/>
                  </a:cubicBezTo>
                  <a:cubicBezTo>
                    <a:pt x="62" y="44"/>
                    <a:pt x="47" y="47"/>
                    <a:pt x="36" y="54"/>
                  </a:cubicBezTo>
                  <a:cubicBezTo>
                    <a:pt x="14" y="86"/>
                    <a:pt x="12" y="120"/>
                    <a:pt x="0" y="156"/>
                  </a:cubicBezTo>
                  <a:cubicBezTo>
                    <a:pt x="7" y="184"/>
                    <a:pt x="18" y="212"/>
                    <a:pt x="42" y="228"/>
                  </a:cubicBezTo>
                  <a:cubicBezTo>
                    <a:pt x="70" y="269"/>
                    <a:pt x="61" y="250"/>
                    <a:pt x="72" y="282"/>
                  </a:cubicBezTo>
                  <a:cubicBezTo>
                    <a:pt x="68" y="240"/>
                    <a:pt x="70" y="231"/>
                    <a:pt x="60" y="198"/>
                  </a:cubicBezTo>
                  <a:cubicBezTo>
                    <a:pt x="56" y="186"/>
                    <a:pt x="48" y="162"/>
                    <a:pt x="48" y="162"/>
                  </a:cubicBezTo>
                  <a:cubicBezTo>
                    <a:pt x="52" y="150"/>
                    <a:pt x="50" y="133"/>
                    <a:pt x="60" y="126"/>
                  </a:cubicBezTo>
                  <a:cubicBezTo>
                    <a:pt x="79" y="113"/>
                    <a:pt x="107" y="121"/>
                    <a:pt x="126" y="108"/>
                  </a:cubicBezTo>
                  <a:cubicBezTo>
                    <a:pt x="133" y="86"/>
                    <a:pt x="129" y="96"/>
                    <a:pt x="138" y="78"/>
                  </a:cubicBezTo>
                  <a:lnTo>
                    <a:pt x="156" y="0"/>
                  </a:lnTo>
                  <a:close/>
                </a:path>
              </a:pathLst>
            </a:custGeom>
            <a:gradFill rotWithShape="0">
              <a:gsLst>
                <a:gs pos="0">
                  <a:srgbClr val="0066CC"/>
                </a:gs>
                <a:gs pos="50000">
                  <a:srgbClr val="008000"/>
                </a:gs>
                <a:gs pos="100000">
                  <a:srgbClr val="0066CC"/>
                </a:gs>
              </a:gsLst>
              <a:lin ang="0" scaled="1"/>
            </a:gradFill>
            <a:ln w="9525" cap="flat" cmpd="sng">
              <a:solidFill>
                <a:schemeClr val="tx1"/>
              </a:solidFill>
              <a:prstDash val="solid"/>
              <a:round/>
              <a:headEnd type="none" w="med" len="med"/>
              <a:tailEnd type="none" w="med" len="med"/>
            </a:ln>
            <a:effec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2"/>
                                        </p:tgtEl>
                                      </p:cBhvr>
                                      <p:by x="25000" y="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57463"/>
            <a:ext cx="5257800" cy="795337"/>
          </a:xfrm>
        </p:spPr>
        <p:txBody>
          <a:bodyPr>
            <a:normAutofit/>
          </a:bodyPr>
          <a:lstStyle/>
          <a:p>
            <a:r>
              <a:rPr lang="en-US" sz="3200" b="1" dirty="0" smtClean="0"/>
              <a:t>What is Inspect?</a:t>
            </a:r>
            <a:endParaRPr lang="en-US" sz="3200" b="1" dirty="0"/>
          </a:p>
        </p:txBody>
      </p:sp>
      <p:sp>
        <p:nvSpPr>
          <p:cNvPr id="9" name="Slide Number Placeholder 8"/>
          <p:cNvSpPr>
            <a:spLocks noGrp="1"/>
          </p:cNvSpPr>
          <p:nvPr>
            <p:ph type="sldNum" sz="quarter" idx="12"/>
          </p:nvPr>
        </p:nvSpPr>
        <p:spPr/>
        <p:txBody>
          <a:bodyPr/>
          <a:lstStyle/>
          <a:p>
            <a:fld id="{08210399-BF1E-F845-A018-4F8D6DDD9A3F}"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C21C131-271C-429D-B940-0478EA72E0CB}" type="slidenum">
              <a:rPr lang="en-US"/>
              <a:pPr/>
              <a:t>14</a:t>
            </a:fld>
            <a:endParaRPr lang="en-US"/>
          </a:p>
        </p:txBody>
      </p:sp>
      <p:sp>
        <p:nvSpPr>
          <p:cNvPr id="2939906" name="Rectangle 2"/>
          <p:cNvSpPr>
            <a:spLocks noGrp="1" noChangeArrowheads="1"/>
          </p:cNvSpPr>
          <p:nvPr>
            <p:ph type="body" idx="1"/>
          </p:nvPr>
        </p:nvSpPr>
        <p:spPr>
          <a:xfrm>
            <a:off x="762000" y="685800"/>
            <a:ext cx="7967662" cy="2667000"/>
          </a:xfrm>
          <a:noFill/>
          <a:ln/>
        </p:spPr>
        <p:txBody>
          <a:bodyPr/>
          <a:lstStyle/>
          <a:p>
            <a:r>
              <a:rPr lang="en-US" sz="1800" b="0" dirty="0" smtClean="0">
                <a:solidFill>
                  <a:srgbClr val="000099"/>
                </a:solidFill>
              </a:rPr>
              <a:t>Takes a terminating  </a:t>
            </a:r>
            <a:r>
              <a:rPr lang="en-US" sz="1800" b="0" dirty="0" err="1" smtClean="0">
                <a:solidFill>
                  <a:srgbClr val="000099"/>
                </a:solidFill>
              </a:rPr>
              <a:t>Pthreads</a:t>
            </a:r>
            <a:r>
              <a:rPr lang="en-US" sz="1800" b="0" dirty="0" smtClean="0">
                <a:solidFill>
                  <a:srgbClr val="000099"/>
                </a:solidFill>
              </a:rPr>
              <a:t> / C  program</a:t>
            </a:r>
          </a:p>
          <a:p>
            <a:pPr lvl="1"/>
            <a:r>
              <a:rPr lang="en-US" b="0" dirty="0" smtClean="0">
                <a:solidFill>
                  <a:schemeClr val="tx1"/>
                </a:solidFill>
              </a:rPr>
              <a:t>Not Java (Java allows </a:t>
            </a:r>
            <a:r>
              <a:rPr lang="en-US" b="0" dirty="0" err="1" smtClean="0">
                <a:solidFill>
                  <a:schemeClr val="tx1"/>
                </a:solidFill>
              </a:rPr>
              <a:t>backtrackable</a:t>
            </a:r>
            <a:r>
              <a:rPr lang="en-US" b="0" dirty="0" smtClean="0">
                <a:solidFill>
                  <a:schemeClr val="tx1"/>
                </a:solidFill>
              </a:rPr>
              <a:t> VMs… not possible with C)</a:t>
            </a:r>
          </a:p>
          <a:p>
            <a:pPr lvl="1"/>
            <a:r>
              <a:rPr lang="en-US" b="0" dirty="0" smtClean="0">
                <a:solidFill>
                  <a:schemeClr val="tx1"/>
                </a:solidFill>
              </a:rPr>
              <a:t>There must not be any cycles in its state space (stateless search)</a:t>
            </a:r>
          </a:p>
          <a:p>
            <a:pPr lvl="2"/>
            <a:r>
              <a:rPr lang="en-US" b="0" dirty="0" smtClean="0"/>
              <a:t>Plenty of programs of that kind – e.g. bzip2smp</a:t>
            </a:r>
          </a:p>
          <a:p>
            <a:pPr lvl="2"/>
            <a:r>
              <a:rPr lang="en-US" b="0" dirty="0" smtClean="0"/>
              <a:t>Worker thread pools, … pretty much have this structure</a:t>
            </a:r>
          </a:p>
          <a:p>
            <a:pPr lvl="2"/>
            <a:r>
              <a:rPr lang="en-US" b="0" dirty="0" smtClean="0"/>
              <a:t>SDPOR does part of the discovery (or depth-bound it)</a:t>
            </a:r>
          </a:p>
          <a:p>
            <a:r>
              <a:rPr lang="en-US" sz="1800" b="0" dirty="0" smtClean="0">
                <a:solidFill>
                  <a:srgbClr val="000099"/>
                </a:solidFill>
              </a:rPr>
              <a:t>Automatically instruments it to mark all “global” actions</a:t>
            </a:r>
          </a:p>
          <a:p>
            <a:pPr lvl="1"/>
            <a:r>
              <a:rPr lang="en-US" b="0" dirty="0" err="1" smtClean="0">
                <a:solidFill>
                  <a:schemeClr val="tx1"/>
                </a:solidFill>
              </a:rPr>
              <a:t>Mutex</a:t>
            </a:r>
            <a:r>
              <a:rPr lang="en-US" b="0" dirty="0" smtClean="0">
                <a:solidFill>
                  <a:schemeClr val="tx1"/>
                </a:solidFill>
              </a:rPr>
              <a:t> locks / unlocks</a:t>
            </a:r>
          </a:p>
          <a:p>
            <a:pPr lvl="1"/>
            <a:r>
              <a:rPr lang="en-US" b="0" dirty="0" smtClean="0">
                <a:solidFill>
                  <a:schemeClr val="tx1"/>
                </a:solidFill>
              </a:rPr>
              <a:t>Waits / Signals</a:t>
            </a:r>
          </a:p>
          <a:p>
            <a:pPr lvl="1"/>
            <a:r>
              <a:rPr lang="en-US" b="0" dirty="0" smtClean="0">
                <a:solidFill>
                  <a:schemeClr val="tx1"/>
                </a:solidFill>
              </a:rPr>
              <a:t>Global variables</a:t>
            </a:r>
          </a:p>
          <a:p>
            <a:pPr lvl="2"/>
            <a:r>
              <a:rPr lang="en-US" b="0" dirty="0" smtClean="0">
                <a:solidFill>
                  <a:srgbClr val="000099"/>
                </a:solidFill>
              </a:rPr>
              <a:t>Located through alias and escape analysis</a:t>
            </a:r>
          </a:p>
          <a:p>
            <a:r>
              <a:rPr lang="en-US" sz="1800" b="0" dirty="0" smtClean="0">
                <a:solidFill>
                  <a:srgbClr val="000099"/>
                </a:solidFill>
              </a:rPr>
              <a:t>Runs the resulting program under the mercy of our scheduler</a:t>
            </a:r>
          </a:p>
          <a:p>
            <a:pPr lvl="1"/>
            <a:r>
              <a:rPr lang="en-US" b="0" dirty="0" smtClean="0">
                <a:solidFill>
                  <a:schemeClr val="tx1"/>
                </a:solidFill>
              </a:rPr>
              <a:t>Our scheduler implements dynamic partial order reduction</a:t>
            </a:r>
          </a:p>
          <a:p>
            <a:pPr lvl="1"/>
            <a:r>
              <a:rPr lang="en-US" b="0" dirty="0" smtClean="0">
                <a:solidFill>
                  <a:schemeClr val="tx1"/>
                </a:solidFill>
              </a:rPr>
              <a:t>IMPOSSIBLE to run all possible </a:t>
            </a:r>
            <a:r>
              <a:rPr lang="en-US" b="0" dirty="0" err="1" smtClean="0">
                <a:solidFill>
                  <a:schemeClr val="tx1"/>
                </a:solidFill>
              </a:rPr>
              <a:t>interleavings</a:t>
            </a:r>
            <a:endParaRPr lang="en-US" b="0" dirty="0" smtClean="0">
              <a:solidFill>
                <a:schemeClr val="tx1"/>
              </a:solidFill>
            </a:endParaRPr>
          </a:p>
          <a:p>
            <a:r>
              <a:rPr lang="en-US" sz="1800" b="0" dirty="0" smtClean="0">
                <a:solidFill>
                  <a:srgbClr val="000099"/>
                </a:solidFill>
              </a:rPr>
              <a:t>Finds deadlocks, races, assertion violations</a:t>
            </a:r>
          </a:p>
          <a:p>
            <a:r>
              <a:rPr lang="en-US" sz="1800" b="0" dirty="0" smtClean="0">
                <a:solidFill>
                  <a:srgbClr val="000099"/>
                </a:solidFill>
              </a:rPr>
              <a:t>Requires NO MODEL BUILDING OR MAINTENANCE!</a:t>
            </a:r>
          </a:p>
          <a:p>
            <a:pPr lvl="1"/>
            <a:r>
              <a:rPr lang="en-US" b="0" dirty="0" smtClean="0">
                <a:solidFill>
                  <a:schemeClr val="tx1"/>
                </a:solidFill>
              </a:rPr>
              <a:t>simply a push-button verifier (like CHESS, but SOUND)</a:t>
            </a:r>
          </a:p>
          <a:p>
            <a:pPr lvl="1"/>
            <a:r>
              <a:rPr lang="en-US" b="0" dirty="0" smtClean="0">
                <a:solidFill>
                  <a:schemeClr val="tx1"/>
                </a:solidFill>
              </a:rPr>
              <a:t>Of course for ONE test harness (“best testing”; often one harness ok)</a:t>
            </a:r>
          </a:p>
          <a:p>
            <a:pPr lvl="1"/>
            <a:endParaRPr lang="en-US" dirty="0">
              <a:solidFill>
                <a:srgbClr val="000099"/>
              </a:solidFill>
            </a:endParaRPr>
          </a:p>
        </p:txBody>
      </p:sp>
      <p:sp>
        <p:nvSpPr>
          <p:cNvPr id="2939907" name="Rectangle 3"/>
          <p:cNvSpPr>
            <a:spLocks noChangeArrowheads="1"/>
          </p:cNvSpPr>
          <p:nvPr/>
        </p:nvSpPr>
        <p:spPr bwMode="auto">
          <a:xfrm>
            <a:off x="304800" y="152400"/>
            <a:ext cx="8534400" cy="795338"/>
          </a:xfrm>
          <a:prstGeom prst="rect">
            <a:avLst/>
          </a:prstGeom>
          <a:noFill/>
          <a:ln w="9525">
            <a:noFill/>
            <a:miter lim="800000"/>
            <a:headEnd/>
            <a:tailEnd/>
          </a:ln>
          <a:effectLst/>
        </p:spPr>
        <p:txBody>
          <a:bodyPr lIns="92075" tIns="46038" rIns="92075" bIns="46038"/>
          <a:lstStyle/>
          <a:p>
            <a:pPr>
              <a:lnSpc>
                <a:spcPct val="90000"/>
              </a:lnSpc>
            </a:pPr>
            <a:r>
              <a:rPr lang="en-US" sz="2400" i="1" dirty="0" smtClean="0">
                <a:solidFill>
                  <a:srgbClr val="000099"/>
                </a:solidFill>
              </a:rPr>
              <a:t>Main Inspect Features</a:t>
            </a:r>
            <a:endParaRPr lang="en-US" sz="2400" i="1" dirty="0">
              <a:solidFill>
                <a:srgbClr val="000099"/>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6285"/>
            <a:ext cx="8229600" cy="638115"/>
          </a:xfrm>
        </p:spPr>
        <p:txBody>
          <a:bodyPr>
            <a:normAutofit fontScale="90000"/>
          </a:bodyPr>
          <a:lstStyle/>
          <a:p>
            <a:r>
              <a:rPr lang="en-US" sz="2900" b="1" dirty="0" smtClean="0">
                <a:solidFill>
                  <a:srgbClr val="C00000"/>
                </a:solidFill>
              </a:rPr>
              <a:t>The kind of verification done by Inspect, ISP, … is called  Dynamic Verification  (also used by CHESS of MSR)</a:t>
            </a:r>
            <a:endParaRPr lang="en-US" sz="2900" b="1" dirty="0">
              <a:solidFill>
                <a:srgbClr val="C00000"/>
              </a:solidFill>
            </a:endParaRPr>
          </a:p>
        </p:txBody>
      </p:sp>
      <p:sp>
        <p:nvSpPr>
          <p:cNvPr id="8" name="Rounded Rectangle 7"/>
          <p:cNvSpPr/>
          <p:nvPr/>
        </p:nvSpPr>
        <p:spPr>
          <a:xfrm>
            <a:off x="381000" y="1688693"/>
            <a:ext cx="1981200" cy="1752600"/>
          </a:xfrm>
          <a:prstGeom prst="roundRect">
            <a:avLst/>
          </a:prstGeom>
          <a:solidFill>
            <a:schemeClr val="accent1">
              <a:lumMod val="20000"/>
              <a:lumOff val="80000"/>
            </a:schemeClr>
          </a:solidFill>
          <a:ln>
            <a:solidFill>
              <a:schemeClr val="tx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rgbClr val="C00000"/>
                </a:solidFill>
              </a:rPr>
              <a:t>Actual</a:t>
            </a:r>
          </a:p>
          <a:p>
            <a:pPr algn="ctr"/>
            <a:r>
              <a:rPr lang="en-US" sz="2200" dirty="0" smtClean="0">
                <a:solidFill>
                  <a:srgbClr val="C00000"/>
                </a:solidFill>
              </a:rPr>
              <a:t>Concurrent Program</a:t>
            </a:r>
          </a:p>
        </p:txBody>
      </p:sp>
      <p:sp>
        <p:nvSpPr>
          <p:cNvPr id="9" name="Right Arrow 8"/>
          <p:cNvSpPr/>
          <p:nvPr/>
        </p:nvSpPr>
        <p:spPr>
          <a:xfrm flipH="1">
            <a:off x="2324100" y="2080361"/>
            <a:ext cx="685800"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2345277" y="2564993"/>
            <a:ext cx="1769523" cy="369332"/>
          </a:xfrm>
          <a:prstGeom prst="rect">
            <a:avLst/>
          </a:prstGeom>
          <a:noFill/>
        </p:spPr>
        <p:txBody>
          <a:bodyPr wrap="none" rtlCol="0">
            <a:spAutoFit/>
          </a:bodyPr>
          <a:lstStyle/>
          <a:p>
            <a:r>
              <a:rPr lang="en-US" dirty="0" smtClean="0"/>
              <a:t>Check Properties</a:t>
            </a:r>
            <a:endParaRPr lang="en-US" dirty="0"/>
          </a:p>
        </p:txBody>
      </p:sp>
      <p:grpSp>
        <p:nvGrpSpPr>
          <p:cNvPr id="3" name="Group 15"/>
          <p:cNvGrpSpPr/>
          <p:nvPr/>
        </p:nvGrpSpPr>
        <p:grpSpPr>
          <a:xfrm>
            <a:off x="381000" y="3441293"/>
            <a:ext cx="2057400" cy="1306068"/>
            <a:chOff x="381000" y="3441293"/>
            <a:chExt cx="2057400" cy="1306068"/>
          </a:xfrm>
        </p:grpSpPr>
        <p:sp>
          <p:nvSpPr>
            <p:cNvPr id="11" name="Rounded Rectangle 10"/>
            <p:cNvSpPr/>
            <p:nvPr/>
          </p:nvSpPr>
          <p:spPr>
            <a:xfrm>
              <a:off x="381000" y="3832961"/>
              <a:ext cx="2057400" cy="9144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E5368"/>
                  </a:solidFill>
                </a:rPr>
                <a:t>One Specific </a:t>
              </a:r>
            </a:p>
            <a:p>
              <a:pPr algn="ctr"/>
              <a:r>
                <a:rPr lang="en-US" b="1" dirty="0" smtClean="0">
                  <a:solidFill>
                    <a:srgbClr val="0E5368"/>
                  </a:solidFill>
                </a:rPr>
                <a:t>Test Harness</a:t>
              </a:r>
            </a:p>
          </p:txBody>
        </p:sp>
        <p:sp>
          <p:nvSpPr>
            <p:cNvPr id="12" name="Down Arrow 11"/>
            <p:cNvSpPr/>
            <p:nvPr/>
          </p:nvSpPr>
          <p:spPr>
            <a:xfrm flipV="1">
              <a:off x="1257300" y="3441293"/>
              <a:ext cx="228600" cy="3916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p:cNvSpPr txBox="1"/>
          <p:nvPr/>
        </p:nvSpPr>
        <p:spPr>
          <a:xfrm>
            <a:off x="4114800" y="1577262"/>
            <a:ext cx="4876800" cy="3847207"/>
          </a:xfrm>
          <a:prstGeom prst="rect">
            <a:avLst/>
          </a:prstGeom>
          <a:noFill/>
        </p:spPr>
        <p:txBody>
          <a:bodyPr wrap="square" rtlCol="0">
            <a:spAutoFit/>
          </a:bodyPr>
          <a:lstStyle/>
          <a:p>
            <a:pPr>
              <a:buClr>
                <a:srgbClr val="C00000"/>
              </a:buClr>
              <a:buFont typeface="Wingdings" pitchFamily="2" charset="2"/>
              <a:buChar char="Ø"/>
            </a:pPr>
            <a:r>
              <a:rPr lang="en-US" sz="2400" b="1" dirty="0" smtClean="0">
                <a:solidFill>
                  <a:srgbClr val="0070C0"/>
                </a:solidFill>
              </a:rPr>
              <a:t> </a:t>
            </a:r>
            <a:r>
              <a:rPr lang="en-US" sz="2000" dirty="0" smtClean="0"/>
              <a:t>Need test harness in order to run the code.</a:t>
            </a:r>
          </a:p>
          <a:p>
            <a:pPr>
              <a:buClr>
                <a:srgbClr val="C00000"/>
              </a:buClr>
            </a:pPr>
            <a:endParaRPr lang="en-US" sz="2000" dirty="0" smtClean="0"/>
          </a:p>
          <a:p>
            <a:pPr>
              <a:buClr>
                <a:srgbClr val="C00000"/>
              </a:buClr>
              <a:buFont typeface="Wingdings" pitchFamily="2" charset="2"/>
              <a:buChar char="Ø"/>
            </a:pPr>
            <a:r>
              <a:rPr lang="en-US" sz="2000" dirty="0" smtClean="0"/>
              <a:t> Will explore ONLY RELEVANT </a:t>
            </a:r>
          </a:p>
          <a:p>
            <a:pPr>
              <a:buClr>
                <a:srgbClr val="C00000"/>
              </a:buClr>
            </a:pPr>
            <a:r>
              <a:rPr lang="en-US" sz="2000" dirty="0" smtClean="0"/>
              <a:t>    INTERLEAVINGS (all </a:t>
            </a:r>
            <a:r>
              <a:rPr lang="en-US" sz="2000" dirty="0" err="1" smtClean="0"/>
              <a:t>Mazurkeiwicz</a:t>
            </a:r>
            <a:r>
              <a:rPr lang="en-US" sz="2000" dirty="0" smtClean="0"/>
              <a:t> traces)  for the given test harness</a:t>
            </a:r>
          </a:p>
          <a:p>
            <a:pPr>
              <a:buClr>
                <a:srgbClr val="C00000"/>
              </a:buClr>
            </a:pPr>
            <a:endParaRPr lang="en-US" sz="2000" dirty="0" smtClean="0"/>
          </a:p>
          <a:p>
            <a:pPr>
              <a:buClr>
                <a:srgbClr val="C00000"/>
              </a:buClr>
              <a:buFont typeface="Wingdings" pitchFamily="2" charset="2"/>
              <a:buChar char="Ø"/>
            </a:pPr>
            <a:r>
              <a:rPr lang="en-US" sz="2000" dirty="0" smtClean="0"/>
              <a:t> Conventional testing  tools </a:t>
            </a:r>
          </a:p>
          <a:p>
            <a:pPr>
              <a:buClr>
                <a:srgbClr val="C00000"/>
              </a:buClr>
            </a:pPr>
            <a:r>
              <a:rPr lang="en-US" sz="2000" dirty="0" smtClean="0"/>
              <a:t>     cannot do this !!</a:t>
            </a:r>
          </a:p>
          <a:p>
            <a:pPr>
              <a:buClr>
                <a:srgbClr val="C00000"/>
              </a:buClr>
            </a:pPr>
            <a:endParaRPr lang="en-US" sz="2000" dirty="0" smtClean="0"/>
          </a:p>
          <a:p>
            <a:pPr>
              <a:buClr>
                <a:srgbClr val="C00000"/>
              </a:buClr>
              <a:buFont typeface="Wingdings" pitchFamily="2" charset="2"/>
              <a:buChar char="Ø"/>
            </a:pPr>
            <a:r>
              <a:rPr lang="en-US" sz="2000" dirty="0" smtClean="0"/>
              <a:t> E.g. 5 threads,  5 instructions </a:t>
            </a:r>
          </a:p>
          <a:p>
            <a:pPr>
              <a:buClr>
                <a:srgbClr val="C00000"/>
              </a:buClr>
            </a:pPr>
            <a:r>
              <a:rPr lang="en-US" sz="2000" dirty="0" smtClean="0"/>
              <a:t>     each </a:t>
            </a:r>
            <a:r>
              <a:rPr lang="en-US" sz="2000" dirty="0" smtClean="0">
                <a:sym typeface="Wingdings" pitchFamily="2" charset="2"/>
              </a:rPr>
              <a:t> 10</a:t>
            </a:r>
            <a:r>
              <a:rPr lang="en-US" sz="2000" baseline="30000" dirty="0" smtClean="0">
                <a:latin typeface="Symbol" pitchFamily="18" charset="2"/>
                <a:sym typeface="Wingdings" pitchFamily="2" charset="2"/>
              </a:rPr>
              <a:t>10</a:t>
            </a:r>
            <a:r>
              <a:rPr lang="en-US" sz="2000" dirty="0" smtClean="0">
                <a:sym typeface="Wingdings" pitchFamily="2" charset="2"/>
              </a:rPr>
              <a:t>  interleavings !!</a:t>
            </a:r>
            <a:endParaRPr lang="en-US" sz="2000" dirty="0"/>
          </a:p>
        </p:txBody>
      </p:sp>
      <p:sp>
        <p:nvSpPr>
          <p:cNvPr id="14" name="Slide Number Placeholder 13"/>
          <p:cNvSpPr>
            <a:spLocks noGrp="1"/>
          </p:cNvSpPr>
          <p:nvPr>
            <p:ph type="sldNum" sz="quarter" idx="12"/>
          </p:nvPr>
        </p:nvSpPr>
        <p:spPr/>
        <p:txBody>
          <a:bodyPr/>
          <a:lstStyle/>
          <a:p>
            <a:fld id="{08210399-BF1E-F845-A018-4F8D6DDD9A3F}" type="slidenum">
              <a:rPr lang="en-US" smtClean="0"/>
              <a:pPr/>
              <a:t>15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57463"/>
            <a:ext cx="5715000" cy="795337"/>
          </a:xfrm>
        </p:spPr>
        <p:txBody>
          <a:bodyPr>
            <a:normAutofit fontScale="90000"/>
          </a:bodyPr>
          <a:lstStyle/>
          <a:p>
            <a:r>
              <a:rPr lang="en-US" sz="3200" dirty="0" smtClean="0"/>
              <a:t>How well does</a:t>
            </a:r>
            <a:r>
              <a:rPr lang="en-US" sz="3200" b="1" dirty="0" smtClean="0"/>
              <a:t> Inspect work?</a:t>
            </a:r>
            <a:endParaRPr lang="en-US" sz="3200" b="1" dirty="0"/>
          </a:p>
        </p:txBody>
      </p:sp>
      <p:sp>
        <p:nvSpPr>
          <p:cNvPr id="9" name="Slide Number Placeholder 8"/>
          <p:cNvSpPr>
            <a:spLocks noGrp="1"/>
          </p:cNvSpPr>
          <p:nvPr>
            <p:ph type="sldNum" sz="quarter" idx="12"/>
          </p:nvPr>
        </p:nvSpPr>
        <p:spPr/>
        <p:txBody>
          <a:bodyPr/>
          <a:lstStyle/>
          <a:p>
            <a:fld id="{08210399-BF1E-F845-A018-4F8D6DDD9A3F}"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C21C131-271C-429D-B940-0478EA72E0CB}" type="slidenum">
              <a:rPr lang="en-US"/>
              <a:pPr/>
              <a:t>17</a:t>
            </a:fld>
            <a:endParaRPr lang="en-US"/>
          </a:p>
        </p:txBody>
      </p:sp>
      <p:sp>
        <p:nvSpPr>
          <p:cNvPr id="2939906" name="Rectangle 2"/>
          <p:cNvSpPr>
            <a:spLocks noGrp="1" noChangeArrowheads="1"/>
          </p:cNvSpPr>
          <p:nvPr>
            <p:ph type="body" idx="1"/>
          </p:nvPr>
        </p:nvSpPr>
        <p:spPr>
          <a:xfrm>
            <a:off x="762000" y="838200"/>
            <a:ext cx="7967662" cy="2667000"/>
          </a:xfrm>
          <a:noFill/>
          <a:ln/>
        </p:spPr>
        <p:txBody>
          <a:bodyPr/>
          <a:lstStyle/>
          <a:p>
            <a:r>
              <a:rPr lang="en-US" sz="2200" b="0" dirty="0" smtClean="0">
                <a:solidFill>
                  <a:srgbClr val="000099"/>
                </a:solidFill>
              </a:rPr>
              <a:t>Which version?</a:t>
            </a:r>
          </a:p>
          <a:p>
            <a:pPr lvl="1"/>
            <a:r>
              <a:rPr lang="en-US" b="0" dirty="0" smtClean="0">
                <a:solidFill>
                  <a:schemeClr val="tx1"/>
                </a:solidFill>
              </a:rPr>
              <a:t>Basic Vanilla Stateless version works quite well</a:t>
            </a:r>
          </a:p>
          <a:p>
            <a:pPr lvl="2"/>
            <a:r>
              <a:rPr lang="en-US" b="0" dirty="0" smtClean="0">
                <a:solidFill>
                  <a:srgbClr val="000099"/>
                </a:solidFill>
              </a:rPr>
              <a:t>That is what we are releasing</a:t>
            </a:r>
          </a:p>
          <a:p>
            <a:pPr lvl="3">
              <a:buNone/>
            </a:pPr>
            <a:r>
              <a:rPr lang="en-US" b="0" dirty="0" smtClean="0">
                <a:solidFill>
                  <a:srgbClr val="CC0000"/>
                </a:solidFill>
              </a:rPr>
              <a:t> http://www.cs.utah.edu/~ganesh  -- then go to our research page</a:t>
            </a:r>
            <a:r>
              <a:rPr lang="en-US" b="0" dirty="0" smtClean="0">
                <a:solidFill>
                  <a:srgbClr val="000099"/>
                </a:solidFill>
              </a:rPr>
              <a:t> </a:t>
            </a:r>
          </a:p>
          <a:p>
            <a:pPr lvl="2"/>
            <a:endParaRPr lang="en-US" b="0" dirty="0" smtClean="0">
              <a:solidFill>
                <a:srgbClr val="000099"/>
              </a:solidFill>
            </a:endParaRPr>
          </a:p>
          <a:p>
            <a:pPr lvl="1"/>
            <a:r>
              <a:rPr lang="en-US" b="0" dirty="0" smtClean="0">
                <a:solidFill>
                  <a:schemeClr val="tx1"/>
                </a:solidFill>
              </a:rPr>
              <a:t>SDPOR reported in SPIN 2008 a few days ago</a:t>
            </a:r>
          </a:p>
          <a:p>
            <a:pPr lvl="2"/>
            <a:r>
              <a:rPr lang="en-US" b="0" dirty="0" smtClean="0">
                <a:solidFill>
                  <a:srgbClr val="000099"/>
                </a:solidFill>
              </a:rPr>
              <a:t>Works far better – will release it soon</a:t>
            </a:r>
          </a:p>
          <a:p>
            <a:pPr lvl="2"/>
            <a:endParaRPr lang="en-US" b="0" dirty="0" smtClean="0">
              <a:solidFill>
                <a:srgbClr val="000099"/>
              </a:solidFill>
            </a:endParaRPr>
          </a:p>
          <a:p>
            <a:pPr lvl="1"/>
            <a:r>
              <a:rPr lang="en-US" b="0" dirty="0" smtClean="0">
                <a:solidFill>
                  <a:schemeClr val="tx1"/>
                </a:solidFill>
              </a:rPr>
              <a:t>DDPOR reported in SPIN 2007</a:t>
            </a:r>
          </a:p>
          <a:p>
            <a:pPr lvl="2"/>
            <a:r>
              <a:rPr lang="en-US" b="0" dirty="0" smtClean="0">
                <a:solidFill>
                  <a:srgbClr val="000099"/>
                </a:solidFill>
              </a:rPr>
              <a:t>Gives linear speed-up</a:t>
            </a:r>
          </a:p>
          <a:p>
            <a:pPr lvl="2"/>
            <a:r>
              <a:rPr lang="en-US" b="0" dirty="0" smtClean="0">
                <a:solidFill>
                  <a:srgbClr val="000099"/>
                </a:solidFill>
              </a:rPr>
              <a:t>Can give upon request</a:t>
            </a:r>
          </a:p>
          <a:p>
            <a:pPr lvl="2"/>
            <a:endParaRPr lang="en-US" b="0" dirty="0" smtClean="0">
              <a:solidFill>
                <a:srgbClr val="000099"/>
              </a:solidFill>
            </a:endParaRPr>
          </a:p>
          <a:p>
            <a:pPr lvl="1"/>
            <a:r>
              <a:rPr lang="en-US" b="0" dirty="0" smtClean="0">
                <a:solidFill>
                  <a:schemeClr val="tx1"/>
                </a:solidFill>
              </a:rPr>
              <a:t>ATVA 2008 will report a version specialized to just look for races</a:t>
            </a:r>
          </a:p>
          <a:p>
            <a:pPr lvl="2"/>
            <a:r>
              <a:rPr lang="en-US" b="0" dirty="0" smtClean="0">
                <a:solidFill>
                  <a:srgbClr val="000099"/>
                </a:solidFill>
              </a:rPr>
              <a:t>Works more efficiently – avoids certain backtrack sets</a:t>
            </a:r>
          </a:p>
          <a:p>
            <a:pPr lvl="3"/>
            <a:r>
              <a:rPr lang="en-US" b="0" dirty="0" smtClean="0">
                <a:solidFill>
                  <a:srgbClr val="C00000"/>
                </a:solidFill>
              </a:rPr>
              <a:t>Strictly needed for Safety-X, but not needed for Race-X</a:t>
            </a:r>
          </a:p>
          <a:p>
            <a:pPr lvl="2"/>
            <a:endParaRPr lang="en-US" b="0" dirty="0" smtClean="0">
              <a:solidFill>
                <a:srgbClr val="000099"/>
              </a:solidFill>
            </a:endParaRPr>
          </a:p>
          <a:p>
            <a:pPr lvl="1"/>
            <a:r>
              <a:rPr lang="en-US" b="0" dirty="0" smtClean="0">
                <a:solidFill>
                  <a:srgbClr val="000099"/>
                </a:solidFill>
              </a:rPr>
              <a:t>Even more specialized version to look for deadlocks under construction</a:t>
            </a:r>
          </a:p>
        </p:txBody>
      </p:sp>
      <p:sp>
        <p:nvSpPr>
          <p:cNvPr id="2939907" name="Rectangle 3"/>
          <p:cNvSpPr>
            <a:spLocks noChangeArrowheads="1"/>
          </p:cNvSpPr>
          <p:nvPr/>
        </p:nvSpPr>
        <p:spPr bwMode="auto">
          <a:xfrm>
            <a:off x="304800" y="304800"/>
            <a:ext cx="8534400" cy="795338"/>
          </a:xfrm>
          <a:prstGeom prst="rect">
            <a:avLst/>
          </a:prstGeom>
          <a:noFill/>
          <a:ln w="9525">
            <a:noFill/>
            <a:miter lim="800000"/>
            <a:headEnd/>
            <a:tailEnd/>
          </a:ln>
          <a:effectLst/>
        </p:spPr>
        <p:txBody>
          <a:bodyPr lIns="92075" tIns="46038" rIns="92075" bIns="46038"/>
          <a:lstStyle/>
          <a:p>
            <a:pPr>
              <a:lnSpc>
                <a:spcPct val="90000"/>
              </a:lnSpc>
            </a:pPr>
            <a:r>
              <a:rPr lang="en-US" sz="2400" i="1" dirty="0" smtClean="0">
                <a:solidFill>
                  <a:srgbClr val="000099"/>
                </a:solidFill>
              </a:rPr>
              <a:t>Versions of Inspect</a:t>
            </a:r>
            <a:endParaRPr lang="en-US" sz="2400" i="1" dirty="0">
              <a:solidFill>
                <a:srgbClr val="000099"/>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ltLang="en-US"/>
              <a:t>  School of Computing University of Utah </a:t>
            </a:r>
          </a:p>
        </p:txBody>
      </p:sp>
      <p:sp>
        <p:nvSpPr>
          <p:cNvPr id="44035" name="Rectangle 2"/>
          <p:cNvSpPr>
            <a:spLocks noGrp="1" noChangeArrowheads="1"/>
          </p:cNvSpPr>
          <p:nvPr>
            <p:ph type="title"/>
          </p:nvPr>
        </p:nvSpPr>
        <p:spPr/>
        <p:txBody>
          <a:bodyPr/>
          <a:lstStyle/>
          <a:p>
            <a:pPr eaLnBrk="1" hangingPunct="1"/>
            <a:r>
              <a:rPr lang="en-US" smtClean="0"/>
              <a:t>Evaluation</a:t>
            </a:r>
          </a:p>
        </p:txBody>
      </p:sp>
      <p:sp>
        <p:nvSpPr>
          <p:cNvPr id="6" name="Date Placeholder 5"/>
          <p:cNvSpPr>
            <a:spLocks noGrp="1"/>
          </p:cNvSpPr>
          <p:nvPr>
            <p:ph type="dt" sz="quarter" idx="10"/>
          </p:nvPr>
        </p:nvSpPr>
        <p:spPr/>
        <p:txBody>
          <a:bodyPr/>
          <a:lstStyle/>
          <a:p>
            <a:pPr>
              <a:defRPr/>
            </a:pPr>
            <a:fld id="{46EB2D29-6357-4158-A14D-DB410E5DEC2A}" type="datetime1">
              <a:rPr lang="en-US" altLang="en-US" smtClean="0"/>
              <a:pPr>
                <a:defRPr/>
              </a:pPr>
              <a:t>2/16/2009</a:t>
            </a:fld>
            <a:endParaRPr lang="en-US" altLang="en-US"/>
          </a:p>
        </p:txBody>
      </p:sp>
      <p:sp>
        <p:nvSpPr>
          <p:cNvPr id="8" name="Slide Number Placeholder 7"/>
          <p:cNvSpPr>
            <a:spLocks noGrp="1"/>
          </p:cNvSpPr>
          <p:nvPr>
            <p:ph type="sldNum" sz="quarter" idx="12"/>
          </p:nvPr>
        </p:nvSpPr>
        <p:spPr/>
        <p:txBody>
          <a:bodyPr/>
          <a:lstStyle/>
          <a:p>
            <a:pPr>
              <a:defRPr/>
            </a:pPr>
            <a:fld id="{8E4C45DC-7649-4621-BB87-309B2AEC03EA}" type="slidenum">
              <a:rPr lang="en-US" altLang="en-US"/>
              <a:pPr>
                <a:defRPr/>
              </a:pPr>
              <a:t>18</a:t>
            </a:fld>
            <a:endParaRPr lang="en-US" altLang="en-US" dirty="0"/>
          </a:p>
        </p:txBody>
      </p:sp>
      <p:graphicFrame>
        <p:nvGraphicFramePr>
          <p:cNvPr id="7" name="Group 223"/>
          <p:cNvGraphicFramePr>
            <a:graphicFrameLocks noGrp="1"/>
          </p:cNvGraphicFramePr>
          <p:nvPr>
            <p:ph idx="4294967295"/>
          </p:nvPr>
        </p:nvGraphicFramePr>
        <p:xfrm>
          <a:off x="457200" y="1600200"/>
          <a:ext cx="8377239" cy="3702050"/>
        </p:xfrm>
        <a:graphic>
          <a:graphicData uri="http://schemas.openxmlformats.org/drawingml/2006/table">
            <a:tbl>
              <a:tblPr/>
              <a:tblGrid>
                <a:gridCol w="1348011"/>
                <a:gridCol w="633189"/>
                <a:gridCol w="707519"/>
                <a:gridCol w="883583"/>
                <a:gridCol w="990197"/>
                <a:gridCol w="882122"/>
                <a:gridCol w="990197"/>
                <a:gridCol w="1023787"/>
                <a:gridCol w="918634"/>
              </a:tblGrid>
              <a:tr h="315913">
                <a:tc rowSpan="2">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benchmark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LOC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dirty="0" err="1" smtClean="0">
                          <a:ln>
                            <a:noFill/>
                          </a:ln>
                          <a:solidFill>
                            <a:schemeClr val="tx1"/>
                          </a:solidFill>
                          <a:effectLst/>
                          <a:latin typeface="Arial" charset="0"/>
                        </a:rPr>
                        <a:t>thrds</a:t>
                      </a:r>
                      <a:endParaRPr kumimoji="0" lang="en-US" sz="16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smtClean="0">
                          <a:ln>
                            <a:noFill/>
                          </a:ln>
                          <a:solidFill>
                            <a:schemeClr val="tx1"/>
                          </a:solidFill>
                          <a:effectLst/>
                          <a:latin typeface="Arial" charset="0"/>
                        </a:rPr>
                        <a:t>     DPOR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smtClean="0">
                          <a:ln>
                            <a:noFill/>
                          </a:ln>
                          <a:solidFill>
                            <a:schemeClr val="tx1"/>
                          </a:solidFill>
                          <a:effectLst/>
                          <a:latin typeface="Arial" charset="0"/>
                        </a:rPr>
                        <a:t>    SDPOR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26828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runs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trans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time(s)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smtClean="0">
                          <a:ln>
                            <a:noFill/>
                          </a:ln>
                          <a:solidFill>
                            <a:schemeClr val="tx1"/>
                          </a:solidFill>
                          <a:effectLst/>
                          <a:latin typeface="Arial" charset="0"/>
                        </a:rPr>
                        <a:t> runs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trans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 time(s)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781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example1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781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err="1" smtClean="0">
                          <a:ln>
                            <a:noFill/>
                          </a:ln>
                          <a:solidFill>
                            <a:schemeClr val="tx1"/>
                          </a:solidFill>
                          <a:effectLst/>
                          <a:latin typeface="Arial" charset="0"/>
                        </a:rPr>
                        <a:t>sharedArray</a:t>
                      </a:r>
                      <a:endParaRPr kumimoji="0" lang="en-US" sz="16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18k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781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err="1" smtClean="0">
                          <a:ln>
                            <a:noFill/>
                          </a:ln>
                          <a:solidFill>
                            <a:schemeClr val="tx1"/>
                          </a:solidFill>
                          <a:effectLst/>
                          <a:latin typeface="Arial" charset="0"/>
                        </a:rPr>
                        <a:t>bbuf</a:t>
                      </a:r>
                      <a:endParaRPr kumimoji="0" lang="en-US" sz="16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321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47K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1,058k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938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16k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350k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345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781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  bzip2smp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6k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5k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26k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1311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925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charset="0"/>
                        </a:rPr>
                        <a:t>  bzip2smp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6k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18k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92k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9546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591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charset="0"/>
                        </a:rPr>
                        <a:t> bzip2smp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6k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51k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236k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25659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591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charset="0"/>
                        </a:rPr>
                        <a:t>pfscan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 3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charset="0"/>
                        </a:rPr>
                        <a:t>84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0.53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71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charset="0"/>
                        </a:rPr>
                        <a:t>967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0.48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charset="0"/>
                        </a:rPr>
                        <a:t>pfscan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14k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 189k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3k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40k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58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591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pfscan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273k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3,402k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5329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ltLang="en-US"/>
              <a:t>  School of Computing University of Utah </a:t>
            </a:r>
          </a:p>
        </p:txBody>
      </p:sp>
      <p:sp>
        <p:nvSpPr>
          <p:cNvPr id="44035" name="Rectangle 2"/>
          <p:cNvSpPr>
            <a:spLocks noGrp="1" noChangeArrowheads="1"/>
          </p:cNvSpPr>
          <p:nvPr>
            <p:ph type="title"/>
          </p:nvPr>
        </p:nvSpPr>
        <p:spPr/>
        <p:txBody>
          <a:bodyPr/>
          <a:lstStyle/>
          <a:p>
            <a:pPr eaLnBrk="1" hangingPunct="1"/>
            <a:r>
              <a:rPr lang="en-US" smtClean="0"/>
              <a:t>Evaluation</a:t>
            </a:r>
          </a:p>
        </p:txBody>
      </p:sp>
      <p:sp>
        <p:nvSpPr>
          <p:cNvPr id="6" name="Date Placeholder 5"/>
          <p:cNvSpPr>
            <a:spLocks noGrp="1"/>
          </p:cNvSpPr>
          <p:nvPr>
            <p:ph type="dt" sz="quarter" idx="10"/>
          </p:nvPr>
        </p:nvSpPr>
        <p:spPr/>
        <p:txBody>
          <a:bodyPr/>
          <a:lstStyle/>
          <a:p>
            <a:pPr>
              <a:defRPr/>
            </a:pPr>
            <a:fld id="{83542A31-BF32-4B58-AE55-1328C9412E90}" type="datetime1">
              <a:rPr lang="en-US" altLang="en-US" smtClean="0"/>
              <a:pPr>
                <a:defRPr/>
              </a:pPr>
              <a:t>2/16/2009</a:t>
            </a:fld>
            <a:endParaRPr lang="en-US" altLang="en-US"/>
          </a:p>
        </p:txBody>
      </p:sp>
      <p:sp>
        <p:nvSpPr>
          <p:cNvPr id="8" name="Slide Number Placeholder 7"/>
          <p:cNvSpPr>
            <a:spLocks noGrp="1"/>
          </p:cNvSpPr>
          <p:nvPr>
            <p:ph type="sldNum" sz="quarter" idx="12"/>
          </p:nvPr>
        </p:nvSpPr>
        <p:spPr/>
        <p:txBody>
          <a:bodyPr/>
          <a:lstStyle/>
          <a:p>
            <a:pPr>
              <a:defRPr/>
            </a:pPr>
            <a:fld id="{8E4C45DC-7649-4621-BB87-309B2AEC03EA}" type="slidenum">
              <a:rPr lang="en-US" altLang="en-US"/>
              <a:pPr>
                <a:defRPr/>
              </a:pPr>
              <a:t>19</a:t>
            </a:fld>
            <a:endParaRPr lang="en-US" altLang="en-US" dirty="0"/>
          </a:p>
        </p:txBody>
      </p:sp>
      <p:graphicFrame>
        <p:nvGraphicFramePr>
          <p:cNvPr id="7" name="Group 223"/>
          <p:cNvGraphicFramePr>
            <a:graphicFrameLocks noGrp="1"/>
          </p:cNvGraphicFramePr>
          <p:nvPr>
            <p:ph idx="4294967295"/>
          </p:nvPr>
        </p:nvGraphicFramePr>
        <p:xfrm>
          <a:off x="457200" y="1600200"/>
          <a:ext cx="8377239" cy="3702050"/>
        </p:xfrm>
        <a:graphic>
          <a:graphicData uri="http://schemas.openxmlformats.org/drawingml/2006/table">
            <a:tbl>
              <a:tblPr/>
              <a:tblGrid>
                <a:gridCol w="1348011"/>
                <a:gridCol w="633189"/>
                <a:gridCol w="707519"/>
                <a:gridCol w="883583"/>
                <a:gridCol w="990197"/>
                <a:gridCol w="882122"/>
                <a:gridCol w="990197"/>
                <a:gridCol w="1023787"/>
                <a:gridCol w="918634"/>
              </a:tblGrid>
              <a:tr h="315913">
                <a:tc rowSpan="2">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benchmark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LOC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dirty="0" err="1" smtClean="0">
                          <a:ln>
                            <a:noFill/>
                          </a:ln>
                          <a:solidFill>
                            <a:schemeClr val="tx1"/>
                          </a:solidFill>
                          <a:effectLst/>
                          <a:latin typeface="Arial" charset="0"/>
                        </a:rPr>
                        <a:t>thrds</a:t>
                      </a:r>
                      <a:endParaRPr kumimoji="0" lang="en-US" sz="16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smtClean="0">
                          <a:ln>
                            <a:noFill/>
                          </a:ln>
                          <a:solidFill>
                            <a:schemeClr val="tx1"/>
                          </a:solidFill>
                          <a:effectLst/>
                          <a:latin typeface="Arial" charset="0"/>
                        </a:rPr>
                        <a:t>     DPOR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smtClean="0">
                          <a:ln>
                            <a:noFill/>
                          </a:ln>
                          <a:solidFill>
                            <a:schemeClr val="tx1"/>
                          </a:solidFill>
                          <a:effectLst/>
                          <a:latin typeface="Arial" charset="0"/>
                        </a:rPr>
                        <a:t>    SDPOR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26828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runs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trans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time(s)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smtClean="0">
                          <a:ln>
                            <a:noFill/>
                          </a:ln>
                          <a:solidFill>
                            <a:schemeClr val="tx1"/>
                          </a:solidFill>
                          <a:effectLst/>
                          <a:latin typeface="Arial" charset="0"/>
                        </a:rPr>
                        <a:t> runs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trans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 time(s)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781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example1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r>
              <a:tr h="27781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err="1" smtClean="0">
                          <a:ln>
                            <a:noFill/>
                          </a:ln>
                          <a:solidFill>
                            <a:schemeClr val="tx1"/>
                          </a:solidFill>
                          <a:effectLst/>
                          <a:latin typeface="Arial" charset="0"/>
                        </a:rPr>
                        <a:t>sharedArray</a:t>
                      </a:r>
                      <a:endParaRPr kumimoji="0" lang="en-US" sz="16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18k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r>
              <a:tr h="27781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err="1" smtClean="0">
                          <a:ln>
                            <a:noFill/>
                          </a:ln>
                          <a:solidFill>
                            <a:schemeClr val="tx1"/>
                          </a:solidFill>
                          <a:effectLst/>
                          <a:latin typeface="Arial" charset="0"/>
                        </a:rPr>
                        <a:t>bbuf</a:t>
                      </a:r>
                      <a:endParaRPr kumimoji="0" lang="en-US" sz="16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321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47K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1,058k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938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16k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350k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345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781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  bzip2smp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6k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5k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26k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1311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r>
              <a:tr h="34925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charset="0"/>
                        </a:rPr>
                        <a:t>  bzip2smp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6k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18k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92k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9546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r>
              <a:tr h="31591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charset="0"/>
                        </a:rPr>
                        <a:t> bzip2smp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6k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51k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236k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25659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r>
              <a:tr h="31591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charset="0"/>
                        </a:rPr>
                        <a:t>pfscan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 3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charset="0"/>
                        </a:rPr>
                        <a:t>84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0.53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charset="0"/>
                        </a:rPr>
                        <a:t>71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charset="0"/>
                        </a:rPr>
                        <a:t>967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0.48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charset="0"/>
                        </a:rPr>
                        <a:t>pfscan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14k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 189k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3k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40k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58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591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pfscan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273k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3,402k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5329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71AAE45-EEE4-43A2-89DF-DD32F32A2D28}" type="slidenum">
              <a:rPr lang="en-US"/>
              <a:pPr/>
              <a:t>2</a:t>
            </a:fld>
            <a:endParaRPr lang="en-US"/>
          </a:p>
        </p:txBody>
      </p:sp>
      <p:sp>
        <p:nvSpPr>
          <p:cNvPr id="2042882" name="Rectangle 2"/>
          <p:cNvSpPr>
            <a:spLocks noGrp="1" noChangeArrowheads="1"/>
          </p:cNvSpPr>
          <p:nvPr>
            <p:ph type="title"/>
          </p:nvPr>
        </p:nvSpPr>
        <p:spPr>
          <a:xfrm>
            <a:off x="457200" y="152400"/>
            <a:ext cx="8229600" cy="795338"/>
          </a:xfrm>
        </p:spPr>
        <p:txBody>
          <a:bodyPr/>
          <a:lstStyle/>
          <a:p>
            <a:r>
              <a:rPr lang="en-US" sz="2600" b="0">
                <a:solidFill>
                  <a:schemeClr val="accent1"/>
                </a:solidFill>
              </a:rPr>
              <a:t>Multicores are the future! </a:t>
            </a:r>
            <a:br>
              <a:rPr lang="en-US" sz="2600" b="0">
                <a:solidFill>
                  <a:schemeClr val="accent1"/>
                </a:solidFill>
              </a:rPr>
            </a:br>
            <a:r>
              <a:rPr lang="en-US" sz="2600" b="0"/>
              <a:t>Need to employ / teach concurrent programming </a:t>
            </a:r>
            <a:br>
              <a:rPr lang="en-US" sz="2600" b="0"/>
            </a:br>
            <a:r>
              <a:rPr lang="en-US" sz="2600" b="0"/>
              <a:t>at an unprecedented scale!</a:t>
            </a:r>
          </a:p>
        </p:txBody>
      </p:sp>
      <p:pic>
        <p:nvPicPr>
          <p:cNvPr id="2042883" name="Picture 3" descr="quad-inner"/>
          <p:cNvPicPr>
            <a:picLocks noChangeAspect="1" noChangeArrowheads="1"/>
          </p:cNvPicPr>
          <p:nvPr/>
        </p:nvPicPr>
        <p:blipFill>
          <a:blip r:embed="rId3"/>
          <a:srcRect/>
          <a:stretch>
            <a:fillRect/>
          </a:stretch>
        </p:blipFill>
        <p:spPr bwMode="auto">
          <a:xfrm>
            <a:off x="381000" y="1371600"/>
            <a:ext cx="3810000" cy="3444875"/>
          </a:xfrm>
          <a:prstGeom prst="rect">
            <a:avLst/>
          </a:prstGeom>
          <a:noFill/>
        </p:spPr>
      </p:pic>
      <p:sp>
        <p:nvSpPr>
          <p:cNvPr id="2042884" name="Text Box 4"/>
          <p:cNvSpPr txBox="1">
            <a:spLocks noChangeArrowheads="1"/>
          </p:cNvSpPr>
          <p:nvPr/>
        </p:nvSpPr>
        <p:spPr bwMode="auto">
          <a:xfrm>
            <a:off x="533400" y="4800600"/>
            <a:ext cx="2362200" cy="679450"/>
          </a:xfrm>
          <a:prstGeom prst="rect">
            <a:avLst/>
          </a:prstGeom>
          <a:noFill/>
          <a:ln w="9525" algn="ctr">
            <a:noFill/>
            <a:miter lim="800000"/>
            <a:headEnd/>
            <a:tailEnd/>
          </a:ln>
          <a:effectLst/>
        </p:spPr>
        <p:txBody>
          <a:bodyPr>
            <a:spAutoFit/>
          </a:bodyPr>
          <a:lstStyle/>
          <a:p>
            <a:pPr marL="469900" indent="-469900" eaLnBrk="1" hangingPunct="1">
              <a:lnSpc>
                <a:spcPct val="120000"/>
              </a:lnSpc>
              <a:spcBef>
                <a:spcPct val="50000"/>
              </a:spcBef>
              <a:buClr>
                <a:schemeClr val="accent2"/>
              </a:buClr>
              <a:buFont typeface="Wingdings" pitchFamily="2" charset="2"/>
              <a:buNone/>
            </a:pPr>
            <a:r>
              <a:rPr lang="en-US" sz="1600" b="0">
                <a:solidFill>
                  <a:schemeClr val="accent2"/>
                </a:solidFill>
                <a:cs typeface="Arial" charset="0"/>
              </a:rPr>
              <a:t>(photo courtesy of Intel Corporation.)</a:t>
            </a:r>
          </a:p>
        </p:txBody>
      </p:sp>
      <p:sp>
        <p:nvSpPr>
          <p:cNvPr id="2042885" name="Text Box 5"/>
          <p:cNvSpPr txBox="1">
            <a:spLocks noChangeArrowheads="1"/>
          </p:cNvSpPr>
          <p:nvPr/>
        </p:nvSpPr>
        <p:spPr bwMode="auto">
          <a:xfrm>
            <a:off x="4953000" y="1358900"/>
            <a:ext cx="3867150" cy="4665663"/>
          </a:xfrm>
          <a:prstGeom prst="rect">
            <a:avLst/>
          </a:prstGeom>
          <a:noFill/>
          <a:ln w="9525" algn="ctr">
            <a:noFill/>
            <a:miter lim="800000"/>
            <a:headEnd/>
            <a:tailEnd/>
          </a:ln>
          <a:effectLst/>
        </p:spPr>
        <p:txBody>
          <a:bodyPr wrap="none">
            <a:spAutoFit/>
          </a:bodyPr>
          <a:lstStyle/>
          <a:p>
            <a:pPr marL="469900" indent="-469900" eaLnBrk="1" hangingPunct="1">
              <a:lnSpc>
                <a:spcPct val="120000"/>
              </a:lnSpc>
              <a:spcBef>
                <a:spcPct val="20000"/>
              </a:spcBef>
              <a:buClr>
                <a:schemeClr val="accent2"/>
              </a:buClr>
              <a:buFont typeface="Wingdings" pitchFamily="2" charset="2"/>
              <a:buNone/>
            </a:pPr>
            <a:r>
              <a:rPr lang="en-US" sz="1800" b="0" i="1">
                <a:solidFill>
                  <a:schemeClr val="accent1"/>
                </a:solidFill>
              </a:rPr>
              <a:t>Some of today’s proposals:</a:t>
            </a:r>
          </a:p>
          <a:p>
            <a:pPr marL="469900" indent="-469900" eaLnBrk="1" hangingPunct="1">
              <a:lnSpc>
                <a:spcPct val="120000"/>
              </a:lnSpc>
              <a:spcBef>
                <a:spcPct val="20000"/>
              </a:spcBef>
              <a:buClr>
                <a:schemeClr val="accent2"/>
              </a:buClr>
              <a:buFont typeface="Wingdings" pitchFamily="2" charset="2"/>
              <a:buChar char="o"/>
            </a:pPr>
            <a:r>
              <a:rPr lang="en-US" sz="1800" b="0"/>
              <a:t>Threads (various)</a:t>
            </a:r>
          </a:p>
          <a:p>
            <a:pPr marL="469900" indent="-469900" eaLnBrk="1" hangingPunct="1">
              <a:lnSpc>
                <a:spcPct val="120000"/>
              </a:lnSpc>
              <a:spcBef>
                <a:spcPct val="20000"/>
              </a:spcBef>
              <a:buClr>
                <a:schemeClr val="accent2"/>
              </a:buClr>
              <a:buFont typeface="Wingdings" pitchFamily="2" charset="2"/>
              <a:buChar char="o"/>
            </a:pPr>
            <a:r>
              <a:rPr lang="en-US" sz="1800" b="0"/>
              <a:t>Message Passing (various)</a:t>
            </a:r>
          </a:p>
          <a:p>
            <a:pPr marL="469900" indent="-469900" eaLnBrk="1" hangingPunct="1">
              <a:lnSpc>
                <a:spcPct val="120000"/>
              </a:lnSpc>
              <a:spcBef>
                <a:spcPct val="20000"/>
              </a:spcBef>
              <a:buClr>
                <a:schemeClr val="accent2"/>
              </a:buClr>
              <a:buFont typeface="Wingdings" pitchFamily="2" charset="2"/>
              <a:buChar char="o"/>
            </a:pPr>
            <a:r>
              <a:rPr lang="en-US" sz="1800" b="0"/>
              <a:t>Transactional Memory (various)</a:t>
            </a:r>
          </a:p>
          <a:p>
            <a:pPr marL="469900" indent="-469900" eaLnBrk="1" hangingPunct="1">
              <a:lnSpc>
                <a:spcPct val="120000"/>
              </a:lnSpc>
              <a:spcBef>
                <a:spcPct val="20000"/>
              </a:spcBef>
              <a:buClr>
                <a:schemeClr val="accent2"/>
              </a:buClr>
              <a:buFont typeface="Wingdings" pitchFamily="2" charset="2"/>
              <a:buChar char="o"/>
            </a:pPr>
            <a:r>
              <a:rPr lang="en-US" sz="1800" b="0"/>
              <a:t>OpenMP</a:t>
            </a:r>
          </a:p>
          <a:p>
            <a:pPr marL="469900" indent="-469900" eaLnBrk="1" hangingPunct="1">
              <a:lnSpc>
                <a:spcPct val="120000"/>
              </a:lnSpc>
              <a:spcBef>
                <a:spcPct val="20000"/>
              </a:spcBef>
              <a:buClr>
                <a:schemeClr val="accent2"/>
              </a:buClr>
              <a:buFont typeface="Wingdings" pitchFamily="2" charset="2"/>
              <a:buChar char="o"/>
            </a:pPr>
            <a:r>
              <a:rPr lang="en-US" sz="1800" b="0"/>
              <a:t>MPI</a:t>
            </a:r>
          </a:p>
          <a:p>
            <a:pPr marL="469900" indent="-469900" eaLnBrk="1" hangingPunct="1">
              <a:lnSpc>
                <a:spcPct val="120000"/>
              </a:lnSpc>
              <a:spcBef>
                <a:spcPct val="20000"/>
              </a:spcBef>
              <a:buClr>
                <a:schemeClr val="accent2"/>
              </a:buClr>
              <a:buFont typeface="Wingdings" pitchFamily="2" charset="2"/>
              <a:buChar char="o"/>
            </a:pPr>
            <a:r>
              <a:rPr lang="en-US" sz="1800" b="0"/>
              <a:t>Intel’s Ct</a:t>
            </a:r>
          </a:p>
          <a:p>
            <a:pPr marL="469900" indent="-469900" eaLnBrk="1" hangingPunct="1">
              <a:lnSpc>
                <a:spcPct val="120000"/>
              </a:lnSpc>
              <a:spcBef>
                <a:spcPct val="20000"/>
              </a:spcBef>
              <a:buClr>
                <a:schemeClr val="accent2"/>
              </a:buClr>
              <a:buFont typeface="Wingdings" pitchFamily="2" charset="2"/>
              <a:buChar char="o"/>
            </a:pPr>
            <a:r>
              <a:rPr lang="en-US" sz="1800" b="0"/>
              <a:t>Microsoft’s Parallel Fx</a:t>
            </a:r>
          </a:p>
          <a:p>
            <a:pPr marL="469900" indent="-469900" eaLnBrk="1" hangingPunct="1">
              <a:lnSpc>
                <a:spcPct val="120000"/>
              </a:lnSpc>
              <a:spcBef>
                <a:spcPct val="20000"/>
              </a:spcBef>
              <a:buClr>
                <a:schemeClr val="accent2"/>
              </a:buClr>
              <a:buFont typeface="Wingdings" pitchFamily="2" charset="2"/>
              <a:buChar char="o"/>
            </a:pPr>
            <a:r>
              <a:rPr lang="en-US" sz="1800" b="0"/>
              <a:t>Cilk Arts’s Cilk</a:t>
            </a:r>
          </a:p>
          <a:p>
            <a:pPr marL="469900" indent="-469900" eaLnBrk="1" hangingPunct="1">
              <a:lnSpc>
                <a:spcPct val="120000"/>
              </a:lnSpc>
              <a:spcBef>
                <a:spcPct val="20000"/>
              </a:spcBef>
              <a:buClr>
                <a:schemeClr val="accent2"/>
              </a:buClr>
              <a:buFont typeface="Wingdings" pitchFamily="2" charset="2"/>
              <a:buChar char="o"/>
            </a:pPr>
            <a:r>
              <a:rPr lang="en-US" sz="1800" b="0"/>
              <a:t>Intel’s TBB</a:t>
            </a:r>
          </a:p>
          <a:p>
            <a:pPr marL="469900" indent="-469900" eaLnBrk="1" hangingPunct="1">
              <a:lnSpc>
                <a:spcPct val="120000"/>
              </a:lnSpc>
              <a:spcBef>
                <a:spcPct val="20000"/>
              </a:spcBef>
              <a:buClr>
                <a:schemeClr val="accent2"/>
              </a:buClr>
              <a:buFont typeface="Wingdings" pitchFamily="2" charset="2"/>
              <a:buChar char="o"/>
            </a:pPr>
            <a:r>
              <a:rPr lang="en-US" sz="1800" b="0"/>
              <a:t>Nvidia’s Cuda</a:t>
            </a:r>
          </a:p>
          <a:p>
            <a:pPr marL="469900" indent="-469900" eaLnBrk="1" hangingPunct="1">
              <a:lnSpc>
                <a:spcPct val="120000"/>
              </a:lnSpc>
              <a:spcBef>
                <a:spcPct val="20000"/>
              </a:spcBef>
              <a:buClr>
                <a:schemeClr val="accent2"/>
              </a:buClr>
              <a:buFont typeface="Wingdings" pitchFamily="2" charset="2"/>
              <a:buChar char="o"/>
            </a:pPr>
            <a:r>
              <a:rPr lang="en-US" sz="1800" b="0"/>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ltLang="en-US"/>
              <a:t>  School of Computing University of Utah </a:t>
            </a:r>
          </a:p>
        </p:txBody>
      </p:sp>
      <p:sp>
        <p:nvSpPr>
          <p:cNvPr id="44035" name="Rectangle 2"/>
          <p:cNvSpPr>
            <a:spLocks noGrp="1" noChangeArrowheads="1"/>
          </p:cNvSpPr>
          <p:nvPr>
            <p:ph type="title"/>
          </p:nvPr>
        </p:nvSpPr>
        <p:spPr/>
        <p:txBody>
          <a:bodyPr/>
          <a:lstStyle/>
          <a:p>
            <a:pPr eaLnBrk="1" hangingPunct="1"/>
            <a:r>
              <a:rPr lang="en-US" smtClean="0"/>
              <a:t>Evaluation</a:t>
            </a:r>
          </a:p>
        </p:txBody>
      </p:sp>
      <p:sp>
        <p:nvSpPr>
          <p:cNvPr id="6" name="Date Placeholder 5"/>
          <p:cNvSpPr>
            <a:spLocks noGrp="1"/>
          </p:cNvSpPr>
          <p:nvPr>
            <p:ph type="dt" sz="quarter" idx="10"/>
          </p:nvPr>
        </p:nvSpPr>
        <p:spPr/>
        <p:txBody>
          <a:bodyPr/>
          <a:lstStyle/>
          <a:p>
            <a:pPr>
              <a:defRPr/>
            </a:pPr>
            <a:fld id="{EEE6310B-2FB7-48D8-B835-ACF4E3EF5900}" type="datetime1">
              <a:rPr lang="en-US" altLang="en-US" smtClean="0"/>
              <a:pPr>
                <a:defRPr/>
              </a:pPr>
              <a:t>2/16/2009</a:t>
            </a:fld>
            <a:endParaRPr lang="en-US" altLang="en-US"/>
          </a:p>
        </p:txBody>
      </p:sp>
      <p:sp>
        <p:nvSpPr>
          <p:cNvPr id="8" name="Slide Number Placeholder 7"/>
          <p:cNvSpPr>
            <a:spLocks noGrp="1"/>
          </p:cNvSpPr>
          <p:nvPr>
            <p:ph type="sldNum" sz="quarter" idx="12"/>
          </p:nvPr>
        </p:nvSpPr>
        <p:spPr/>
        <p:txBody>
          <a:bodyPr/>
          <a:lstStyle/>
          <a:p>
            <a:pPr>
              <a:defRPr/>
            </a:pPr>
            <a:fld id="{8E4C45DC-7649-4621-BB87-309B2AEC03EA}" type="slidenum">
              <a:rPr lang="en-US" altLang="en-US"/>
              <a:pPr>
                <a:defRPr/>
              </a:pPr>
              <a:t>20</a:t>
            </a:fld>
            <a:endParaRPr lang="en-US" altLang="en-US" dirty="0"/>
          </a:p>
        </p:txBody>
      </p:sp>
      <p:graphicFrame>
        <p:nvGraphicFramePr>
          <p:cNvPr id="7" name="Group 223"/>
          <p:cNvGraphicFramePr>
            <a:graphicFrameLocks noGrp="1"/>
          </p:cNvGraphicFramePr>
          <p:nvPr>
            <p:ph idx="4294967295"/>
          </p:nvPr>
        </p:nvGraphicFramePr>
        <p:xfrm>
          <a:off x="457200" y="1600200"/>
          <a:ext cx="8377239" cy="3702050"/>
        </p:xfrm>
        <a:graphic>
          <a:graphicData uri="http://schemas.openxmlformats.org/drawingml/2006/table">
            <a:tbl>
              <a:tblPr/>
              <a:tblGrid>
                <a:gridCol w="1348011"/>
                <a:gridCol w="633189"/>
                <a:gridCol w="707519"/>
                <a:gridCol w="883583"/>
                <a:gridCol w="990197"/>
                <a:gridCol w="882122"/>
                <a:gridCol w="990197"/>
                <a:gridCol w="1023787"/>
                <a:gridCol w="918634"/>
              </a:tblGrid>
              <a:tr h="315913">
                <a:tc rowSpan="2">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benchmark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LOC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dirty="0" err="1" smtClean="0">
                          <a:ln>
                            <a:noFill/>
                          </a:ln>
                          <a:solidFill>
                            <a:schemeClr val="tx1"/>
                          </a:solidFill>
                          <a:effectLst/>
                          <a:latin typeface="Arial" charset="0"/>
                        </a:rPr>
                        <a:t>thrds</a:t>
                      </a:r>
                      <a:endParaRPr kumimoji="0" lang="en-US" sz="16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smtClean="0">
                          <a:ln>
                            <a:noFill/>
                          </a:ln>
                          <a:solidFill>
                            <a:schemeClr val="tx1"/>
                          </a:solidFill>
                          <a:effectLst/>
                          <a:latin typeface="Arial" charset="0"/>
                        </a:rPr>
                        <a:t>     DPOR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smtClean="0">
                          <a:ln>
                            <a:noFill/>
                          </a:ln>
                          <a:solidFill>
                            <a:schemeClr val="tx1"/>
                          </a:solidFill>
                          <a:effectLst/>
                          <a:latin typeface="Arial" charset="0"/>
                        </a:rPr>
                        <a:t>    SDPOR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26828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runs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trans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time(s)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smtClean="0">
                          <a:ln>
                            <a:noFill/>
                          </a:ln>
                          <a:solidFill>
                            <a:schemeClr val="tx1"/>
                          </a:solidFill>
                          <a:effectLst/>
                          <a:latin typeface="Arial" charset="0"/>
                        </a:rPr>
                        <a:t> runs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trans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 time(s)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781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example1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r>
              <a:tr h="27781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err="1" smtClean="0">
                          <a:ln>
                            <a:noFill/>
                          </a:ln>
                          <a:solidFill>
                            <a:schemeClr val="tx1"/>
                          </a:solidFill>
                          <a:effectLst/>
                          <a:latin typeface="Arial" charset="0"/>
                        </a:rPr>
                        <a:t>sharedArray</a:t>
                      </a:r>
                      <a:endParaRPr kumimoji="0" lang="en-US" sz="16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18k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r>
              <a:tr h="27781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err="1" smtClean="0">
                          <a:ln>
                            <a:noFill/>
                          </a:ln>
                          <a:solidFill>
                            <a:schemeClr val="tx1"/>
                          </a:solidFill>
                          <a:effectLst/>
                          <a:latin typeface="Arial" charset="0"/>
                        </a:rPr>
                        <a:t>bbuf</a:t>
                      </a:r>
                      <a:endParaRPr kumimoji="0" lang="en-US" sz="16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321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47K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1,058k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938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16k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350k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345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33"/>
                    </a:solidFill>
                  </a:tcPr>
                </a:tc>
              </a:tr>
              <a:tr h="27781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  bzip2smp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6k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5k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26k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1311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r>
              <a:tr h="34925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charset="0"/>
                        </a:rPr>
                        <a:t>  bzip2smp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6k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18k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92k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9546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r>
              <a:tr h="31591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charset="0"/>
                        </a:rPr>
                        <a:t> bzip2smp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6k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51k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236k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25659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r>
              <a:tr h="31591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charset="0"/>
                        </a:rPr>
                        <a:t>pfscan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 3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charset="0"/>
                        </a:rPr>
                        <a:t>84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0.53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charset="0"/>
                        </a:rPr>
                        <a:t>71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charset="0"/>
                        </a:rPr>
                        <a:t>967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0.48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33"/>
                    </a:solidFill>
                  </a:tcPr>
                </a:tc>
              </a:tr>
              <a:tr h="24765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charset="0"/>
                        </a:rPr>
                        <a:t>pfscan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14k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 189k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3k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40k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58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33"/>
                    </a:solidFill>
                  </a:tcPr>
                </a:tc>
              </a:tr>
              <a:tr h="31591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pfscan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273k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3,402k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5329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solid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557463"/>
            <a:ext cx="7162800" cy="947737"/>
          </a:xfrm>
        </p:spPr>
        <p:txBody>
          <a:bodyPr>
            <a:normAutofit fontScale="90000"/>
          </a:bodyPr>
          <a:lstStyle/>
          <a:p>
            <a:r>
              <a:rPr lang="en-US" sz="3200" dirty="0" smtClean="0"/>
              <a:t>Can you show me </a:t>
            </a:r>
            <a:r>
              <a:rPr lang="en-US" sz="3200" dirty="0" err="1" smtClean="0"/>
              <a:t>Inspect’s</a:t>
            </a:r>
            <a:r>
              <a:rPr lang="en-US" sz="3200" dirty="0" smtClean="0"/>
              <a:t> workflow </a:t>
            </a:r>
            <a:r>
              <a:rPr lang="en-US" sz="3200" b="1" dirty="0" smtClean="0"/>
              <a:t>?</a:t>
            </a:r>
            <a:endParaRPr lang="en-US" sz="3200" b="1" dirty="0"/>
          </a:p>
        </p:txBody>
      </p:sp>
      <p:sp>
        <p:nvSpPr>
          <p:cNvPr id="9" name="Slide Number Placeholder 8"/>
          <p:cNvSpPr>
            <a:spLocks noGrp="1"/>
          </p:cNvSpPr>
          <p:nvPr>
            <p:ph type="sldNum" sz="quarter" idx="12"/>
          </p:nvPr>
        </p:nvSpPr>
        <p:spPr/>
        <p:txBody>
          <a:bodyPr/>
          <a:lstStyle/>
          <a:p>
            <a:fld id="{08210399-BF1E-F845-A018-4F8D6DDD9A3F}"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5"/>
          <p:cNvSpPr>
            <a:spLocks noChangeArrowheads="1"/>
          </p:cNvSpPr>
          <p:nvPr/>
        </p:nvSpPr>
        <p:spPr bwMode="auto">
          <a:xfrm>
            <a:off x="3886200" y="2857500"/>
            <a:ext cx="1524000" cy="2057400"/>
          </a:xfrm>
          <a:prstGeom prst="roundRect">
            <a:avLst>
              <a:gd name="adj" fmla="val 16667"/>
            </a:avLst>
          </a:prstGeom>
          <a:solidFill>
            <a:schemeClr val="accent2">
              <a:lumMod val="60000"/>
              <a:lumOff val="40000"/>
              <a:alpha val="55000"/>
            </a:schemeClr>
          </a:solidFill>
          <a:ln w="6350" cap="rnd" algn="ctr">
            <a:noFill/>
            <a:round/>
            <a:headEnd/>
            <a:tailEnd/>
          </a:ln>
          <a:effectLst/>
          <a:scene3d>
            <a:camera prst="perspectiveFront"/>
            <a:lightRig rig="threePt" dir="t"/>
          </a:scene3d>
          <a:sp3d prstMaterial="matte">
            <a:bevelT/>
          </a:sp3d>
        </p:spPr>
        <p:txBody>
          <a:bodyPr anchor="ctr"/>
          <a:lstStyle/>
          <a:p>
            <a:pPr>
              <a:defRPr/>
            </a:pPr>
            <a:endParaRPr lang="en-US" b="0" dirty="0"/>
          </a:p>
          <a:p>
            <a:pPr>
              <a:defRPr/>
            </a:pPr>
            <a:endParaRPr lang="en-US" b="0" dirty="0"/>
          </a:p>
          <a:p>
            <a:pPr>
              <a:defRPr/>
            </a:pPr>
            <a:endParaRPr lang="en-US" b="0" dirty="0"/>
          </a:p>
          <a:p>
            <a:pPr>
              <a:defRPr/>
            </a:pPr>
            <a:endParaRPr lang="en-US" b="0" dirty="0"/>
          </a:p>
          <a:p>
            <a:pPr>
              <a:defRPr/>
            </a:pPr>
            <a:endParaRPr lang="en-US" b="0" dirty="0"/>
          </a:p>
          <a:p>
            <a:pPr>
              <a:defRPr/>
            </a:pPr>
            <a:endParaRPr lang="en-US" b="0" dirty="0"/>
          </a:p>
        </p:txBody>
      </p:sp>
      <p:sp>
        <p:nvSpPr>
          <p:cNvPr id="41986" name="Title 1"/>
          <p:cNvSpPr>
            <a:spLocks noGrp="1"/>
          </p:cNvSpPr>
          <p:nvPr>
            <p:ph type="title"/>
          </p:nvPr>
        </p:nvSpPr>
        <p:spPr/>
        <p:txBody>
          <a:bodyPr/>
          <a:lstStyle/>
          <a:p>
            <a:r>
              <a:rPr lang="en-US" sz="4400" dirty="0" err="1" smtClean="0"/>
              <a:t>Inspect’s</a:t>
            </a:r>
            <a:r>
              <a:rPr lang="en-US" sz="4400" dirty="0" smtClean="0"/>
              <a:t> Workflow</a:t>
            </a:r>
            <a:endParaRPr lang="en-US" dirty="0" smtClean="0"/>
          </a:p>
        </p:txBody>
      </p:sp>
      <p:sp>
        <p:nvSpPr>
          <p:cNvPr id="4" name="Date Placeholder 3"/>
          <p:cNvSpPr>
            <a:spLocks noGrp="1"/>
          </p:cNvSpPr>
          <p:nvPr>
            <p:ph type="dt" sz="quarter" idx="10"/>
          </p:nvPr>
        </p:nvSpPr>
        <p:spPr/>
        <p:txBody>
          <a:bodyPr/>
          <a:lstStyle/>
          <a:p>
            <a:pPr>
              <a:defRPr/>
            </a:pPr>
            <a:fld id="{28E1B7DE-D19A-4526-ADBD-81EA1CE347D4}" type="datetime1">
              <a:rPr lang="en-US" altLang="en-US" smtClean="0"/>
              <a:pPr>
                <a:defRPr/>
              </a:pPr>
              <a:t>2/16/2009</a:t>
            </a:fld>
            <a:endParaRPr lang="en-US" altLang="en-US" dirty="0"/>
          </a:p>
        </p:txBody>
      </p:sp>
      <p:sp>
        <p:nvSpPr>
          <p:cNvPr id="5" name="Footer Placeholder 4"/>
          <p:cNvSpPr>
            <a:spLocks noGrp="1"/>
          </p:cNvSpPr>
          <p:nvPr>
            <p:ph type="ftr" sz="quarter" idx="11"/>
          </p:nvPr>
        </p:nvSpPr>
        <p:spPr/>
        <p:txBody>
          <a:bodyPr/>
          <a:lstStyle/>
          <a:p>
            <a:pPr>
              <a:defRPr/>
            </a:pPr>
            <a:r>
              <a:rPr lang="en-US" altLang="en-US"/>
              <a:t>  School of Computing University of Utah </a:t>
            </a:r>
            <a:endParaRPr lang="en-US" altLang="en-US" dirty="0"/>
          </a:p>
        </p:txBody>
      </p:sp>
      <p:sp>
        <p:nvSpPr>
          <p:cNvPr id="6" name="Slide Number Placeholder 5"/>
          <p:cNvSpPr>
            <a:spLocks noGrp="1"/>
          </p:cNvSpPr>
          <p:nvPr>
            <p:ph type="sldNum" sz="quarter" idx="12"/>
          </p:nvPr>
        </p:nvSpPr>
        <p:spPr/>
        <p:txBody>
          <a:bodyPr/>
          <a:lstStyle/>
          <a:p>
            <a:pPr>
              <a:defRPr/>
            </a:pPr>
            <a:fld id="{6E6F5017-069E-4ECC-A7EA-7EAAF1386A1C}" type="slidenum">
              <a:rPr lang="en-US" altLang="en-US" smtClean="0"/>
              <a:pPr>
                <a:defRPr/>
              </a:pPr>
              <a:t>22</a:t>
            </a:fld>
            <a:endParaRPr lang="en-US" altLang="en-US" dirty="0"/>
          </a:p>
        </p:txBody>
      </p:sp>
      <p:sp>
        <p:nvSpPr>
          <p:cNvPr id="7" name="Rounded Rectangle 6"/>
          <p:cNvSpPr/>
          <p:nvPr/>
        </p:nvSpPr>
        <p:spPr>
          <a:xfrm>
            <a:off x="838200" y="1790700"/>
            <a:ext cx="1905000" cy="838200"/>
          </a:xfrm>
          <a:prstGeom prst="roundRect">
            <a:avLst>
              <a:gd name="adj" fmla="val 16667"/>
            </a:avLst>
          </a:prstGeom>
        </p:spPr>
        <p:style>
          <a:lnRef idx="1">
            <a:schemeClr val="accent5"/>
          </a:lnRef>
          <a:fillRef idx="2">
            <a:schemeClr val="accent5"/>
          </a:fillRef>
          <a:effectRef idx="1">
            <a:schemeClr val="accent5"/>
          </a:effectRef>
          <a:fontRef idx="minor">
            <a:schemeClr val="dk1"/>
          </a:fontRef>
        </p:style>
        <p:txBody>
          <a:bodyPr anchor="ctr"/>
          <a:lstStyle/>
          <a:p>
            <a:pPr>
              <a:defRPr/>
            </a:pPr>
            <a:r>
              <a:rPr lang="en-US" dirty="0">
                <a:solidFill>
                  <a:srgbClr val="000000"/>
                </a:solidFill>
                <a:latin typeface="Calibri" pitchFamily="34" charset="0"/>
              </a:rPr>
              <a:t>Multithreaded </a:t>
            </a:r>
            <a:endParaRPr lang="en-US" dirty="0" smtClean="0">
              <a:solidFill>
                <a:srgbClr val="000000"/>
              </a:solidFill>
              <a:latin typeface="Calibri" pitchFamily="34" charset="0"/>
            </a:endParaRPr>
          </a:p>
          <a:p>
            <a:pPr>
              <a:defRPr/>
            </a:pPr>
            <a:r>
              <a:rPr lang="en-US" dirty="0" smtClean="0">
                <a:solidFill>
                  <a:srgbClr val="000000"/>
                </a:solidFill>
                <a:latin typeface="Calibri" pitchFamily="34" charset="0"/>
              </a:rPr>
              <a:t>C Program</a:t>
            </a:r>
            <a:endParaRPr lang="en-US" dirty="0">
              <a:solidFill>
                <a:srgbClr val="000000"/>
              </a:solidFill>
              <a:latin typeface="Calibri" pitchFamily="34" charset="0"/>
            </a:endParaRPr>
          </a:p>
        </p:txBody>
      </p:sp>
      <p:sp>
        <p:nvSpPr>
          <p:cNvPr id="8" name="Rounded Rectangle 5"/>
          <p:cNvSpPr/>
          <p:nvPr/>
        </p:nvSpPr>
        <p:spPr>
          <a:xfrm>
            <a:off x="838200" y="3314700"/>
            <a:ext cx="1828800" cy="990600"/>
          </a:xfrm>
          <a:prstGeom prst="roundRect">
            <a:avLst>
              <a:gd name="adj" fmla="val 16667"/>
            </a:avLst>
          </a:prstGeom>
        </p:spPr>
        <p:style>
          <a:lnRef idx="1">
            <a:schemeClr val="accent5"/>
          </a:lnRef>
          <a:fillRef idx="2">
            <a:schemeClr val="accent5"/>
          </a:fillRef>
          <a:effectRef idx="1">
            <a:schemeClr val="accent5"/>
          </a:effectRef>
          <a:fontRef idx="minor">
            <a:schemeClr val="dk1"/>
          </a:fontRef>
        </p:style>
        <p:txBody>
          <a:bodyPr anchor="ctr"/>
          <a:lstStyle/>
          <a:p>
            <a:pPr>
              <a:defRPr/>
            </a:pPr>
            <a:r>
              <a:rPr lang="en-US" dirty="0">
                <a:solidFill>
                  <a:srgbClr val="000000"/>
                </a:solidFill>
                <a:latin typeface="Calibri" pitchFamily="34" charset="0"/>
              </a:rPr>
              <a:t>I</a:t>
            </a:r>
            <a:r>
              <a:rPr lang="en-US" dirty="0" smtClean="0">
                <a:solidFill>
                  <a:srgbClr val="000000"/>
                </a:solidFill>
                <a:latin typeface="Calibri" pitchFamily="34" charset="0"/>
              </a:rPr>
              <a:t>nstrumented Program</a:t>
            </a:r>
            <a:endParaRPr lang="en-US" dirty="0">
              <a:solidFill>
                <a:srgbClr val="000000"/>
              </a:solidFill>
              <a:latin typeface="Calibri" pitchFamily="34" charset="0"/>
            </a:endParaRPr>
          </a:p>
        </p:txBody>
      </p:sp>
      <p:grpSp>
        <p:nvGrpSpPr>
          <p:cNvPr id="2" name="Group 5"/>
          <p:cNvGrpSpPr>
            <a:grpSpLocks/>
          </p:cNvGrpSpPr>
          <p:nvPr/>
        </p:nvGrpSpPr>
        <p:grpSpPr bwMode="auto">
          <a:xfrm>
            <a:off x="1676400" y="2628900"/>
            <a:ext cx="1822450" cy="685800"/>
            <a:chOff x="960" y="1536"/>
            <a:chExt cx="1148" cy="432"/>
          </a:xfrm>
        </p:grpSpPr>
        <p:sp>
          <p:nvSpPr>
            <p:cNvPr id="42008" name="Line 6"/>
            <p:cNvSpPr>
              <a:spLocks noChangeShapeType="1"/>
            </p:cNvSpPr>
            <p:nvPr/>
          </p:nvSpPr>
          <p:spPr bwMode="auto">
            <a:xfrm>
              <a:off x="960" y="1536"/>
              <a:ext cx="0" cy="432"/>
            </a:xfrm>
            <a:prstGeom prst="line">
              <a:avLst/>
            </a:prstGeom>
            <a:noFill/>
            <a:ln w="9525">
              <a:solidFill>
                <a:schemeClr val="tx1"/>
              </a:solidFill>
              <a:round/>
              <a:headEnd/>
              <a:tailEnd type="triangle" w="med" len="med"/>
            </a:ln>
          </p:spPr>
          <p:txBody>
            <a:bodyPr/>
            <a:lstStyle/>
            <a:p>
              <a:endParaRPr lang="en-US"/>
            </a:p>
          </p:txBody>
        </p:sp>
        <p:sp>
          <p:nvSpPr>
            <p:cNvPr id="42009" name="Text Box 7"/>
            <p:cNvSpPr txBox="1">
              <a:spLocks noChangeArrowheads="1"/>
            </p:cNvSpPr>
            <p:nvPr/>
          </p:nvSpPr>
          <p:spPr bwMode="auto">
            <a:xfrm>
              <a:off x="1008" y="1680"/>
              <a:ext cx="1100" cy="231"/>
            </a:xfrm>
            <a:prstGeom prst="rect">
              <a:avLst/>
            </a:prstGeom>
            <a:noFill/>
            <a:ln w="9525">
              <a:noFill/>
              <a:miter lim="800000"/>
              <a:headEnd/>
              <a:tailEnd/>
            </a:ln>
          </p:spPr>
          <p:txBody>
            <a:bodyPr wrap="none">
              <a:spAutoFit/>
            </a:bodyPr>
            <a:lstStyle/>
            <a:p>
              <a:r>
                <a:rPr lang="en-US" b="0"/>
                <a:t>instrumentation</a:t>
              </a:r>
            </a:p>
          </p:txBody>
        </p:sp>
      </p:grpSp>
      <p:sp>
        <p:nvSpPr>
          <p:cNvPr id="12" name="Rounded Rectangle 11"/>
          <p:cNvSpPr/>
          <p:nvPr/>
        </p:nvSpPr>
        <p:spPr>
          <a:xfrm>
            <a:off x="838200" y="4610100"/>
            <a:ext cx="1752600" cy="990600"/>
          </a:xfrm>
          <a:prstGeom prst="roundRect">
            <a:avLst>
              <a:gd name="adj" fmla="val 16667"/>
            </a:avLst>
          </a:prstGeom>
        </p:spPr>
        <p:style>
          <a:lnRef idx="1">
            <a:schemeClr val="accent6"/>
          </a:lnRef>
          <a:fillRef idx="2">
            <a:schemeClr val="accent6"/>
          </a:fillRef>
          <a:effectRef idx="1">
            <a:schemeClr val="accent6"/>
          </a:effectRef>
          <a:fontRef idx="minor">
            <a:schemeClr val="dk1"/>
          </a:fontRef>
        </p:style>
        <p:txBody>
          <a:bodyPr anchor="ctr"/>
          <a:lstStyle/>
          <a:p>
            <a:pPr>
              <a:defRPr/>
            </a:pPr>
            <a:r>
              <a:rPr lang="en-US" dirty="0">
                <a:solidFill>
                  <a:srgbClr val="000000"/>
                </a:solidFill>
                <a:latin typeface="Calibri" pitchFamily="34" charset="0"/>
              </a:rPr>
              <a:t>Thread </a:t>
            </a:r>
            <a:r>
              <a:rPr lang="en-US" dirty="0" smtClean="0">
                <a:solidFill>
                  <a:srgbClr val="000000"/>
                </a:solidFill>
                <a:latin typeface="Calibri" pitchFamily="34" charset="0"/>
              </a:rPr>
              <a:t>Library Wrapper</a:t>
            </a:r>
            <a:endParaRPr lang="en-US" dirty="0">
              <a:solidFill>
                <a:srgbClr val="000000"/>
              </a:solidFill>
              <a:latin typeface="Calibri" pitchFamily="34" charset="0"/>
            </a:endParaRPr>
          </a:p>
        </p:txBody>
      </p:sp>
      <p:grpSp>
        <p:nvGrpSpPr>
          <p:cNvPr id="3" name="Group 9"/>
          <p:cNvGrpSpPr>
            <a:grpSpLocks/>
          </p:cNvGrpSpPr>
          <p:nvPr/>
        </p:nvGrpSpPr>
        <p:grpSpPr bwMode="auto">
          <a:xfrm>
            <a:off x="2590800" y="3314700"/>
            <a:ext cx="1295400" cy="1752600"/>
            <a:chOff x="1536" y="1968"/>
            <a:chExt cx="816" cy="1104"/>
          </a:xfrm>
        </p:grpSpPr>
        <p:sp>
          <p:nvSpPr>
            <p:cNvPr id="42005" name="Line 10"/>
            <p:cNvSpPr>
              <a:spLocks noChangeShapeType="1"/>
            </p:cNvSpPr>
            <p:nvPr/>
          </p:nvSpPr>
          <p:spPr bwMode="auto">
            <a:xfrm>
              <a:off x="1584" y="2256"/>
              <a:ext cx="768" cy="0"/>
            </a:xfrm>
            <a:prstGeom prst="line">
              <a:avLst/>
            </a:prstGeom>
            <a:noFill/>
            <a:ln w="9525">
              <a:solidFill>
                <a:schemeClr val="tx1"/>
              </a:solidFill>
              <a:round/>
              <a:headEnd/>
              <a:tailEnd type="triangle" w="med" len="med"/>
            </a:ln>
          </p:spPr>
          <p:txBody>
            <a:bodyPr/>
            <a:lstStyle/>
            <a:p>
              <a:endParaRPr lang="en-US"/>
            </a:p>
          </p:txBody>
        </p:sp>
        <p:sp>
          <p:nvSpPr>
            <p:cNvPr id="42006" name="Line 11"/>
            <p:cNvSpPr>
              <a:spLocks noChangeShapeType="1"/>
            </p:cNvSpPr>
            <p:nvPr/>
          </p:nvSpPr>
          <p:spPr bwMode="auto">
            <a:xfrm flipV="1">
              <a:off x="1536" y="2448"/>
              <a:ext cx="816" cy="624"/>
            </a:xfrm>
            <a:prstGeom prst="line">
              <a:avLst/>
            </a:prstGeom>
            <a:noFill/>
            <a:ln w="9525">
              <a:solidFill>
                <a:schemeClr val="tx1"/>
              </a:solidFill>
              <a:round/>
              <a:headEnd/>
              <a:tailEnd type="triangle" w="med" len="med"/>
            </a:ln>
          </p:spPr>
          <p:txBody>
            <a:bodyPr/>
            <a:lstStyle/>
            <a:p>
              <a:endParaRPr lang="en-US"/>
            </a:p>
          </p:txBody>
        </p:sp>
        <p:sp>
          <p:nvSpPr>
            <p:cNvPr id="42007" name="Text Box 12"/>
            <p:cNvSpPr txBox="1">
              <a:spLocks noChangeArrowheads="1"/>
            </p:cNvSpPr>
            <p:nvPr/>
          </p:nvSpPr>
          <p:spPr bwMode="auto">
            <a:xfrm>
              <a:off x="1728" y="1968"/>
              <a:ext cx="612" cy="231"/>
            </a:xfrm>
            <a:prstGeom prst="rect">
              <a:avLst/>
            </a:prstGeom>
            <a:noFill/>
            <a:ln w="9525">
              <a:noFill/>
              <a:miter lim="800000"/>
              <a:headEnd/>
              <a:tailEnd/>
            </a:ln>
          </p:spPr>
          <p:txBody>
            <a:bodyPr wrap="none">
              <a:spAutoFit/>
            </a:bodyPr>
            <a:lstStyle/>
            <a:p>
              <a:r>
                <a:rPr lang="en-US" b="0"/>
                <a:t>compile</a:t>
              </a:r>
            </a:p>
          </p:txBody>
        </p:sp>
      </p:grpSp>
      <p:sp>
        <p:nvSpPr>
          <p:cNvPr id="41996" name="Rectangle 14"/>
          <p:cNvSpPr>
            <a:spLocks noChangeArrowheads="1"/>
          </p:cNvSpPr>
          <p:nvPr/>
        </p:nvSpPr>
        <p:spPr bwMode="auto">
          <a:xfrm>
            <a:off x="4038600" y="3543300"/>
            <a:ext cx="1143000" cy="304800"/>
          </a:xfrm>
          <a:prstGeom prst="rect">
            <a:avLst/>
          </a:prstGeom>
          <a:noFill/>
          <a:ln w="9525">
            <a:solidFill>
              <a:schemeClr val="tx1"/>
            </a:solidFill>
            <a:miter lim="800000"/>
            <a:headEnd/>
            <a:tailEnd/>
          </a:ln>
        </p:spPr>
        <p:txBody>
          <a:bodyPr wrap="none" anchor="ctr"/>
          <a:lstStyle/>
          <a:p>
            <a:r>
              <a:rPr lang="en-US" sz="1600"/>
              <a:t>thread 1</a:t>
            </a:r>
          </a:p>
        </p:txBody>
      </p:sp>
      <p:sp>
        <p:nvSpPr>
          <p:cNvPr id="41997" name="Rectangle 15"/>
          <p:cNvSpPr>
            <a:spLocks noChangeArrowheads="1"/>
          </p:cNvSpPr>
          <p:nvPr/>
        </p:nvSpPr>
        <p:spPr bwMode="auto">
          <a:xfrm>
            <a:off x="4038600" y="4381500"/>
            <a:ext cx="1143000" cy="304800"/>
          </a:xfrm>
          <a:prstGeom prst="rect">
            <a:avLst/>
          </a:prstGeom>
          <a:noFill/>
          <a:ln w="9525">
            <a:solidFill>
              <a:schemeClr val="tx1"/>
            </a:solidFill>
            <a:miter lim="800000"/>
            <a:headEnd/>
            <a:tailEnd/>
          </a:ln>
        </p:spPr>
        <p:txBody>
          <a:bodyPr wrap="none" anchor="ctr"/>
          <a:lstStyle/>
          <a:p>
            <a:r>
              <a:rPr lang="en-US" sz="1600"/>
              <a:t>thread n</a:t>
            </a:r>
          </a:p>
        </p:txBody>
      </p:sp>
      <p:sp>
        <p:nvSpPr>
          <p:cNvPr id="41998" name="Line 16"/>
          <p:cNvSpPr>
            <a:spLocks noChangeShapeType="1"/>
          </p:cNvSpPr>
          <p:nvPr/>
        </p:nvSpPr>
        <p:spPr bwMode="auto">
          <a:xfrm>
            <a:off x="4572000" y="3924300"/>
            <a:ext cx="0" cy="304800"/>
          </a:xfrm>
          <a:prstGeom prst="line">
            <a:avLst/>
          </a:prstGeom>
          <a:noFill/>
          <a:ln w="12700">
            <a:solidFill>
              <a:schemeClr val="tx1"/>
            </a:solidFill>
            <a:prstDash val="dash"/>
            <a:round/>
            <a:headEnd/>
            <a:tailEnd/>
          </a:ln>
        </p:spPr>
        <p:txBody>
          <a:bodyPr/>
          <a:lstStyle/>
          <a:p>
            <a:endParaRPr lang="en-US"/>
          </a:p>
        </p:txBody>
      </p:sp>
      <p:grpSp>
        <p:nvGrpSpPr>
          <p:cNvPr id="9" name="Group 18"/>
          <p:cNvGrpSpPr>
            <a:grpSpLocks/>
          </p:cNvGrpSpPr>
          <p:nvPr/>
        </p:nvGrpSpPr>
        <p:grpSpPr bwMode="auto">
          <a:xfrm>
            <a:off x="5181600" y="3390900"/>
            <a:ext cx="1714500" cy="1143000"/>
            <a:chOff x="3168" y="2016"/>
            <a:chExt cx="1080" cy="720"/>
          </a:xfrm>
        </p:grpSpPr>
        <p:sp>
          <p:nvSpPr>
            <p:cNvPr id="42001" name="Line 19"/>
            <p:cNvSpPr>
              <a:spLocks noChangeShapeType="1"/>
            </p:cNvSpPr>
            <p:nvPr/>
          </p:nvSpPr>
          <p:spPr bwMode="auto">
            <a:xfrm>
              <a:off x="3168" y="2208"/>
              <a:ext cx="960" cy="0"/>
            </a:xfrm>
            <a:prstGeom prst="line">
              <a:avLst/>
            </a:prstGeom>
            <a:noFill/>
            <a:ln w="9525">
              <a:solidFill>
                <a:schemeClr val="tx1"/>
              </a:solidFill>
              <a:round/>
              <a:headEnd type="triangle" w="med" len="med"/>
              <a:tailEnd type="triangle" w="med" len="med"/>
            </a:ln>
          </p:spPr>
          <p:txBody>
            <a:bodyPr/>
            <a:lstStyle/>
            <a:p>
              <a:endParaRPr lang="en-US"/>
            </a:p>
          </p:txBody>
        </p:sp>
        <p:sp>
          <p:nvSpPr>
            <p:cNvPr id="42002" name="Line 20"/>
            <p:cNvSpPr>
              <a:spLocks noChangeShapeType="1"/>
            </p:cNvSpPr>
            <p:nvPr/>
          </p:nvSpPr>
          <p:spPr bwMode="auto">
            <a:xfrm flipV="1">
              <a:off x="3168" y="2304"/>
              <a:ext cx="960" cy="432"/>
            </a:xfrm>
            <a:prstGeom prst="line">
              <a:avLst/>
            </a:prstGeom>
            <a:noFill/>
            <a:ln w="9525">
              <a:solidFill>
                <a:schemeClr val="tx1"/>
              </a:solidFill>
              <a:round/>
              <a:headEnd type="triangle" w="med" len="med"/>
              <a:tailEnd type="triangle" w="med" len="med"/>
            </a:ln>
          </p:spPr>
          <p:txBody>
            <a:bodyPr/>
            <a:lstStyle/>
            <a:p>
              <a:endParaRPr lang="en-US"/>
            </a:p>
          </p:txBody>
        </p:sp>
        <p:sp>
          <p:nvSpPr>
            <p:cNvPr id="42003" name="Text Box 21"/>
            <p:cNvSpPr txBox="1">
              <a:spLocks noChangeArrowheads="1"/>
            </p:cNvSpPr>
            <p:nvPr/>
          </p:nvSpPr>
          <p:spPr bwMode="auto">
            <a:xfrm>
              <a:off x="3168" y="2016"/>
              <a:ext cx="1080" cy="213"/>
            </a:xfrm>
            <a:prstGeom prst="rect">
              <a:avLst/>
            </a:prstGeom>
            <a:noFill/>
            <a:ln w="9525">
              <a:noFill/>
              <a:miter lim="800000"/>
              <a:headEnd/>
              <a:tailEnd/>
            </a:ln>
          </p:spPr>
          <p:txBody>
            <a:bodyPr wrap="square">
              <a:spAutoFit/>
            </a:bodyPr>
            <a:lstStyle/>
            <a:p>
              <a:r>
                <a:rPr lang="en-US" sz="1600" b="0" dirty="0" smtClean="0"/>
                <a:t>request/permit</a:t>
              </a:r>
              <a:endParaRPr lang="en-US" sz="1600" b="0" dirty="0"/>
            </a:p>
          </p:txBody>
        </p:sp>
        <p:sp>
          <p:nvSpPr>
            <p:cNvPr id="42004" name="Text Box 22"/>
            <p:cNvSpPr txBox="1">
              <a:spLocks noChangeArrowheads="1"/>
            </p:cNvSpPr>
            <p:nvPr/>
          </p:nvSpPr>
          <p:spPr bwMode="auto">
            <a:xfrm rot="20224773">
              <a:off x="3208" y="2485"/>
              <a:ext cx="941" cy="213"/>
            </a:xfrm>
            <a:prstGeom prst="rect">
              <a:avLst/>
            </a:prstGeom>
            <a:noFill/>
            <a:ln w="9525">
              <a:noFill/>
              <a:miter lim="800000"/>
              <a:headEnd/>
              <a:tailEnd/>
            </a:ln>
          </p:spPr>
          <p:txBody>
            <a:bodyPr wrap="none">
              <a:spAutoFit/>
            </a:bodyPr>
            <a:lstStyle/>
            <a:p>
              <a:r>
                <a:rPr lang="en-US" sz="1600" b="0" dirty="0"/>
                <a:t>request/permit</a:t>
              </a:r>
            </a:p>
          </p:txBody>
        </p:sp>
      </p:grpSp>
      <p:sp>
        <p:nvSpPr>
          <p:cNvPr id="26" name="Rounded Rectangle 25"/>
          <p:cNvSpPr/>
          <p:nvPr/>
        </p:nvSpPr>
        <p:spPr bwMode="auto">
          <a:xfrm>
            <a:off x="6705600" y="3238500"/>
            <a:ext cx="1943100" cy="990600"/>
          </a:xfrm>
          <a:prstGeom prst="roundRect">
            <a:avLst/>
          </a:prstGeom>
          <a:gradFill flip="none" rotWithShape="1">
            <a:gsLst>
              <a:gs pos="100000">
                <a:srgbClr val="90DA46"/>
              </a:gs>
              <a:gs pos="100000">
                <a:srgbClr val="E4F9FF"/>
              </a:gs>
            </a:gsLst>
            <a:lin ang="16200000" scaled="1"/>
            <a:tileRect/>
          </a:gradFill>
          <a:ln w="6350" cap="rnd" cmpd="sng" algn="ctr">
            <a:solidFill>
              <a:srgbClr val="46AAC5"/>
            </a:solidFill>
            <a:prstDash val="solid"/>
            <a:round/>
            <a:headEnd type="none" w="med" len="med"/>
            <a:tailEnd type="none" w="med" len="med"/>
          </a:ln>
          <a:effectLst>
            <a:outerShdw algn="tl" rotWithShape="0">
              <a:srgbClr val="000000">
                <a:alpha val="64000"/>
              </a:srgbClr>
            </a:outerShdw>
          </a:effectLst>
          <a:scene3d>
            <a:camera prst="orthographicFront"/>
            <a:lightRig rig="threePt" dir="t"/>
          </a:scene3d>
          <a:sp3d prstMaterial="matte">
            <a:bevelT/>
          </a:sp3d>
        </p:spPr>
        <p:txBody>
          <a:bodyPr anchor="ctr"/>
          <a:lstStyle/>
          <a:p>
            <a:pPr>
              <a:defRPr/>
            </a:pPr>
            <a:r>
              <a:rPr lang="en-US" sz="2200" dirty="0" smtClean="0"/>
              <a:t>Scheduler</a:t>
            </a:r>
            <a:endParaRPr lang="en-US" sz="2200" dirty="0"/>
          </a:p>
        </p:txBody>
      </p:sp>
      <p:sp>
        <p:nvSpPr>
          <p:cNvPr id="27" name="TextBox 26"/>
          <p:cNvSpPr txBox="1"/>
          <p:nvPr/>
        </p:nvSpPr>
        <p:spPr>
          <a:xfrm>
            <a:off x="533400" y="1104900"/>
            <a:ext cx="4216154" cy="369332"/>
          </a:xfrm>
          <a:prstGeom prst="rect">
            <a:avLst/>
          </a:prstGeom>
          <a:noFill/>
        </p:spPr>
        <p:txBody>
          <a:bodyPr wrap="none" rtlCol="0">
            <a:spAutoFit/>
          </a:bodyPr>
          <a:lstStyle/>
          <a:p>
            <a:r>
              <a:rPr lang="en-US" dirty="0" smtClean="0"/>
              <a:t>http://www.cs.utah.edu/~yuyang/inspect</a:t>
            </a:r>
            <a:endParaRPr lang="en-US" dirty="0"/>
          </a:p>
        </p:txBody>
      </p:sp>
      <p:sp>
        <p:nvSpPr>
          <p:cNvPr id="28" name="TextBox 27"/>
          <p:cNvSpPr txBox="1"/>
          <p:nvPr/>
        </p:nvSpPr>
        <p:spPr>
          <a:xfrm>
            <a:off x="3962400" y="2971800"/>
            <a:ext cx="1339790" cy="400110"/>
          </a:xfrm>
          <a:prstGeom prst="rect">
            <a:avLst/>
          </a:prstGeom>
          <a:noFill/>
        </p:spPr>
        <p:txBody>
          <a:bodyPr wrap="none" rtlCol="0">
            <a:spAutoFit/>
          </a:bodyPr>
          <a:lstStyle/>
          <a:p>
            <a:r>
              <a:rPr lang="en-US" sz="2000" dirty="0" smtClean="0"/>
              <a:t>Executable</a:t>
            </a:r>
            <a:endParaRPr lang="en-US" sz="2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z="2400" dirty="0" smtClean="0"/>
              <a:t>Overview of the source transformation done by Inspect</a:t>
            </a:r>
          </a:p>
        </p:txBody>
      </p:sp>
      <p:sp>
        <p:nvSpPr>
          <p:cNvPr id="4" name="Date Placeholder 3"/>
          <p:cNvSpPr>
            <a:spLocks noGrp="1"/>
          </p:cNvSpPr>
          <p:nvPr>
            <p:ph type="dt" sz="quarter" idx="10"/>
          </p:nvPr>
        </p:nvSpPr>
        <p:spPr/>
        <p:txBody>
          <a:bodyPr/>
          <a:lstStyle/>
          <a:p>
            <a:pPr>
              <a:defRPr/>
            </a:pPr>
            <a:fld id="{AEACBD60-100D-4C86-83F6-8EC900B310DB}" type="datetime1">
              <a:rPr lang="en-US" altLang="en-US" smtClean="0"/>
              <a:pPr>
                <a:defRPr/>
              </a:pPr>
              <a:t>2/16/2009</a:t>
            </a:fld>
            <a:endParaRPr lang="en-US" altLang="en-US" dirty="0"/>
          </a:p>
        </p:txBody>
      </p:sp>
      <p:sp>
        <p:nvSpPr>
          <p:cNvPr id="5" name="Footer Placeholder 4"/>
          <p:cNvSpPr>
            <a:spLocks noGrp="1"/>
          </p:cNvSpPr>
          <p:nvPr>
            <p:ph type="ftr" sz="quarter" idx="11"/>
          </p:nvPr>
        </p:nvSpPr>
        <p:spPr/>
        <p:txBody>
          <a:bodyPr/>
          <a:lstStyle/>
          <a:p>
            <a:pPr>
              <a:defRPr/>
            </a:pPr>
            <a:r>
              <a:rPr lang="en-US" altLang="en-US"/>
              <a:t>  School of Computing University of Utah </a:t>
            </a:r>
            <a:endParaRPr lang="en-US" altLang="en-US" dirty="0"/>
          </a:p>
        </p:txBody>
      </p:sp>
      <p:sp>
        <p:nvSpPr>
          <p:cNvPr id="6" name="Slide Number Placeholder 5"/>
          <p:cNvSpPr>
            <a:spLocks noGrp="1"/>
          </p:cNvSpPr>
          <p:nvPr>
            <p:ph type="sldNum" sz="quarter" idx="12"/>
          </p:nvPr>
        </p:nvSpPr>
        <p:spPr/>
        <p:txBody>
          <a:bodyPr/>
          <a:lstStyle/>
          <a:p>
            <a:pPr>
              <a:defRPr/>
            </a:pPr>
            <a:fld id="{CA6A50EC-D911-453E-93F8-75FBB7988A10}" type="slidenum">
              <a:rPr lang="en-US" altLang="en-US" smtClean="0"/>
              <a:pPr>
                <a:defRPr/>
              </a:pPr>
              <a:t>23</a:t>
            </a:fld>
            <a:endParaRPr lang="en-US" altLang="en-US" dirty="0"/>
          </a:p>
        </p:txBody>
      </p:sp>
      <p:sp>
        <p:nvSpPr>
          <p:cNvPr id="7" name="AutoShape 3"/>
          <p:cNvSpPr>
            <a:spLocks noChangeArrowheads="1"/>
          </p:cNvSpPr>
          <p:nvPr/>
        </p:nvSpPr>
        <p:spPr bwMode="auto">
          <a:xfrm>
            <a:off x="1219200" y="2019300"/>
            <a:ext cx="6515100" cy="533400"/>
          </a:xfrm>
          <a:prstGeom prst="roundRect">
            <a:avLst>
              <a:gd name="adj" fmla="val 16667"/>
            </a:avLst>
          </a:prstGeom>
          <a:gradFill flip="none" rotWithShape="1">
            <a:gsLst>
              <a:gs pos="0">
                <a:srgbClr val="8488C4"/>
              </a:gs>
              <a:gs pos="53000">
                <a:srgbClr val="D4DEFF"/>
              </a:gs>
              <a:gs pos="83000">
                <a:srgbClr val="D4DEFF"/>
              </a:gs>
              <a:gs pos="100000">
                <a:srgbClr val="96AB94"/>
              </a:gs>
            </a:gsLst>
            <a:lin ang="16200000" scaled="1"/>
            <a:tileRect/>
          </a:gradFill>
          <a:ln w="9525">
            <a:solidFill>
              <a:schemeClr val="tx1"/>
            </a:solidFill>
            <a:round/>
            <a:headEnd/>
            <a:tailEnd/>
          </a:ln>
          <a:effectLst/>
        </p:spPr>
        <p:txBody>
          <a:bodyPr wrap="none" anchor="ctr"/>
          <a:lstStyle/>
          <a:p>
            <a:pPr>
              <a:defRPr/>
            </a:pPr>
            <a:r>
              <a:rPr lang="en-US" dirty="0"/>
              <a:t>Inter-procedural Flow-sensitive </a:t>
            </a:r>
            <a:r>
              <a:rPr lang="en-US" dirty="0" smtClean="0"/>
              <a:t> Context-insensitive Alias </a:t>
            </a:r>
            <a:r>
              <a:rPr lang="en-US" dirty="0"/>
              <a:t>Analysis</a:t>
            </a:r>
          </a:p>
        </p:txBody>
      </p:sp>
      <p:sp>
        <p:nvSpPr>
          <p:cNvPr id="8" name="AutoShape 4"/>
          <p:cNvSpPr>
            <a:spLocks noChangeArrowheads="1"/>
          </p:cNvSpPr>
          <p:nvPr/>
        </p:nvSpPr>
        <p:spPr bwMode="auto">
          <a:xfrm>
            <a:off x="1219200" y="2933700"/>
            <a:ext cx="6515100" cy="533400"/>
          </a:xfrm>
          <a:prstGeom prst="roundRect">
            <a:avLst>
              <a:gd name="adj" fmla="val 16667"/>
            </a:avLst>
          </a:prstGeom>
          <a:gradFill flip="none" rotWithShape="1">
            <a:gsLst>
              <a:gs pos="0">
                <a:srgbClr val="8488C4"/>
              </a:gs>
              <a:gs pos="53000">
                <a:srgbClr val="D4DEFF"/>
              </a:gs>
              <a:gs pos="83000">
                <a:srgbClr val="D4DEFF"/>
              </a:gs>
              <a:gs pos="100000">
                <a:srgbClr val="96AB94"/>
              </a:gs>
            </a:gsLst>
            <a:lin ang="16200000" scaled="1"/>
            <a:tileRect/>
          </a:gradFill>
          <a:ln w="9525">
            <a:solidFill>
              <a:schemeClr val="tx1"/>
            </a:solidFill>
            <a:round/>
            <a:headEnd/>
            <a:tailEnd/>
          </a:ln>
          <a:effectLst/>
        </p:spPr>
        <p:txBody>
          <a:bodyPr wrap="none" anchor="ctr"/>
          <a:lstStyle/>
          <a:p>
            <a:pPr>
              <a:defRPr/>
            </a:pPr>
            <a:r>
              <a:rPr lang="en-US" dirty="0"/>
              <a:t>Thread Escape Analysis</a:t>
            </a:r>
          </a:p>
        </p:txBody>
      </p:sp>
      <p:sp>
        <p:nvSpPr>
          <p:cNvPr id="9" name="AutoShape 5"/>
          <p:cNvSpPr>
            <a:spLocks noChangeArrowheads="1"/>
          </p:cNvSpPr>
          <p:nvPr/>
        </p:nvSpPr>
        <p:spPr bwMode="auto">
          <a:xfrm>
            <a:off x="1219200" y="4762500"/>
            <a:ext cx="6477000" cy="533400"/>
          </a:xfrm>
          <a:prstGeom prst="roundRect">
            <a:avLst>
              <a:gd name="adj" fmla="val 16667"/>
            </a:avLst>
          </a:prstGeom>
          <a:gradFill flip="none" rotWithShape="1">
            <a:gsLst>
              <a:gs pos="0">
                <a:srgbClr val="8488C4"/>
              </a:gs>
              <a:gs pos="53000">
                <a:srgbClr val="D4DEFF"/>
              </a:gs>
              <a:gs pos="83000">
                <a:srgbClr val="D4DEFF"/>
              </a:gs>
              <a:gs pos="100000">
                <a:srgbClr val="96AB94"/>
              </a:gs>
            </a:gsLst>
            <a:lin ang="16200000" scaled="1"/>
            <a:tileRect/>
          </a:gradFill>
          <a:ln w="9525">
            <a:solidFill>
              <a:schemeClr val="tx1"/>
            </a:solidFill>
            <a:round/>
            <a:headEnd/>
            <a:tailEnd/>
          </a:ln>
          <a:effectLst/>
        </p:spPr>
        <p:txBody>
          <a:bodyPr wrap="none" anchor="ctr"/>
          <a:lstStyle/>
          <a:p>
            <a:pPr>
              <a:defRPr/>
            </a:pPr>
            <a:r>
              <a:rPr lang="en-US" dirty="0"/>
              <a:t>Source code transformation</a:t>
            </a:r>
          </a:p>
        </p:txBody>
      </p:sp>
      <p:sp>
        <p:nvSpPr>
          <p:cNvPr id="43017" name="AutoShape 7"/>
          <p:cNvSpPr>
            <a:spLocks noChangeArrowheads="1"/>
          </p:cNvSpPr>
          <p:nvPr/>
        </p:nvSpPr>
        <p:spPr bwMode="auto">
          <a:xfrm>
            <a:off x="3124200" y="5600700"/>
            <a:ext cx="2438400" cy="495300"/>
          </a:xfrm>
          <a:prstGeom prst="foldedCorner">
            <a:avLst>
              <a:gd name="adj" fmla="val 12500"/>
            </a:avLst>
          </a:prstGeom>
          <a:solidFill>
            <a:srgbClr val="99CCFF"/>
          </a:solidFill>
          <a:ln w="6350">
            <a:solidFill>
              <a:srgbClr val="000000"/>
            </a:solidFill>
            <a:round/>
            <a:headEnd/>
            <a:tailEnd/>
          </a:ln>
        </p:spPr>
        <p:txBody>
          <a:bodyPr wrap="none" anchor="ctr"/>
          <a:lstStyle/>
          <a:p>
            <a:r>
              <a:rPr lang="en-US" dirty="0">
                <a:solidFill>
                  <a:schemeClr val="tx1"/>
                </a:solidFill>
                <a:cs typeface="Arial" charset="0"/>
              </a:rPr>
              <a:t>Instrumented Program</a:t>
            </a:r>
          </a:p>
        </p:txBody>
      </p:sp>
      <p:sp>
        <p:nvSpPr>
          <p:cNvPr id="43018" name="AutoShape 8"/>
          <p:cNvSpPr>
            <a:spLocks noChangeArrowheads="1"/>
          </p:cNvSpPr>
          <p:nvPr/>
        </p:nvSpPr>
        <p:spPr bwMode="auto">
          <a:xfrm>
            <a:off x="2933700" y="1104900"/>
            <a:ext cx="2933700" cy="533400"/>
          </a:xfrm>
          <a:prstGeom prst="foldedCorner">
            <a:avLst>
              <a:gd name="adj" fmla="val 12500"/>
            </a:avLst>
          </a:prstGeom>
          <a:solidFill>
            <a:srgbClr val="99CCFF"/>
          </a:solidFill>
          <a:ln w="6350">
            <a:solidFill>
              <a:srgbClr val="000000"/>
            </a:solidFill>
            <a:round/>
            <a:headEnd/>
            <a:tailEnd/>
          </a:ln>
        </p:spPr>
        <p:txBody>
          <a:bodyPr wrap="none" anchor="ctr"/>
          <a:lstStyle/>
          <a:p>
            <a:r>
              <a:rPr lang="en-US" dirty="0">
                <a:solidFill>
                  <a:schemeClr val="tx1"/>
                </a:solidFill>
                <a:cs typeface="Arial" charset="0"/>
              </a:rPr>
              <a:t>Multithreaded C Program</a:t>
            </a:r>
          </a:p>
        </p:txBody>
      </p:sp>
      <p:sp>
        <p:nvSpPr>
          <p:cNvPr id="43019" name="AutoShape 10"/>
          <p:cNvSpPr>
            <a:spLocks noChangeArrowheads="1"/>
          </p:cNvSpPr>
          <p:nvPr/>
        </p:nvSpPr>
        <p:spPr bwMode="auto">
          <a:xfrm>
            <a:off x="4267200" y="4381500"/>
            <a:ext cx="228600" cy="381000"/>
          </a:xfrm>
          <a:prstGeom prst="downArrow">
            <a:avLst>
              <a:gd name="adj1" fmla="val 50000"/>
              <a:gd name="adj2" fmla="val 41667"/>
            </a:avLst>
          </a:prstGeom>
          <a:solidFill>
            <a:srgbClr val="99CCFF"/>
          </a:solidFill>
          <a:ln w="9525">
            <a:solidFill>
              <a:schemeClr val="tx1"/>
            </a:solidFill>
            <a:miter lim="800000"/>
            <a:headEnd/>
            <a:tailEnd/>
          </a:ln>
        </p:spPr>
        <p:txBody>
          <a:bodyPr wrap="none" anchor="ctr"/>
          <a:lstStyle/>
          <a:p>
            <a:endParaRPr lang="en-US"/>
          </a:p>
        </p:txBody>
      </p:sp>
      <p:sp>
        <p:nvSpPr>
          <p:cNvPr id="43020" name="AutoShape 11"/>
          <p:cNvSpPr>
            <a:spLocks noChangeArrowheads="1"/>
          </p:cNvSpPr>
          <p:nvPr/>
        </p:nvSpPr>
        <p:spPr bwMode="auto">
          <a:xfrm>
            <a:off x="4267200" y="1638300"/>
            <a:ext cx="228600" cy="381000"/>
          </a:xfrm>
          <a:prstGeom prst="downArrow">
            <a:avLst>
              <a:gd name="adj1" fmla="val 50000"/>
              <a:gd name="adj2" fmla="val 41667"/>
            </a:avLst>
          </a:prstGeom>
          <a:solidFill>
            <a:srgbClr val="99CCFF"/>
          </a:solidFill>
          <a:ln w="9525">
            <a:solidFill>
              <a:schemeClr val="tx1"/>
            </a:solidFill>
            <a:miter lim="800000"/>
            <a:headEnd/>
            <a:tailEnd/>
          </a:ln>
        </p:spPr>
        <p:txBody>
          <a:bodyPr wrap="none" anchor="ctr"/>
          <a:lstStyle/>
          <a:p>
            <a:endParaRPr lang="en-US"/>
          </a:p>
        </p:txBody>
      </p:sp>
      <p:sp>
        <p:nvSpPr>
          <p:cNvPr id="43021" name="AutoShape 12"/>
          <p:cNvSpPr>
            <a:spLocks noChangeArrowheads="1"/>
          </p:cNvSpPr>
          <p:nvPr/>
        </p:nvSpPr>
        <p:spPr bwMode="auto">
          <a:xfrm>
            <a:off x="4267200" y="2552700"/>
            <a:ext cx="228600" cy="381000"/>
          </a:xfrm>
          <a:prstGeom prst="downArrow">
            <a:avLst>
              <a:gd name="adj1" fmla="val 50000"/>
              <a:gd name="adj2" fmla="val 41667"/>
            </a:avLst>
          </a:prstGeom>
          <a:solidFill>
            <a:srgbClr val="99CCFF"/>
          </a:solidFill>
          <a:ln w="9525">
            <a:solidFill>
              <a:schemeClr val="tx1"/>
            </a:solidFill>
            <a:miter lim="800000"/>
            <a:headEnd/>
            <a:tailEnd/>
          </a:ln>
        </p:spPr>
        <p:txBody>
          <a:bodyPr wrap="none" anchor="ctr"/>
          <a:lstStyle/>
          <a:p>
            <a:endParaRPr lang="en-US"/>
          </a:p>
        </p:txBody>
      </p:sp>
      <p:sp>
        <p:nvSpPr>
          <p:cNvPr id="43022" name="AutoShape 13"/>
          <p:cNvSpPr>
            <a:spLocks noChangeArrowheads="1"/>
          </p:cNvSpPr>
          <p:nvPr/>
        </p:nvSpPr>
        <p:spPr bwMode="auto">
          <a:xfrm>
            <a:off x="4229100" y="5313363"/>
            <a:ext cx="228600" cy="304800"/>
          </a:xfrm>
          <a:prstGeom prst="downArrow">
            <a:avLst>
              <a:gd name="adj1" fmla="val 50000"/>
              <a:gd name="adj2" fmla="val 33333"/>
            </a:avLst>
          </a:prstGeom>
          <a:solidFill>
            <a:srgbClr val="99CCFF"/>
          </a:solidFill>
          <a:ln w="9525">
            <a:solidFill>
              <a:schemeClr val="tx1"/>
            </a:solidFill>
            <a:miter lim="800000"/>
            <a:headEnd/>
            <a:tailEnd/>
          </a:ln>
        </p:spPr>
        <p:txBody>
          <a:bodyPr wrap="none" anchor="ctr"/>
          <a:lstStyle/>
          <a:p>
            <a:endParaRPr lang="en-US"/>
          </a:p>
        </p:txBody>
      </p:sp>
      <p:sp>
        <p:nvSpPr>
          <p:cNvPr id="16" name="AutoShape 4"/>
          <p:cNvSpPr>
            <a:spLocks noChangeArrowheads="1"/>
          </p:cNvSpPr>
          <p:nvPr/>
        </p:nvSpPr>
        <p:spPr bwMode="auto">
          <a:xfrm>
            <a:off x="1219200" y="3848100"/>
            <a:ext cx="6477000" cy="533400"/>
          </a:xfrm>
          <a:prstGeom prst="roundRect">
            <a:avLst>
              <a:gd name="adj" fmla="val 16667"/>
            </a:avLst>
          </a:prstGeom>
          <a:gradFill flip="none" rotWithShape="1">
            <a:gsLst>
              <a:gs pos="0">
                <a:srgbClr val="8488C4"/>
              </a:gs>
              <a:gs pos="53000">
                <a:srgbClr val="D4DEFF"/>
              </a:gs>
              <a:gs pos="83000">
                <a:srgbClr val="D4DEFF"/>
              </a:gs>
              <a:gs pos="100000">
                <a:srgbClr val="96AB94"/>
              </a:gs>
            </a:gsLst>
            <a:lin ang="16200000" scaled="1"/>
            <a:tileRect/>
          </a:gradFill>
          <a:ln w="9525">
            <a:solidFill>
              <a:schemeClr val="tx1"/>
            </a:solidFill>
            <a:round/>
            <a:headEnd/>
            <a:tailEnd/>
          </a:ln>
          <a:effectLst/>
        </p:spPr>
        <p:txBody>
          <a:bodyPr wrap="none" anchor="ctr"/>
          <a:lstStyle/>
          <a:p>
            <a:pPr>
              <a:defRPr/>
            </a:pPr>
            <a:r>
              <a:rPr lang="en-US" dirty="0"/>
              <a:t>Intra-procedural Dataflow Analysis  </a:t>
            </a:r>
          </a:p>
        </p:txBody>
      </p:sp>
      <p:sp>
        <p:nvSpPr>
          <p:cNvPr id="43024" name="AutoShape 10"/>
          <p:cNvSpPr>
            <a:spLocks noChangeArrowheads="1"/>
          </p:cNvSpPr>
          <p:nvPr/>
        </p:nvSpPr>
        <p:spPr bwMode="auto">
          <a:xfrm>
            <a:off x="4267200" y="3467100"/>
            <a:ext cx="228600" cy="381000"/>
          </a:xfrm>
          <a:prstGeom prst="downArrow">
            <a:avLst>
              <a:gd name="adj1" fmla="val 50000"/>
              <a:gd name="adj2" fmla="val 41667"/>
            </a:avLst>
          </a:prstGeom>
          <a:solidFill>
            <a:srgbClr val="99CCFF"/>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BDA42BF-DE89-4A94-B9D0-907F8A561282}" type="slidenum">
              <a:rPr lang="en-US"/>
              <a:pPr/>
              <a:t>24</a:t>
            </a:fld>
            <a:endParaRPr lang="en-US"/>
          </a:p>
        </p:txBody>
      </p:sp>
      <p:sp>
        <p:nvSpPr>
          <p:cNvPr id="2595842" name="Rectangle 2"/>
          <p:cNvSpPr>
            <a:spLocks noGrp="1" noChangeArrowheads="1"/>
          </p:cNvSpPr>
          <p:nvPr>
            <p:ph type="title"/>
          </p:nvPr>
        </p:nvSpPr>
        <p:spPr>
          <a:xfrm>
            <a:off x="457200" y="152400"/>
            <a:ext cx="8229600" cy="795338"/>
          </a:xfrm>
        </p:spPr>
        <p:txBody>
          <a:bodyPr/>
          <a:lstStyle/>
          <a:p>
            <a:r>
              <a:rPr lang="en-US"/>
              <a:t>Result of instrumentation</a:t>
            </a:r>
          </a:p>
        </p:txBody>
      </p:sp>
      <p:sp>
        <p:nvSpPr>
          <p:cNvPr id="2595844" name="Text Box 4"/>
          <p:cNvSpPr txBox="1">
            <a:spLocks noChangeArrowheads="1"/>
          </p:cNvSpPr>
          <p:nvPr/>
        </p:nvSpPr>
        <p:spPr bwMode="auto">
          <a:xfrm>
            <a:off x="228600" y="1535113"/>
            <a:ext cx="3971925" cy="4133850"/>
          </a:xfrm>
          <a:prstGeom prst="rect">
            <a:avLst/>
          </a:prstGeom>
          <a:noFill/>
          <a:ln w="12700">
            <a:noFill/>
            <a:miter lim="800000"/>
            <a:headEnd type="none" w="sm" len="sm"/>
            <a:tailEnd type="none" w="sm" len="sm"/>
          </a:ln>
          <a:effectLst/>
        </p:spPr>
        <p:txBody>
          <a:bodyPr wrap="none">
            <a:spAutoFit/>
          </a:bodyPr>
          <a:lstStyle/>
          <a:p>
            <a:r>
              <a:rPr lang="en-US"/>
              <a:t>void * Philosopher(void * arg){</a:t>
            </a:r>
          </a:p>
          <a:p>
            <a:r>
              <a:rPr lang="en-US"/>
              <a:t>  int i;</a:t>
            </a:r>
          </a:p>
          <a:p>
            <a:r>
              <a:rPr lang="en-US"/>
              <a:t>  i = (int)arg;</a:t>
            </a:r>
          </a:p>
          <a:p>
            <a:r>
              <a:rPr lang="en-US"/>
              <a:t>  ...</a:t>
            </a:r>
          </a:p>
          <a:p>
            <a:r>
              <a:rPr lang="en-US"/>
              <a:t>  </a:t>
            </a:r>
            <a:r>
              <a:rPr lang="en-US">
                <a:solidFill>
                  <a:srgbClr val="0000FF"/>
                </a:solidFill>
              </a:rPr>
              <a:t>pthread_mutex_lock(&amp;mutexes[i%3]);</a:t>
            </a:r>
          </a:p>
          <a:p>
            <a:r>
              <a:rPr lang="en-US"/>
              <a:t>  ... </a:t>
            </a:r>
          </a:p>
          <a:p>
            <a:r>
              <a:rPr lang="en-US"/>
              <a:t>  while (</a:t>
            </a:r>
            <a:r>
              <a:rPr lang="en-US">
                <a:solidFill>
                  <a:srgbClr val="0000FF"/>
                </a:solidFill>
              </a:rPr>
              <a:t>permits[i%3] == 0</a:t>
            </a:r>
            <a:r>
              <a:rPr lang="en-US"/>
              <a:t>) {</a:t>
            </a:r>
          </a:p>
          <a:p>
            <a:r>
              <a:rPr lang="en-US"/>
              <a:t>    printf("P%d : tryget F%d\n", i, i%3);</a:t>
            </a:r>
          </a:p>
          <a:p>
            <a:r>
              <a:rPr lang="en-US"/>
              <a:t>    </a:t>
            </a:r>
            <a:r>
              <a:rPr lang="en-US">
                <a:solidFill>
                  <a:srgbClr val="0000FF"/>
                </a:solidFill>
              </a:rPr>
              <a:t>pthread_cond_wait(...);</a:t>
            </a:r>
          </a:p>
          <a:p>
            <a:r>
              <a:rPr lang="en-US"/>
              <a:t>  }</a:t>
            </a:r>
          </a:p>
          <a:p>
            <a:r>
              <a:rPr lang="en-US"/>
              <a:t>  ...  </a:t>
            </a:r>
          </a:p>
          <a:p>
            <a:r>
              <a:rPr lang="en-US">
                <a:solidFill>
                  <a:srgbClr val="0000FF"/>
                </a:solidFill>
              </a:rPr>
              <a:t>  permits[i%3] = 0;</a:t>
            </a:r>
          </a:p>
          <a:p>
            <a:r>
              <a:rPr lang="en-US"/>
              <a:t>  ...  </a:t>
            </a:r>
          </a:p>
          <a:p>
            <a:r>
              <a:rPr lang="en-US"/>
              <a:t>  </a:t>
            </a:r>
            <a:r>
              <a:rPr lang="en-US">
                <a:solidFill>
                  <a:srgbClr val="0000FF"/>
                </a:solidFill>
              </a:rPr>
              <a:t>pthread_cond_signal(&amp;conditionVars[i%3]);</a:t>
            </a:r>
          </a:p>
          <a:p>
            <a:r>
              <a:rPr lang="en-US">
                <a:solidFill>
                  <a:srgbClr val="0000FF"/>
                </a:solidFill>
              </a:rPr>
              <a:t>    </a:t>
            </a:r>
          </a:p>
          <a:p>
            <a:r>
              <a:rPr lang="en-US">
                <a:solidFill>
                  <a:srgbClr val="0000FF"/>
                </a:solidFill>
              </a:rPr>
              <a:t>  pthread_mutex_unlock(&amp;mutexes[i%3]);</a:t>
            </a:r>
          </a:p>
          <a:p>
            <a:r>
              <a:rPr lang="en-US"/>
              <a:t>  return NULL;</a:t>
            </a:r>
          </a:p>
          <a:p>
            <a:r>
              <a:rPr lang="en-US"/>
              <a:t>}</a:t>
            </a:r>
          </a:p>
          <a:p>
            <a:endParaRPr lang="en-US"/>
          </a:p>
        </p:txBody>
      </p:sp>
      <p:sp>
        <p:nvSpPr>
          <p:cNvPr id="2595845" name="Text Box 5"/>
          <p:cNvSpPr txBox="1">
            <a:spLocks noChangeArrowheads="1"/>
          </p:cNvSpPr>
          <p:nvPr/>
        </p:nvSpPr>
        <p:spPr bwMode="auto">
          <a:xfrm>
            <a:off x="4702175" y="838200"/>
            <a:ext cx="4365625" cy="5835650"/>
          </a:xfrm>
          <a:prstGeom prst="rect">
            <a:avLst/>
          </a:prstGeom>
          <a:noFill/>
          <a:ln w="12700">
            <a:noFill/>
            <a:miter lim="800000"/>
            <a:headEnd type="none" w="sm" len="sm"/>
            <a:tailEnd type="none" w="sm" len="sm"/>
          </a:ln>
          <a:effectLst/>
        </p:spPr>
        <p:txBody>
          <a:bodyPr wrap="none">
            <a:spAutoFit/>
          </a:bodyPr>
          <a:lstStyle/>
          <a:p>
            <a:r>
              <a:rPr lang="en-US"/>
              <a:t>void *Philosopher(void *arg ) </a:t>
            </a:r>
          </a:p>
          <a:p>
            <a:r>
              <a:rPr lang="en-US"/>
              <a:t>{ int i ;</a:t>
            </a:r>
          </a:p>
          <a:p>
            <a:r>
              <a:rPr lang="en-US"/>
              <a:t>  pthread_mutex_t *tmp ;</a:t>
            </a:r>
          </a:p>
          <a:p>
            <a:r>
              <a:rPr lang="en-US"/>
              <a:t>  {</a:t>
            </a:r>
          </a:p>
          <a:p>
            <a:r>
              <a:rPr lang="en-US">
                <a:solidFill>
                  <a:srgbClr val="0000FF"/>
                </a:solidFill>
              </a:rPr>
              <a:t>  inspect_thread_start("Philosopher");</a:t>
            </a:r>
          </a:p>
          <a:p>
            <a:r>
              <a:rPr lang="en-US"/>
              <a:t>  i = (int )arg;</a:t>
            </a:r>
          </a:p>
          <a:p>
            <a:r>
              <a:rPr lang="en-US"/>
              <a:t>  tmp = &amp; mutexes[i % 3]; …</a:t>
            </a:r>
          </a:p>
          <a:p>
            <a:r>
              <a:rPr lang="en-US"/>
              <a:t>  </a:t>
            </a:r>
            <a:r>
              <a:rPr lang="en-US">
                <a:solidFill>
                  <a:srgbClr val="0000FF"/>
                </a:solidFill>
              </a:rPr>
              <a:t>inspect_mutex_lock(tmp); …</a:t>
            </a:r>
          </a:p>
          <a:p>
            <a:r>
              <a:rPr lang="en-US"/>
              <a:t>  while (1) {</a:t>
            </a:r>
          </a:p>
          <a:p>
            <a:r>
              <a:rPr lang="en-US"/>
              <a:t>    __cil_tmp43 = </a:t>
            </a:r>
            <a:r>
              <a:rPr lang="en-US">
                <a:solidFill>
                  <a:srgbClr val="0000FF"/>
                </a:solidFill>
              </a:rPr>
              <a:t>read_shared_0(&amp; permits[i % 3]);</a:t>
            </a:r>
          </a:p>
          <a:p>
            <a:r>
              <a:rPr lang="en-US"/>
              <a:t>    if (! __cil_tmp32) {</a:t>
            </a:r>
          </a:p>
          <a:p>
            <a:r>
              <a:rPr lang="en-US"/>
              <a:t>      break;</a:t>
            </a:r>
          </a:p>
          <a:p>
            <a:r>
              <a:rPr lang="en-US"/>
              <a:t>    }</a:t>
            </a:r>
          </a:p>
          <a:p>
            <a:r>
              <a:rPr lang="en-US"/>
              <a:t>    __cil_tmp33 = i % 3; …</a:t>
            </a:r>
          </a:p>
          <a:p>
            <a:r>
              <a:rPr lang="en-US"/>
              <a:t>    tmp___0 = __cil_tmp33; …</a:t>
            </a:r>
          </a:p>
          <a:p>
            <a:r>
              <a:rPr lang="en-US"/>
              <a:t>    </a:t>
            </a:r>
            <a:r>
              <a:rPr lang="en-US">
                <a:solidFill>
                  <a:srgbClr val="0000FF"/>
                </a:solidFill>
              </a:rPr>
              <a:t>inspect_cond_wait(...);</a:t>
            </a:r>
          </a:p>
          <a:p>
            <a:r>
              <a:rPr lang="en-US"/>
              <a:t>  }</a:t>
            </a:r>
          </a:p>
          <a:p>
            <a:r>
              <a:rPr lang="en-US"/>
              <a:t>  ...  </a:t>
            </a:r>
          </a:p>
          <a:p>
            <a:r>
              <a:rPr lang="en-US">
                <a:solidFill>
                  <a:srgbClr val="0000FF"/>
                </a:solidFill>
              </a:rPr>
              <a:t>  write_shared_1(&amp; permits[i % 3], 0);</a:t>
            </a:r>
          </a:p>
          <a:p>
            <a:r>
              <a:rPr lang="en-US"/>
              <a:t>  ...</a:t>
            </a:r>
          </a:p>
          <a:p>
            <a:r>
              <a:rPr lang="en-US"/>
              <a:t>  </a:t>
            </a:r>
            <a:r>
              <a:rPr lang="en-US">
                <a:solidFill>
                  <a:srgbClr val="0000FF"/>
                </a:solidFill>
              </a:rPr>
              <a:t>inspect_cond_signal(tmp___25);</a:t>
            </a:r>
          </a:p>
          <a:p>
            <a:r>
              <a:rPr lang="en-US">
                <a:solidFill>
                  <a:srgbClr val="0000FF"/>
                </a:solidFill>
              </a:rPr>
              <a:t>  ...</a:t>
            </a:r>
          </a:p>
          <a:p>
            <a:r>
              <a:rPr lang="en-US">
                <a:solidFill>
                  <a:srgbClr val="0000FF"/>
                </a:solidFill>
              </a:rPr>
              <a:t>  inspect_mutex_unlock(tmp___26);</a:t>
            </a:r>
          </a:p>
          <a:p>
            <a:r>
              <a:rPr lang="en-US">
                <a:solidFill>
                  <a:srgbClr val="0000FF"/>
                </a:solidFill>
              </a:rPr>
              <a:t>  ...</a:t>
            </a:r>
          </a:p>
          <a:p>
            <a:r>
              <a:rPr lang="en-US">
                <a:solidFill>
                  <a:srgbClr val="0000FF"/>
                </a:solidFill>
              </a:rPr>
              <a:t>  inspect_thread_end();</a:t>
            </a:r>
          </a:p>
          <a:p>
            <a:r>
              <a:rPr lang="en-US"/>
              <a:t>  return (__retres31);</a:t>
            </a:r>
          </a:p>
          <a:p>
            <a:r>
              <a:rPr lang="en-US"/>
              <a:t>} </a:t>
            </a:r>
          </a:p>
        </p:txBody>
      </p:sp>
      <p:sp>
        <p:nvSpPr>
          <p:cNvPr id="2595846" name="AutoShape 6"/>
          <p:cNvSpPr>
            <a:spLocks noChangeArrowheads="1"/>
          </p:cNvSpPr>
          <p:nvPr/>
        </p:nvSpPr>
        <p:spPr bwMode="auto">
          <a:xfrm>
            <a:off x="4038600" y="3352800"/>
            <a:ext cx="609600" cy="381000"/>
          </a:xfrm>
          <a:prstGeom prst="rightArrow">
            <a:avLst>
              <a:gd name="adj1" fmla="val 50000"/>
              <a:gd name="adj2" fmla="val 40000"/>
            </a:avLst>
          </a:prstGeom>
          <a:solidFill>
            <a:srgbClr val="CC0099"/>
          </a:solidFill>
          <a:ln w="12700">
            <a:solidFill>
              <a:schemeClr val="tx1"/>
            </a:solidFill>
            <a:miter lim="800000"/>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5"/>
          <p:cNvSpPr>
            <a:spLocks noGrp="1"/>
          </p:cNvSpPr>
          <p:nvPr>
            <p:ph type="sldNum" sz="quarter" idx="12"/>
          </p:nvPr>
        </p:nvSpPr>
        <p:spPr/>
        <p:txBody>
          <a:bodyPr/>
          <a:lstStyle/>
          <a:p>
            <a:fld id="{1A3B9BEA-C83D-4766-A6AE-AF4AB6104DEF}" type="slidenum">
              <a:rPr lang="en-US"/>
              <a:pPr/>
              <a:t>25</a:t>
            </a:fld>
            <a:endParaRPr lang="en-US"/>
          </a:p>
        </p:txBody>
      </p:sp>
      <p:sp>
        <p:nvSpPr>
          <p:cNvPr id="2442242" name="Rectangle 2"/>
          <p:cNvSpPr>
            <a:spLocks noGrp="1" noChangeArrowheads="1"/>
          </p:cNvSpPr>
          <p:nvPr>
            <p:ph type="title"/>
          </p:nvPr>
        </p:nvSpPr>
        <p:spPr/>
        <p:txBody>
          <a:bodyPr/>
          <a:lstStyle/>
          <a:p>
            <a:r>
              <a:rPr lang="en-US" dirty="0" smtClean="0"/>
              <a:t>Inspect animation</a:t>
            </a:r>
            <a:endParaRPr lang="en-US" sz="2400" b="0" dirty="0">
              <a:solidFill>
                <a:srgbClr val="0000FF"/>
              </a:solidFill>
            </a:endParaRPr>
          </a:p>
        </p:txBody>
      </p:sp>
      <p:sp>
        <p:nvSpPr>
          <p:cNvPr id="2442243" name="AutoShape 3"/>
          <p:cNvSpPr>
            <a:spLocks noChangeArrowheads="1"/>
          </p:cNvSpPr>
          <p:nvPr/>
        </p:nvSpPr>
        <p:spPr bwMode="auto">
          <a:xfrm>
            <a:off x="6429375" y="2085975"/>
            <a:ext cx="1690688" cy="882650"/>
          </a:xfrm>
          <a:prstGeom prst="roundRect">
            <a:avLst>
              <a:gd name="adj" fmla="val 16667"/>
            </a:avLst>
          </a:prstGeom>
          <a:gradFill rotWithShape="1">
            <a:gsLst>
              <a:gs pos="0">
                <a:srgbClr val="99CC00">
                  <a:gamma/>
                  <a:tint val="48627"/>
                  <a:invGamma/>
                </a:srgbClr>
              </a:gs>
              <a:gs pos="100000">
                <a:srgbClr val="99CC00"/>
              </a:gs>
            </a:gsLst>
            <a:lin ang="5400000" scaled="1"/>
          </a:gradFill>
          <a:ln w="9525">
            <a:solidFill>
              <a:schemeClr val="tx1"/>
            </a:solidFill>
            <a:round/>
            <a:headEnd/>
            <a:tailEnd/>
          </a:ln>
          <a:effectLst/>
        </p:spPr>
        <p:txBody>
          <a:bodyPr wrap="none" anchor="ctr"/>
          <a:lstStyle/>
          <a:p>
            <a:pPr algn="ctr" eaLnBrk="1" hangingPunct="1"/>
            <a:endParaRPr lang="en-US" sz="1800" b="0"/>
          </a:p>
          <a:p>
            <a:pPr algn="ctr" eaLnBrk="1" hangingPunct="1"/>
            <a:r>
              <a:rPr lang="en-US" sz="1800" b="0"/>
              <a:t>Scheduler</a:t>
            </a:r>
          </a:p>
          <a:p>
            <a:pPr algn="ctr" eaLnBrk="1" hangingPunct="1"/>
            <a:endParaRPr lang="en-US" sz="1600" b="0"/>
          </a:p>
        </p:txBody>
      </p:sp>
      <p:sp>
        <p:nvSpPr>
          <p:cNvPr id="2442244" name="Text Box 4"/>
          <p:cNvSpPr txBox="1">
            <a:spLocks noChangeArrowheads="1"/>
          </p:cNvSpPr>
          <p:nvPr/>
        </p:nvSpPr>
        <p:spPr bwMode="auto">
          <a:xfrm>
            <a:off x="2857500" y="2546350"/>
            <a:ext cx="184150" cy="366713"/>
          </a:xfrm>
          <a:prstGeom prst="rect">
            <a:avLst/>
          </a:prstGeom>
          <a:noFill/>
          <a:ln w="9525">
            <a:noFill/>
            <a:miter lim="800000"/>
            <a:headEnd/>
            <a:tailEnd/>
          </a:ln>
          <a:effectLst/>
        </p:spPr>
        <p:txBody>
          <a:bodyPr wrap="none">
            <a:spAutoFit/>
          </a:bodyPr>
          <a:lstStyle/>
          <a:p>
            <a:pPr eaLnBrk="1" hangingPunct="1"/>
            <a:endParaRPr lang="en-US" sz="1800" b="0"/>
          </a:p>
        </p:txBody>
      </p:sp>
      <p:sp>
        <p:nvSpPr>
          <p:cNvPr id="2442245" name="Text Box 5"/>
          <p:cNvSpPr txBox="1">
            <a:spLocks noChangeArrowheads="1"/>
          </p:cNvSpPr>
          <p:nvPr/>
        </p:nvSpPr>
        <p:spPr bwMode="auto">
          <a:xfrm>
            <a:off x="3457575" y="2163763"/>
            <a:ext cx="1619250" cy="366712"/>
          </a:xfrm>
          <a:prstGeom prst="rect">
            <a:avLst/>
          </a:prstGeom>
          <a:noFill/>
          <a:ln w="9525">
            <a:noFill/>
            <a:miter lim="800000"/>
            <a:headEnd/>
            <a:tailEnd/>
          </a:ln>
          <a:effectLst/>
        </p:spPr>
        <p:txBody>
          <a:bodyPr wrap="none">
            <a:spAutoFit/>
          </a:bodyPr>
          <a:lstStyle/>
          <a:p>
            <a:pPr eaLnBrk="1" hangingPunct="1"/>
            <a:r>
              <a:rPr lang="en-US" sz="1800" b="0"/>
              <a:t>action request</a:t>
            </a:r>
          </a:p>
        </p:txBody>
      </p:sp>
      <p:cxnSp>
        <p:nvCxnSpPr>
          <p:cNvPr id="2442246" name="AutoShape 6"/>
          <p:cNvCxnSpPr>
            <a:cxnSpLocks noChangeShapeType="1"/>
          </p:cNvCxnSpPr>
          <p:nvPr/>
        </p:nvCxnSpPr>
        <p:spPr bwMode="auto">
          <a:xfrm>
            <a:off x="2665413" y="2470150"/>
            <a:ext cx="3775075" cy="0"/>
          </a:xfrm>
          <a:prstGeom prst="straightConnector1">
            <a:avLst/>
          </a:prstGeom>
          <a:noFill/>
          <a:ln w="25400">
            <a:solidFill>
              <a:schemeClr val="tx1"/>
            </a:solidFill>
            <a:round/>
            <a:headEnd/>
            <a:tailEnd type="triangle" w="med" len="med"/>
          </a:ln>
          <a:effectLst/>
        </p:spPr>
      </p:cxnSp>
      <p:cxnSp>
        <p:nvCxnSpPr>
          <p:cNvPr id="2442247" name="AutoShape 7"/>
          <p:cNvCxnSpPr>
            <a:cxnSpLocks noChangeShapeType="1"/>
          </p:cNvCxnSpPr>
          <p:nvPr/>
        </p:nvCxnSpPr>
        <p:spPr bwMode="auto">
          <a:xfrm flipH="1">
            <a:off x="2665413" y="2624138"/>
            <a:ext cx="3775075" cy="0"/>
          </a:xfrm>
          <a:prstGeom prst="straightConnector1">
            <a:avLst/>
          </a:prstGeom>
          <a:noFill/>
          <a:ln w="28575">
            <a:solidFill>
              <a:schemeClr val="tx1"/>
            </a:solidFill>
            <a:round/>
            <a:headEnd/>
            <a:tailEnd type="triangle" w="med" len="med"/>
          </a:ln>
          <a:effectLst/>
        </p:spPr>
      </p:cxnSp>
      <p:grpSp>
        <p:nvGrpSpPr>
          <p:cNvPr id="2" name="Group 8"/>
          <p:cNvGrpSpPr>
            <a:grpSpLocks/>
          </p:cNvGrpSpPr>
          <p:nvPr/>
        </p:nvGrpSpPr>
        <p:grpSpPr bwMode="auto">
          <a:xfrm>
            <a:off x="1130300" y="1855788"/>
            <a:ext cx="1524000" cy="1573212"/>
            <a:chOff x="1017" y="2160"/>
            <a:chExt cx="960" cy="991"/>
          </a:xfrm>
        </p:grpSpPr>
        <p:sp>
          <p:nvSpPr>
            <p:cNvPr id="6" name="Rounded Rectangle 5"/>
            <p:cNvSpPr>
              <a:spLocks noChangeArrowheads="1"/>
            </p:cNvSpPr>
            <p:nvPr/>
          </p:nvSpPr>
          <p:spPr bwMode="auto">
            <a:xfrm>
              <a:off x="1017" y="2160"/>
              <a:ext cx="960" cy="991"/>
            </a:xfrm>
            <a:prstGeom prst="roundRect">
              <a:avLst>
                <a:gd name="adj" fmla="val 16667"/>
              </a:avLst>
            </a:prstGeom>
            <a:gradFill rotWithShape="1">
              <a:gsLst>
                <a:gs pos="0">
                  <a:srgbClr val="3399FF">
                    <a:gamma/>
                    <a:tint val="41176"/>
                    <a:invGamma/>
                  </a:srgbClr>
                </a:gs>
                <a:gs pos="100000">
                  <a:srgbClr val="3399FF"/>
                </a:gs>
              </a:gsLst>
              <a:lin ang="5400000" scaled="1"/>
            </a:gradFill>
            <a:ln w="6350" cap="rnd" algn="ctr">
              <a:noFill/>
              <a:round/>
              <a:headEnd/>
              <a:tailEnd/>
            </a:ln>
            <a:effectLst>
              <a:outerShdw algn="tl" rotWithShape="0">
                <a:srgbClr val="000000">
                  <a:alpha val="64000"/>
                </a:srgbClr>
              </a:outerShdw>
            </a:effectLst>
          </p:spPr>
          <p:txBody>
            <a:bodyPr anchor="ctr"/>
            <a:lstStyle/>
            <a:p>
              <a:pPr algn="ctr" eaLnBrk="1" hangingPunct="1"/>
              <a:endParaRPr lang="en-US" sz="1800" b="0">
                <a:solidFill>
                  <a:srgbClr val="000000"/>
                </a:solidFill>
                <a:latin typeface="Calibri" pitchFamily="34" charset="0"/>
              </a:endParaRPr>
            </a:p>
          </p:txBody>
        </p:sp>
        <p:sp>
          <p:nvSpPr>
            <p:cNvPr id="2442250" name="Text Box 10"/>
            <p:cNvSpPr txBox="1">
              <a:spLocks noChangeArrowheads="1"/>
            </p:cNvSpPr>
            <p:nvPr/>
          </p:nvSpPr>
          <p:spPr bwMode="auto">
            <a:xfrm>
              <a:off x="1235" y="2160"/>
              <a:ext cx="524" cy="231"/>
            </a:xfrm>
            <a:prstGeom prst="rect">
              <a:avLst/>
            </a:prstGeom>
            <a:noFill/>
            <a:ln w="9525">
              <a:noFill/>
              <a:miter lim="800000"/>
              <a:headEnd/>
              <a:tailEnd/>
            </a:ln>
            <a:effectLst/>
          </p:spPr>
          <p:txBody>
            <a:bodyPr wrap="none">
              <a:spAutoFit/>
            </a:bodyPr>
            <a:lstStyle/>
            <a:p>
              <a:pPr eaLnBrk="1" hangingPunct="1"/>
              <a:r>
                <a:rPr lang="en-US" sz="1800" b="0"/>
                <a:t>thread</a:t>
              </a:r>
            </a:p>
          </p:txBody>
        </p:sp>
      </p:grpSp>
      <p:grpSp>
        <p:nvGrpSpPr>
          <p:cNvPr id="3" name="Group 11"/>
          <p:cNvGrpSpPr>
            <a:grpSpLocks/>
          </p:cNvGrpSpPr>
          <p:nvPr/>
        </p:nvGrpSpPr>
        <p:grpSpPr bwMode="auto">
          <a:xfrm>
            <a:off x="1284288" y="2392363"/>
            <a:ext cx="574675" cy="500062"/>
            <a:chOff x="896" y="2063"/>
            <a:chExt cx="314" cy="388"/>
          </a:xfrm>
        </p:grpSpPr>
        <p:sp>
          <p:nvSpPr>
            <p:cNvPr id="2442252" name="Line 12"/>
            <p:cNvSpPr>
              <a:spLocks noChangeShapeType="1"/>
            </p:cNvSpPr>
            <p:nvPr/>
          </p:nvSpPr>
          <p:spPr bwMode="auto">
            <a:xfrm flipH="1">
              <a:off x="1041" y="2063"/>
              <a:ext cx="169" cy="193"/>
            </a:xfrm>
            <a:prstGeom prst="line">
              <a:avLst/>
            </a:prstGeom>
            <a:noFill/>
            <a:ln w="31750" cap="rnd">
              <a:solidFill>
                <a:srgbClr val="993300"/>
              </a:solidFill>
              <a:round/>
              <a:headEnd/>
              <a:tailEnd type="arrow" w="med" len="med"/>
            </a:ln>
            <a:effectLst>
              <a:outerShdw algn="tl" rotWithShape="0">
                <a:srgbClr val="000000">
                  <a:alpha val="64000"/>
                </a:srgbClr>
              </a:outerShdw>
            </a:effectLst>
          </p:spPr>
          <p:txBody>
            <a:bodyPr anchor="ctr"/>
            <a:lstStyle/>
            <a:p>
              <a:endParaRPr lang="en-US"/>
            </a:p>
          </p:txBody>
        </p:sp>
        <p:sp>
          <p:nvSpPr>
            <p:cNvPr id="2442253" name="Line 13"/>
            <p:cNvSpPr>
              <a:spLocks noChangeShapeType="1"/>
            </p:cNvSpPr>
            <p:nvPr/>
          </p:nvSpPr>
          <p:spPr bwMode="auto">
            <a:xfrm flipH="1">
              <a:off x="896" y="2257"/>
              <a:ext cx="146" cy="194"/>
            </a:xfrm>
            <a:prstGeom prst="line">
              <a:avLst/>
            </a:prstGeom>
            <a:noFill/>
            <a:ln w="31750">
              <a:solidFill>
                <a:srgbClr val="993300"/>
              </a:solidFill>
              <a:prstDash val="sysDot"/>
              <a:round/>
              <a:headEnd/>
              <a:tailEnd type="arrow" w="med" len="med"/>
            </a:ln>
            <a:effectLst>
              <a:outerShdw algn="tl" rotWithShape="0">
                <a:srgbClr val="000000">
                  <a:alpha val="64000"/>
                </a:srgbClr>
              </a:outerShdw>
            </a:effectLst>
          </p:spPr>
          <p:txBody>
            <a:bodyPr anchor="ctr"/>
            <a:lstStyle/>
            <a:p>
              <a:endParaRPr lang="en-US"/>
            </a:p>
          </p:txBody>
        </p:sp>
      </p:grpSp>
      <p:sp>
        <p:nvSpPr>
          <p:cNvPr id="2442254" name="Text Box 14"/>
          <p:cNvSpPr txBox="1">
            <a:spLocks noChangeArrowheads="1"/>
          </p:cNvSpPr>
          <p:nvPr/>
        </p:nvSpPr>
        <p:spPr bwMode="auto">
          <a:xfrm>
            <a:off x="3703638" y="2700338"/>
            <a:ext cx="1289050" cy="366712"/>
          </a:xfrm>
          <a:prstGeom prst="rect">
            <a:avLst/>
          </a:prstGeom>
          <a:noFill/>
          <a:ln w="9525">
            <a:noFill/>
            <a:miter lim="800000"/>
            <a:headEnd/>
            <a:tailEnd/>
          </a:ln>
          <a:effectLst/>
        </p:spPr>
        <p:txBody>
          <a:bodyPr wrap="none">
            <a:spAutoFit/>
          </a:bodyPr>
          <a:lstStyle/>
          <a:p>
            <a:pPr eaLnBrk="1" hangingPunct="1"/>
            <a:r>
              <a:rPr lang="en-US" sz="1800" b="0"/>
              <a:t>permission</a:t>
            </a:r>
          </a:p>
        </p:txBody>
      </p:sp>
      <p:sp>
        <p:nvSpPr>
          <p:cNvPr id="2442255" name="Line 15"/>
          <p:cNvSpPr>
            <a:spLocks noChangeShapeType="1"/>
          </p:cNvSpPr>
          <p:nvPr/>
        </p:nvSpPr>
        <p:spPr bwMode="auto">
          <a:xfrm>
            <a:off x="1322388" y="2968625"/>
            <a:ext cx="460375" cy="153988"/>
          </a:xfrm>
          <a:prstGeom prst="line">
            <a:avLst/>
          </a:prstGeom>
          <a:noFill/>
          <a:ln w="31750" cap="rnd">
            <a:solidFill>
              <a:srgbClr val="993300"/>
            </a:solidFill>
            <a:round/>
            <a:headEnd/>
            <a:tailEnd type="arrow" w="med" len="med"/>
          </a:ln>
          <a:effectLst>
            <a:outerShdw algn="tl" rotWithShape="0">
              <a:srgbClr val="000000">
                <a:alpha val="64000"/>
              </a:srgbClr>
            </a:outerShdw>
          </a:effectLst>
        </p:spPr>
        <p:txBody>
          <a:bodyPr anchor="ctr"/>
          <a:lstStyle/>
          <a:p>
            <a:endParaRPr lang="en-US"/>
          </a:p>
        </p:txBody>
      </p:sp>
      <p:sp>
        <p:nvSpPr>
          <p:cNvPr id="2442256" name="Oval 16"/>
          <p:cNvSpPr>
            <a:spLocks noChangeArrowheads="1"/>
          </p:cNvSpPr>
          <p:nvPr/>
        </p:nvSpPr>
        <p:spPr bwMode="auto">
          <a:xfrm>
            <a:off x="1820863" y="2278063"/>
            <a:ext cx="115887" cy="114300"/>
          </a:xfrm>
          <a:prstGeom prst="ellipse">
            <a:avLst/>
          </a:prstGeom>
          <a:gradFill rotWithShape="1">
            <a:gsLst>
              <a:gs pos="0">
                <a:srgbClr val="008000">
                  <a:gamma/>
                  <a:tint val="19216"/>
                  <a:invGamma/>
                </a:srgbClr>
              </a:gs>
              <a:gs pos="100000">
                <a:srgbClr val="008000"/>
              </a:gs>
            </a:gsLst>
            <a:lin ang="5400000" scaled="1"/>
          </a:gradFill>
          <a:ln w="6350" cap="rnd" algn="ctr">
            <a:solidFill>
              <a:srgbClr val="46AAC5"/>
            </a:solidFill>
            <a:round/>
            <a:headEnd/>
            <a:tailEnd/>
          </a:ln>
          <a:effectLst>
            <a:outerShdw algn="tl" rotWithShape="0">
              <a:srgbClr val="000000">
                <a:alpha val="64000"/>
              </a:srgbClr>
            </a:outerShdw>
          </a:effectLst>
        </p:spPr>
        <p:txBody>
          <a:bodyPr wrap="none" anchor="ctr"/>
          <a:lstStyle/>
          <a:p>
            <a:pPr algn="ctr" eaLnBrk="1" hangingPunct="1"/>
            <a:endParaRPr lang="en-US" sz="1800">
              <a:solidFill>
                <a:srgbClr val="000000"/>
              </a:solidFill>
              <a:latin typeface="Calibri" pitchFamily="34" charset="0"/>
            </a:endParaRPr>
          </a:p>
        </p:txBody>
      </p:sp>
      <p:sp>
        <p:nvSpPr>
          <p:cNvPr id="2442257" name="Oval 17"/>
          <p:cNvSpPr>
            <a:spLocks noChangeArrowheads="1"/>
          </p:cNvSpPr>
          <p:nvPr/>
        </p:nvSpPr>
        <p:spPr bwMode="auto">
          <a:xfrm>
            <a:off x="1206500" y="2892425"/>
            <a:ext cx="115888" cy="114300"/>
          </a:xfrm>
          <a:prstGeom prst="ellipse">
            <a:avLst/>
          </a:prstGeom>
          <a:gradFill rotWithShape="1">
            <a:gsLst>
              <a:gs pos="0">
                <a:srgbClr val="008000">
                  <a:gamma/>
                  <a:tint val="19216"/>
                  <a:invGamma/>
                </a:srgbClr>
              </a:gs>
              <a:gs pos="100000">
                <a:srgbClr val="008000"/>
              </a:gs>
            </a:gsLst>
            <a:lin ang="5400000" scaled="1"/>
          </a:gradFill>
          <a:ln w="6350" cap="rnd" algn="ctr">
            <a:solidFill>
              <a:srgbClr val="46AAC5"/>
            </a:solidFill>
            <a:round/>
            <a:headEnd/>
            <a:tailEnd/>
          </a:ln>
          <a:effectLst>
            <a:outerShdw algn="tl" rotWithShape="0">
              <a:srgbClr val="000000">
                <a:alpha val="64000"/>
              </a:srgbClr>
            </a:outerShdw>
          </a:effectLst>
        </p:spPr>
        <p:txBody>
          <a:bodyPr wrap="none" anchor="ctr"/>
          <a:lstStyle/>
          <a:p>
            <a:pPr algn="ctr" eaLnBrk="1" hangingPunct="1"/>
            <a:endParaRPr lang="en-US" sz="1800">
              <a:solidFill>
                <a:srgbClr val="000000"/>
              </a:solidFill>
              <a:latin typeface="Calibri" pitchFamily="34" charset="0"/>
            </a:endParaRPr>
          </a:p>
        </p:txBody>
      </p:sp>
      <p:sp>
        <p:nvSpPr>
          <p:cNvPr id="2442258" name="Line 18"/>
          <p:cNvSpPr>
            <a:spLocks noChangeShapeType="1"/>
          </p:cNvSpPr>
          <p:nvPr/>
        </p:nvSpPr>
        <p:spPr bwMode="auto">
          <a:xfrm>
            <a:off x="1782763" y="3122613"/>
            <a:ext cx="460375" cy="153987"/>
          </a:xfrm>
          <a:prstGeom prst="line">
            <a:avLst/>
          </a:prstGeom>
          <a:noFill/>
          <a:ln w="31750">
            <a:solidFill>
              <a:srgbClr val="993300"/>
            </a:solidFill>
            <a:prstDash val="sysDot"/>
            <a:round/>
            <a:headEnd/>
            <a:tailEnd type="arrow" w="med" len="med"/>
          </a:ln>
          <a:effectLst>
            <a:outerShdw algn="tl" rotWithShape="0">
              <a:srgbClr val="000000">
                <a:alpha val="64000"/>
              </a:srgbClr>
            </a:outerShdw>
          </a:effectLst>
        </p:spPr>
        <p:txBody>
          <a:bodyPr anchor="ctr"/>
          <a:lstStyle/>
          <a:p>
            <a:endParaRPr lang="en-US"/>
          </a:p>
        </p:txBody>
      </p:sp>
      <p:sp>
        <p:nvSpPr>
          <p:cNvPr id="2442259" name="AutoShape 19"/>
          <p:cNvSpPr>
            <a:spLocks noChangeArrowheads="1"/>
          </p:cNvSpPr>
          <p:nvPr/>
        </p:nvSpPr>
        <p:spPr bwMode="auto">
          <a:xfrm>
            <a:off x="5762625" y="5119688"/>
            <a:ext cx="2535238" cy="498475"/>
          </a:xfrm>
          <a:prstGeom prst="cube">
            <a:avLst>
              <a:gd name="adj" fmla="val 25000"/>
            </a:avLst>
          </a:prstGeom>
          <a:gradFill rotWithShape="1">
            <a:gsLst>
              <a:gs pos="0">
                <a:srgbClr val="339966">
                  <a:gamma/>
                  <a:tint val="45490"/>
                  <a:invGamma/>
                </a:srgbClr>
              </a:gs>
              <a:gs pos="100000">
                <a:srgbClr val="339966"/>
              </a:gs>
            </a:gsLst>
            <a:lin ang="5400000" scaled="1"/>
          </a:gradFill>
          <a:ln w="9525">
            <a:solidFill>
              <a:schemeClr val="tx1"/>
            </a:solidFill>
            <a:miter lim="800000"/>
            <a:headEnd/>
            <a:tailEnd/>
          </a:ln>
          <a:effectLst/>
        </p:spPr>
        <p:txBody>
          <a:bodyPr wrap="none" anchor="ctr"/>
          <a:lstStyle/>
          <a:p>
            <a:pPr algn="ctr" eaLnBrk="1" hangingPunct="1"/>
            <a:r>
              <a:rPr lang="en-US" sz="1800" b="0"/>
              <a:t>Unix domain sockets</a:t>
            </a:r>
          </a:p>
        </p:txBody>
      </p:sp>
      <p:sp>
        <p:nvSpPr>
          <p:cNvPr id="2442260" name="AutoShape 20"/>
          <p:cNvSpPr>
            <a:spLocks noChangeArrowheads="1"/>
          </p:cNvSpPr>
          <p:nvPr/>
        </p:nvSpPr>
        <p:spPr bwMode="auto">
          <a:xfrm>
            <a:off x="5762625" y="4697413"/>
            <a:ext cx="2535238" cy="498475"/>
          </a:xfrm>
          <a:prstGeom prst="cube">
            <a:avLst>
              <a:gd name="adj" fmla="val 25000"/>
            </a:avLst>
          </a:prstGeom>
          <a:gradFill rotWithShape="1">
            <a:gsLst>
              <a:gs pos="0">
                <a:srgbClr val="3399FF">
                  <a:gamma/>
                  <a:tint val="47451"/>
                  <a:invGamma/>
                </a:srgbClr>
              </a:gs>
              <a:gs pos="100000">
                <a:srgbClr val="3399FF"/>
              </a:gs>
            </a:gsLst>
            <a:lin ang="5400000" scaled="1"/>
          </a:gradFill>
          <a:ln w="9525">
            <a:solidFill>
              <a:schemeClr val="tx1"/>
            </a:solidFill>
            <a:miter lim="800000"/>
            <a:headEnd/>
            <a:tailEnd/>
          </a:ln>
          <a:effectLst/>
        </p:spPr>
        <p:txBody>
          <a:bodyPr wrap="none" anchor="ctr"/>
          <a:lstStyle/>
          <a:p>
            <a:pPr algn="ctr" eaLnBrk="1" hangingPunct="1"/>
            <a:r>
              <a:rPr lang="en-US" sz="1800" b="0"/>
              <a:t>Message Buffer</a:t>
            </a:r>
          </a:p>
        </p:txBody>
      </p:sp>
      <p:sp>
        <p:nvSpPr>
          <p:cNvPr id="2442261" name="AutoShape 21"/>
          <p:cNvSpPr>
            <a:spLocks noChangeArrowheads="1"/>
          </p:cNvSpPr>
          <p:nvPr/>
        </p:nvSpPr>
        <p:spPr bwMode="auto">
          <a:xfrm>
            <a:off x="5762625" y="4237038"/>
            <a:ext cx="2535238" cy="534987"/>
          </a:xfrm>
          <a:prstGeom prst="cube">
            <a:avLst>
              <a:gd name="adj" fmla="val 25000"/>
            </a:avLst>
          </a:prstGeom>
          <a:gradFill rotWithShape="1">
            <a:gsLst>
              <a:gs pos="0">
                <a:srgbClr val="3366FF"/>
              </a:gs>
              <a:gs pos="100000">
                <a:srgbClr val="3366FF">
                  <a:gamma/>
                  <a:tint val="54118"/>
                  <a:invGamma/>
                </a:srgbClr>
              </a:gs>
            </a:gsLst>
            <a:lin ang="5400000" scaled="1"/>
          </a:gradFill>
          <a:ln w="9525">
            <a:solidFill>
              <a:schemeClr val="tx1"/>
            </a:solidFill>
            <a:miter lim="800000"/>
            <a:headEnd/>
            <a:tailEnd/>
          </a:ln>
          <a:effectLst/>
        </p:spPr>
        <p:txBody>
          <a:bodyPr wrap="none" anchor="ctr"/>
          <a:lstStyle/>
          <a:p>
            <a:pPr algn="ctr" eaLnBrk="1" hangingPunct="1"/>
            <a:r>
              <a:rPr lang="en-US" sz="1800" b="0"/>
              <a:t>State stack</a:t>
            </a:r>
          </a:p>
        </p:txBody>
      </p:sp>
      <p:sp>
        <p:nvSpPr>
          <p:cNvPr id="2442262" name="AutoShape 22"/>
          <p:cNvSpPr>
            <a:spLocks noChangeArrowheads="1"/>
          </p:cNvSpPr>
          <p:nvPr/>
        </p:nvSpPr>
        <p:spPr bwMode="auto">
          <a:xfrm>
            <a:off x="5762625" y="3775075"/>
            <a:ext cx="2535238" cy="536575"/>
          </a:xfrm>
          <a:prstGeom prst="cube">
            <a:avLst>
              <a:gd name="adj" fmla="val 25000"/>
            </a:avLst>
          </a:prstGeom>
          <a:gradFill rotWithShape="1">
            <a:gsLst>
              <a:gs pos="0">
                <a:srgbClr val="99CC00">
                  <a:gamma/>
                  <a:tint val="50980"/>
                  <a:invGamma/>
                </a:srgbClr>
              </a:gs>
              <a:gs pos="100000">
                <a:srgbClr val="99CC00"/>
              </a:gs>
            </a:gsLst>
            <a:lin ang="5400000" scaled="1"/>
          </a:gradFill>
          <a:ln w="9525">
            <a:solidFill>
              <a:schemeClr val="tx1"/>
            </a:solidFill>
            <a:miter lim="800000"/>
            <a:headEnd/>
            <a:tailEnd/>
          </a:ln>
          <a:effectLst/>
        </p:spPr>
        <p:txBody>
          <a:bodyPr wrap="none" anchor="ctr"/>
          <a:lstStyle/>
          <a:p>
            <a:pPr algn="ctr" eaLnBrk="1" hangingPunct="1"/>
            <a:r>
              <a:rPr lang="en-US" sz="1800" b="0"/>
              <a:t>DPOR  </a:t>
            </a:r>
          </a:p>
        </p:txBody>
      </p:sp>
      <p:sp>
        <p:nvSpPr>
          <p:cNvPr id="2442263" name="AutoShape 23"/>
          <p:cNvSpPr>
            <a:spLocks noChangeArrowheads="1"/>
          </p:cNvSpPr>
          <p:nvPr/>
        </p:nvSpPr>
        <p:spPr bwMode="auto">
          <a:xfrm>
            <a:off x="693738" y="5118100"/>
            <a:ext cx="2955925" cy="498475"/>
          </a:xfrm>
          <a:prstGeom prst="cube">
            <a:avLst>
              <a:gd name="adj" fmla="val 25000"/>
            </a:avLst>
          </a:prstGeom>
          <a:gradFill rotWithShape="1">
            <a:gsLst>
              <a:gs pos="0">
                <a:srgbClr val="339966">
                  <a:gamma/>
                  <a:tint val="45490"/>
                  <a:invGamma/>
                </a:srgbClr>
              </a:gs>
              <a:gs pos="100000">
                <a:srgbClr val="339966"/>
              </a:gs>
            </a:gsLst>
            <a:lin ang="5400000" scaled="1"/>
          </a:gradFill>
          <a:ln w="9525">
            <a:solidFill>
              <a:schemeClr val="tx1"/>
            </a:solidFill>
            <a:miter lim="800000"/>
            <a:headEnd/>
            <a:tailEnd/>
          </a:ln>
          <a:effectLst/>
        </p:spPr>
        <p:txBody>
          <a:bodyPr wrap="none" anchor="ctr"/>
          <a:lstStyle/>
          <a:p>
            <a:pPr algn="ctr" eaLnBrk="1" hangingPunct="1"/>
            <a:r>
              <a:rPr lang="en-US" sz="1800" b="0"/>
              <a:t>Unix domain sockets</a:t>
            </a:r>
          </a:p>
        </p:txBody>
      </p:sp>
      <p:sp>
        <p:nvSpPr>
          <p:cNvPr id="2442264" name="AutoShape 24"/>
          <p:cNvSpPr>
            <a:spLocks noChangeArrowheads="1"/>
          </p:cNvSpPr>
          <p:nvPr/>
        </p:nvSpPr>
        <p:spPr bwMode="auto">
          <a:xfrm>
            <a:off x="693738" y="4695825"/>
            <a:ext cx="2955925" cy="498475"/>
          </a:xfrm>
          <a:prstGeom prst="cube">
            <a:avLst>
              <a:gd name="adj" fmla="val 25000"/>
            </a:avLst>
          </a:prstGeom>
          <a:gradFill rotWithShape="1">
            <a:gsLst>
              <a:gs pos="0">
                <a:srgbClr val="3399FF">
                  <a:gamma/>
                  <a:tint val="57255"/>
                  <a:invGamma/>
                </a:srgbClr>
              </a:gs>
              <a:gs pos="100000">
                <a:srgbClr val="3399FF"/>
              </a:gs>
            </a:gsLst>
            <a:lin ang="5400000" scaled="1"/>
          </a:gradFill>
          <a:ln w="9525">
            <a:solidFill>
              <a:schemeClr val="tx1"/>
            </a:solidFill>
            <a:miter lim="800000"/>
            <a:headEnd/>
            <a:tailEnd/>
          </a:ln>
          <a:effectLst/>
        </p:spPr>
        <p:txBody>
          <a:bodyPr wrap="none" anchor="ctr"/>
          <a:lstStyle/>
          <a:p>
            <a:pPr algn="ctr" eaLnBrk="1" hangingPunct="1"/>
            <a:r>
              <a:rPr lang="en-US" sz="1600" b="0"/>
              <a:t>Visible operation interceptor</a:t>
            </a:r>
          </a:p>
        </p:txBody>
      </p:sp>
      <p:sp>
        <p:nvSpPr>
          <p:cNvPr id="2442265" name="AutoShape 25"/>
          <p:cNvSpPr>
            <a:spLocks noChangeArrowheads="1"/>
          </p:cNvSpPr>
          <p:nvPr/>
        </p:nvSpPr>
        <p:spPr bwMode="auto">
          <a:xfrm>
            <a:off x="693738" y="4273550"/>
            <a:ext cx="2955925" cy="498475"/>
          </a:xfrm>
          <a:prstGeom prst="cube">
            <a:avLst>
              <a:gd name="adj" fmla="val 25000"/>
            </a:avLst>
          </a:prstGeom>
          <a:gradFill rotWithShape="1">
            <a:gsLst>
              <a:gs pos="0">
                <a:srgbClr val="3366FF">
                  <a:gamma/>
                  <a:tint val="60392"/>
                  <a:invGamma/>
                </a:srgbClr>
              </a:gs>
              <a:gs pos="100000">
                <a:srgbClr val="3366FF"/>
              </a:gs>
            </a:gsLst>
            <a:lin ang="5400000" scaled="1"/>
          </a:gradFill>
          <a:ln w="9525">
            <a:solidFill>
              <a:schemeClr val="tx1"/>
            </a:solidFill>
            <a:miter lim="800000"/>
            <a:headEnd/>
            <a:tailEnd/>
          </a:ln>
          <a:effectLst/>
        </p:spPr>
        <p:txBody>
          <a:bodyPr wrap="none" anchor="ctr"/>
          <a:lstStyle/>
          <a:p>
            <a:pPr algn="ctr" eaLnBrk="1" hangingPunct="1"/>
            <a:r>
              <a:rPr lang="en-US" sz="1800" b="0"/>
              <a:t>Program under test</a:t>
            </a:r>
          </a:p>
        </p:txBody>
      </p:sp>
      <p:cxnSp>
        <p:nvCxnSpPr>
          <p:cNvPr id="2442266" name="AutoShape 26"/>
          <p:cNvCxnSpPr>
            <a:cxnSpLocks noChangeShapeType="1"/>
            <a:stCxn id="2442263" idx="3"/>
            <a:endCxn id="2442259" idx="3"/>
          </p:cNvCxnSpPr>
          <p:nvPr/>
        </p:nvCxnSpPr>
        <p:spPr bwMode="auto">
          <a:xfrm rot="16200000" flipH="1">
            <a:off x="4537869" y="3188494"/>
            <a:ext cx="1588" cy="4857750"/>
          </a:xfrm>
          <a:prstGeom prst="bentConnector3">
            <a:avLst>
              <a:gd name="adj1" fmla="val 21900000"/>
            </a:avLst>
          </a:prstGeom>
          <a:noFill/>
          <a:ln w="44450">
            <a:solidFill>
              <a:srgbClr val="339966"/>
            </a:solidFill>
            <a:miter lim="800000"/>
            <a:headEnd type="triangle" w="med" len="med"/>
            <a:tailEnd type="triangl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4225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nodeType="clickEffect">
                                  <p:stCondLst>
                                    <p:cond delay="0"/>
                                  </p:stCondLst>
                                  <p:childTnLst>
                                    <p:set>
                                      <p:cBhvr>
                                        <p:cTn id="12" dur="1" fill="hold">
                                          <p:stCondLst>
                                            <p:cond delay="0"/>
                                          </p:stCondLst>
                                        </p:cTn>
                                        <p:tgtEl>
                                          <p:spTgt spid="2442246"/>
                                        </p:tgtEl>
                                        <p:attrNameLst>
                                          <p:attrName>style.visibility</p:attrName>
                                        </p:attrNameLst>
                                      </p:cBhvr>
                                      <p:to>
                                        <p:strVal val="visible"/>
                                      </p:to>
                                    </p:set>
                                    <p:anim calcmode="lin" valueType="num">
                                      <p:cBhvr>
                                        <p:cTn id="13" dur="1000" fill="hold"/>
                                        <p:tgtEl>
                                          <p:spTgt spid="2442246"/>
                                        </p:tgtEl>
                                        <p:attrNameLst>
                                          <p:attrName>ppt_x</p:attrName>
                                        </p:attrNameLst>
                                      </p:cBhvr>
                                      <p:tavLst>
                                        <p:tav tm="0">
                                          <p:val>
                                            <p:strVal val="#ppt_x-.2"/>
                                          </p:val>
                                        </p:tav>
                                        <p:tav tm="100000">
                                          <p:val>
                                            <p:strVal val="#ppt_x"/>
                                          </p:val>
                                        </p:tav>
                                      </p:tavLst>
                                    </p:anim>
                                    <p:anim calcmode="lin" valueType="num">
                                      <p:cBhvr>
                                        <p:cTn id="14" dur="1000" fill="hold"/>
                                        <p:tgtEl>
                                          <p:spTgt spid="2442246"/>
                                        </p:tgtEl>
                                        <p:attrNameLst>
                                          <p:attrName>ppt_y</p:attrName>
                                        </p:attrNameLst>
                                      </p:cBhvr>
                                      <p:tavLst>
                                        <p:tav tm="0">
                                          <p:val>
                                            <p:strVal val="#ppt_y"/>
                                          </p:val>
                                        </p:tav>
                                        <p:tav tm="100000">
                                          <p:val>
                                            <p:strVal val="#ppt_y"/>
                                          </p:val>
                                        </p:tav>
                                      </p:tavLst>
                                    </p:anim>
                                    <p:animEffect transition="in" filter="wipe(right)" prLst="gradientSize: 0.1">
                                      <p:cBhvr>
                                        <p:cTn id="15" dur="1000"/>
                                        <p:tgtEl>
                                          <p:spTgt spid="2442246"/>
                                        </p:tgtEl>
                                      </p:cBhvr>
                                    </p:animEffect>
                                  </p:childTnLst>
                                </p:cTn>
                              </p:par>
                              <p:par>
                                <p:cTn id="16" presetID="29" presetClass="entr" presetSubtype="0" fill="hold" grpId="0" nodeType="withEffect">
                                  <p:stCondLst>
                                    <p:cond delay="0"/>
                                  </p:stCondLst>
                                  <p:childTnLst>
                                    <p:set>
                                      <p:cBhvr>
                                        <p:cTn id="17" dur="1" fill="hold">
                                          <p:stCondLst>
                                            <p:cond delay="0"/>
                                          </p:stCondLst>
                                        </p:cTn>
                                        <p:tgtEl>
                                          <p:spTgt spid="2442245"/>
                                        </p:tgtEl>
                                        <p:attrNameLst>
                                          <p:attrName>style.visibility</p:attrName>
                                        </p:attrNameLst>
                                      </p:cBhvr>
                                      <p:to>
                                        <p:strVal val="visible"/>
                                      </p:to>
                                    </p:set>
                                    <p:anim calcmode="lin" valueType="num">
                                      <p:cBhvr>
                                        <p:cTn id="18" dur="1000" fill="hold"/>
                                        <p:tgtEl>
                                          <p:spTgt spid="2442245"/>
                                        </p:tgtEl>
                                        <p:attrNameLst>
                                          <p:attrName>ppt_x</p:attrName>
                                        </p:attrNameLst>
                                      </p:cBhvr>
                                      <p:tavLst>
                                        <p:tav tm="0">
                                          <p:val>
                                            <p:strVal val="#ppt_x-.2"/>
                                          </p:val>
                                        </p:tav>
                                        <p:tav tm="100000">
                                          <p:val>
                                            <p:strVal val="#ppt_x"/>
                                          </p:val>
                                        </p:tav>
                                      </p:tavLst>
                                    </p:anim>
                                    <p:anim calcmode="lin" valueType="num">
                                      <p:cBhvr>
                                        <p:cTn id="19" dur="1000" fill="hold"/>
                                        <p:tgtEl>
                                          <p:spTgt spid="2442245"/>
                                        </p:tgtEl>
                                        <p:attrNameLst>
                                          <p:attrName>ppt_y</p:attrName>
                                        </p:attrNameLst>
                                      </p:cBhvr>
                                      <p:tavLst>
                                        <p:tav tm="0">
                                          <p:val>
                                            <p:strVal val="#ppt_y"/>
                                          </p:val>
                                        </p:tav>
                                        <p:tav tm="100000">
                                          <p:val>
                                            <p:strVal val="#ppt_y"/>
                                          </p:val>
                                        </p:tav>
                                      </p:tavLst>
                                    </p:anim>
                                    <p:animEffect transition="in" filter="wipe(right)" prLst="gradientSize: 0.1">
                                      <p:cBhvr>
                                        <p:cTn id="20" dur="1000"/>
                                        <p:tgtEl>
                                          <p:spTgt spid="2442245"/>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grpId="0" nodeType="clickEffect" nodePh="1">
                                  <p:stCondLst>
                                    <p:cond delay="0"/>
                                  </p:stCondLst>
                                  <p:endCondLst>
                                    <p:cond evt="begin" delay="0">
                                      <p:tn val="23"/>
                                    </p:cond>
                                  </p:endCondLst>
                                  <p:childTnLst>
                                    <p:set>
                                      <p:cBhvr>
                                        <p:cTn id="24" dur="1" fill="hold">
                                          <p:stCondLst>
                                            <p:cond delay="0"/>
                                          </p:stCondLst>
                                        </p:cTn>
                                        <p:tgtEl>
                                          <p:spTgt spid="2442244"/>
                                        </p:tgtEl>
                                        <p:attrNameLst>
                                          <p:attrName>style.visibility</p:attrName>
                                        </p:attrNameLst>
                                      </p:cBhvr>
                                      <p:to>
                                        <p:strVal val="visible"/>
                                      </p:to>
                                    </p:set>
                                    <p:animEffect transition="in" filter="strips(downLeft)">
                                      <p:cBhvr>
                                        <p:cTn id="25" dur="500"/>
                                        <p:tgtEl>
                                          <p:spTgt spid="2442244"/>
                                        </p:tgtEl>
                                      </p:cBhvr>
                                    </p:animEffect>
                                  </p:childTnLst>
                                </p:cTn>
                              </p:par>
                              <p:par>
                                <p:cTn id="26" presetID="1" presetClass="exit" presetSubtype="0" fill="hold" grpId="1" nodeType="withEffect">
                                  <p:stCondLst>
                                    <p:cond delay="0"/>
                                  </p:stCondLst>
                                  <p:childTnLst>
                                    <p:set>
                                      <p:cBhvr>
                                        <p:cTn id="27" dur="1" fill="hold">
                                          <p:stCondLst>
                                            <p:cond delay="0"/>
                                          </p:stCondLst>
                                        </p:cTn>
                                        <p:tgtEl>
                                          <p:spTgt spid="2442245"/>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2442246"/>
                                        </p:tgtEl>
                                        <p:attrNameLst>
                                          <p:attrName>style.visibility</p:attrName>
                                        </p:attrNameLst>
                                      </p:cBhvr>
                                      <p:to>
                                        <p:strVal val="hidden"/>
                                      </p:to>
                                    </p:set>
                                  </p:childTnLst>
                                </p:cTn>
                              </p:par>
                              <p:par>
                                <p:cTn id="30" presetID="18" presetClass="entr" presetSubtype="12" fill="hold" nodeType="withEffect">
                                  <p:stCondLst>
                                    <p:cond delay="0"/>
                                  </p:stCondLst>
                                  <p:childTnLst>
                                    <p:set>
                                      <p:cBhvr>
                                        <p:cTn id="31" dur="1" fill="hold">
                                          <p:stCondLst>
                                            <p:cond delay="0"/>
                                          </p:stCondLst>
                                        </p:cTn>
                                        <p:tgtEl>
                                          <p:spTgt spid="2442247"/>
                                        </p:tgtEl>
                                        <p:attrNameLst>
                                          <p:attrName>style.visibility</p:attrName>
                                        </p:attrNameLst>
                                      </p:cBhvr>
                                      <p:to>
                                        <p:strVal val="visible"/>
                                      </p:to>
                                    </p:set>
                                    <p:animEffect transition="in" filter="strips(downLeft)">
                                      <p:cBhvr>
                                        <p:cTn id="32" dur="500"/>
                                        <p:tgtEl>
                                          <p:spTgt spid="2442247"/>
                                        </p:tgtEl>
                                      </p:cBhvr>
                                    </p:animEffect>
                                  </p:childTnLst>
                                </p:cTn>
                              </p:par>
                              <p:par>
                                <p:cTn id="33" presetID="18" presetClass="entr" presetSubtype="12" fill="hold" grpId="0" nodeType="withEffect">
                                  <p:stCondLst>
                                    <p:cond delay="0"/>
                                  </p:stCondLst>
                                  <p:childTnLst>
                                    <p:set>
                                      <p:cBhvr>
                                        <p:cTn id="34" dur="1" fill="hold">
                                          <p:stCondLst>
                                            <p:cond delay="0"/>
                                          </p:stCondLst>
                                        </p:cTn>
                                        <p:tgtEl>
                                          <p:spTgt spid="2442254"/>
                                        </p:tgtEl>
                                        <p:attrNameLst>
                                          <p:attrName>style.visibility</p:attrName>
                                        </p:attrNameLst>
                                      </p:cBhvr>
                                      <p:to>
                                        <p:strVal val="visible"/>
                                      </p:to>
                                    </p:set>
                                    <p:animEffect transition="in" filter="strips(downLeft)">
                                      <p:cBhvr>
                                        <p:cTn id="35" dur="500"/>
                                        <p:tgtEl>
                                          <p:spTgt spid="2442254"/>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442257"/>
                                        </p:tgtEl>
                                        <p:attrNameLst>
                                          <p:attrName>style.visibility</p:attrName>
                                        </p:attrNameLst>
                                      </p:cBhvr>
                                      <p:to>
                                        <p:strVal val="visible"/>
                                      </p:to>
                                    </p:set>
                                  </p:childTnLst>
                                </p:cTn>
                              </p:par>
                              <p:par>
                                <p:cTn id="42" presetID="1" presetClass="exit" presetSubtype="0" fill="hold" nodeType="withEffect">
                                  <p:stCondLst>
                                    <p:cond delay="0"/>
                                  </p:stCondLst>
                                  <p:childTnLst>
                                    <p:set>
                                      <p:cBhvr>
                                        <p:cTn id="43" dur="1" fill="hold">
                                          <p:stCondLst>
                                            <p:cond delay="0"/>
                                          </p:stCondLst>
                                        </p:cTn>
                                        <p:tgtEl>
                                          <p:spTgt spid="2442247"/>
                                        </p:tgtEl>
                                        <p:attrNameLst>
                                          <p:attrName>style.visibility</p:attrName>
                                        </p:attrNameLst>
                                      </p:cBhvr>
                                      <p:to>
                                        <p:strVal val="hidden"/>
                                      </p:to>
                                    </p:set>
                                  </p:childTnLst>
                                </p:cTn>
                              </p:par>
                              <p:par>
                                <p:cTn id="44" presetID="1" presetClass="exit" presetSubtype="0" fill="hold" grpId="2" nodeType="withEffect">
                                  <p:stCondLst>
                                    <p:cond delay="0"/>
                                  </p:stCondLst>
                                  <p:childTnLst>
                                    <p:set>
                                      <p:cBhvr>
                                        <p:cTn id="45" dur="1" fill="hold">
                                          <p:stCondLst>
                                            <p:cond delay="0"/>
                                          </p:stCondLst>
                                        </p:cTn>
                                        <p:tgtEl>
                                          <p:spTgt spid="2442254"/>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2442247"/>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9" presetClass="entr" presetSubtype="0" fill="hold" nodeType="clickEffect">
                                  <p:stCondLst>
                                    <p:cond delay="0"/>
                                  </p:stCondLst>
                                  <p:childTnLst>
                                    <p:set>
                                      <p:cBhvr>
                                        <p:cTn id="51" dur="1" fill="hold">
                                          <p:stCondLst>
                                            <p:cond delay="0"/>
                                          </p:stCondLst>
                                        </p:cTn>
                                        <p:tgtEl>
                                          <p:spTgt spid="2442246"/>
                                        </p:tgtEl>
                                        <p:attrNameLst>
                                          <p:attrName>style.visibility</p:attrName>
                                        </p:attrNameLst>
                                      </p:cBhvr>
                                      <p:to>
                                        <p:strVal val="visible"/>
                                      </p:to>
                                    </p:set>
                                    <p:anim calcmode="lin" valueType="num">
                                      <p:cBhvr>
                                        <p:cTn id="52" dur="1000" fill="hold"/>
                                        <p:tgtEl>
                                          <p:spTgt spid="2442246"/>
                                        </p:tgtEl>
                                        <p:attrNameLst>
                                          <p:attrName>ppt_x</p:attrName>
                                        </p:attrNameLst>
                                      </p:cBhvr>
                                      <p:tavLst>
                                        <p:tav tm="0">
                                          <p:val>
                                            <p:strVal val="#ppt_x-.2"/>
                                          </p:val>
                                        </p:tav>
                                        <p:tav tm="100000">
                                          <p:val>
                                            <p:strVal val="#ppt_x"/>
                                          </p:val>
                                        </p:tav>
                                      </p:tavLst>
                                    </p:anim>
                                    <p:anim calcmode="lin" valueType="num">
                                      <p:cBhvr>
                                        <p:cTn id="53" dur="1000" fill="hold"/>
                                        <p:tgtEl>
                                          <p:spTgt spid="2442246"/>
                                        </p:tgtEl>
                                        <p:attrNameLst>
                                          <p:attrName>ppt_y</p:attrName>
                                        </p:attrNameLst>
                                      </p:cBhvr>
                                      <p:tavLst>
                                        <p:tav tm="0">
                                          <p:val>
                                            <p:strVal val="#ppt_y"/>
                                          </p:val>
                                        </p:tav>
                                        <p:tav tm="100000">
                                          <p:val>
                                            <p:strVal val="#ppt_y"/>
                                          </p:val>
                                        </p:tav>
                                      </p:tavLst>
                                    </p:anim>
                                    <p:animEffect transition="in" filter="wipe(right)" prLst="gradientSize: 0.1">
                                      <p:cBhvr>
                                        <p:cTn id="54" dur="1000"/>
                                        <p:tgtEl>
                                          <p:spTgt spid="2442246"/>
                                        </p:tgtEl>
                                      </p:cBhvr>
                                    </p:animEffect>
                                  </p:childTnLst>
                                </p:cTn>
                              </p:par>
                              <p:par>
                                <p:cTn id="55" presetID="29" presetClass="entr" presetSubtype="0" fill="hold" grpId="2" nodeType="withEffect">
                                  <p:stCondLst>
                                    <p:cond delay="0"/>
                                  </p:stCondLst>
                                  <p:childTnLst>
                                    <p:set>
                                      <p:cBhvr>
                                        <p:cTn id="56" dur="1" fill="hold">
                                          <p:stCondLst>
                                            <p:cond delay="0"/>
                                          </p:stCondLst>
                                        </p:cTn>
                                        <p:tgtEl>
                                          <p:spTgt spid="2442245"/>
                                        </p:tgtEl>
                                        <p:attrNameLst>
                                          <p:attrName>style.visibility</p:attrName>
                                        </p:attrNameLst>
                                      </p:cBhvr>
                                      <p:to>
                                        <p:strVal val="visible"/>
                                      </p:to>
                                    </p:set>
                                    <p:anim calcmode="lin" valueType="num">
                                      <p:cBhvr>
                                        <p:cTn id="57" dur="1000" fill="hold"/>
                                        <p:tgtEl>
                                          <p:spTgt spid="2442245"/>
                                        </p:tgtEl>
                                        <p:attrNameLst>
                                          <p:attrName>ppt_x</p:attrName>
                                        </p:attrNameLst>
                                      </p:cBhvr>
                                      <p:tavLst>
                                        <p:tav tm="0">
                                          <p:val>
                                            <p:strVal val="#ppt_x-.2"/>
                                          </p:val>
                                        </p:tav>
                                        <p:tav tm="100000">
                                          <p:val>
                                            <p:strVal val="#ppt_x"/>
                                          </p:val>
                                        </p:tav>
                                      </p:tavLst>
                                    </p:anim>
                                    <p:anim calcmode="lin" valueType="num">
                                      <p:cBhvr>
                                        <p:cTn id="58" dur="1000" fill="hold"/>
                                        <p:tgtEl>
                                          <p:spTgt spid="2442245"/>
                                        </p:tgtEl>
                                        <p:attrNameLst>
                                          <p:attrName>ppt_y</p:attrName>
                                        </p:attrNameLst>
                                      </p:cBhvr>
                                      <p:tavLst>
                                        <p:tav tm="0">
                                          <p:val>
                                            <p:strVal val="#ppt_y"/>
                                          </p:val>
                                        </p:tav>
                                        <p:tav tm="100000">
                                          <p:val>
                                            <p:strVal val="#ppt_y"/>
                                          </p:val>
                                        </p:tav>
                                      </p:tavLst>
                                    </p:anim>
                                    <p:animEffect transition="in" filter="wipe(right)" prLst="gradientSize: 0.1">
                                      <p:cBhvr>
                                        <p:cTn id="59" dur="1000"/>
                                        <p:tgtEl>
                                          <p:spTgt spid="2442245"/>
                                        </p:tgtEl>
                                      </p:cBhvr>
                                    </p:animEffect>
                                  </p:childTnLst>
                                </p:cTn>
                              </p:par>
                            </p:childTnLst>
                          </p:cTn>
                        </p:par>
                      </p:childTnLst>
                    </p:cTn>
                  </p:par>
                  <p:par>
                    <p:cTn id="60" fill="hold">
                      <p:stCondLst>
                        <p:cond delay="indefinite"/>
                      </p:stCondLst>
                      <p:childTnLst>
                        <p:par>
                          <p:cTn id="61" fill="hold">
                            <p:stCondLst>
                              <p:cond delay="0"/>
                            </p:stCondLst>
                            <p:childTnLst>
                              <p:par>
                                <p:cTn id="62" presetID="18" presetClass="entr" presetSubtype="12" fill="hold" nodeType="clickEffect">
                                  <p:stCondLst>
                                    <p:cond delay="0"/>
                                  </p:stCondLst>
                                  <p:childTnLst>
                                    <p:set>
                                      <p:cBhvr>
                                        <p:cTn id="63" dur="1" fill="hold">
                                          <p:stCondLst>
                                            <p:cond delay="0"/>
                                          </p:stCondLst>
                                        </p:cTn>
                                        <p:tgtEl>
                                          <p:spTgt spid="2442247"/>
                                        </p:tgtEl>
                                        <p:attrNameLst>
                                          <p:attrName>style.visibility</p:attrName>
                                        </p:attrNameLst>
                                      </p:cBhvr>
                                      <p:to>
                                        <p:strVal val="visible"/>
                                      </p:to>
                                    </p:set>
                                    <p:animEffect transition="in" filter="strips(downLeft)">
                                      <p:cBhvr>
                                        <p:cTn id="64" dur="500"/>
                                        <p:tgtEl>
                                          <p:spTgt spid="2442247"/>
                                        </p:tgtEl>
                                      </p:cBhvr>
                                    </p:animEffect>
                                  </p:childTnLst>
                                </p:cTn>
                              </p:par>
                              <p:par>
                                <p:cTn id="65" presetID="1" presetClass="exit" presetSubtype="0" fill="hold" grpId="3" nodeType="withEffect">
                                  <p:stCondLst>
                                    <p:cond delay="0"/>
                                  </p:stCondLst>
                                  <p:childTnLst>
                                    <p:set>
                                      <p:cBhvr>
                                        <p:cTn id="66" dur="1" fill="hold">
                                          <p:stCondLst>
                                            <p:cond delay="0"/>
                                          </p:stCondLst>
                                        </p:cTn>
                                        <p:tgtEl>
                                          <p:spTgt spid="2442245"/>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2442246"/>
                                        </p:tgtEl>
                                        <p:attrNameLst>
                                          <p:attrName>style.visibility</p:attrName>
                                        </p:attrNameLst>
                                      </p:cBhvr>
                                      <p:to>
                                        <p:strVal val="hidden"/>
                                      </p:to>
                                    </p:set>
                                  </p:childTnLst>
                                </p:cTn>
                              </p:par>
                              <p:par>
                                <p:cTn id="69" presetID="18" presetClass="entr" presetSubtype="12" fill="hold" grpId="1" nodeType="withEffect">
                                  <p:stCondLst>
                                    <p:cond delay="0"/>
                                  </p:stCondLst>
                                  <p:childTnLst>
                                    <p:set>
                                      <p:cBhvr>
                                        <p:cTn id="70" dur="1" fill="hold">
                                          <p:stCondLst>
                                            <p:cond delay="0"/>
                                          </p:stCondLst>
                                        </p:cTn>
                                        <p:tgtEl>
                                          <p:spTgt spid="2442254"/>
                                        </p:tgtEl>
                                        <p:attrNameLst>
                                          <p:attrName>style.visibility</p:attrName>
                                        </p:attrNameLst>
                                      </p:cBhvr>
                                      <p:to>
                                        <p:strVal val="visible"/>
                                      </p:to>
                                    </p:set>
                                    <p:animEffect transition="in" filter="strips(downLeft)">
                                      <p:cBhvr>
                                        <p:cTn id="71" dur="500"/>
                                        <p:tgtEl>
                                          <p:spTgt spid="2442254"/>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2442255"/>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2442258"/>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xit" presetSubtype="0" fill="hold" grpId="3" nodeType="clickEffect">
                                  <p:stCondLst>
                                    <p:cond delay="0"/>
                                  </p:stCondLst>
                                  <p:childTnLst>
                                    <p:set>
                                      <p:cBhvr>
                                        <p:cTn id="81" dur="1" fill="hold">
                                          <p:stCondLst>
                                            <p:cond delay="0"/>
                                          </p:stCondLst>
                                        </p:cTn>
                                        <p:tgtEl>
                                          <p:spTgt spid="2442254"/>
                                        </p:tgtEl>
                                        <p:attrNameLst>
                                          <p:attrName>style.visibility</p:attrName>
                                        </p:attrNameLst>
                                      </p:cBhvr>
                                      <p:to>
                                        <p:strVal val="hidden"/>
                                      </p:to>
                                    </p:set>
                                  </p:childTnLst>
                                </p:cTn>
                              </p:par>
                              <p:par>
                                <p:cTn id="82" presetID="1" presetClass="exit" presetSubtype="0" fill="hold" nodeType="withEffect">
                                  <p:stCondLst>
                                    <p:cond delay="0"/>
                                  </p:stCondLst>
                                  <p:childTnLst>
                                    <p:set>
                                      <p:cBhvr>
                                        <p:cTn id="83" dur="1" fill="hold">
                                          <p:stCondLst>
                                            <p:cond delay="0"/>
                                          </p:stCondLst>
                                        </p:cTn>
                                        <p:tgtEl>
                                          <p:spTgt spid="2442247"/>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2442259"/>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2442260"/>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2442261"/>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2442262"/>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2442263"/>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2442264"/>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2442265"/>
                                        </p:tgtEl>
                                        <p:attrNameLst>
                                          <p:attrName>style.visibility</p:attrName>
                                        </p:attrNameLst>
                                      </p:cBhvr>
                                      <p:to>
                                        <p:strVal val="visible"/>
                                      </p:to>
                                    </p:set>
                                  </p:childTnLst>
                                </p:cTn>
                              </p:par>
                              <p:par>
                                <p:cTn id="100" presetID="1" presetClass="entr" presetSubtype="0" fill="hold" nodeType="withEffect">
                                  <p:stCondLst>
                                    <p:cond delay="0"/>
                                  </p:stCondLst>
                                  <p:childTnLst>
                                    <p:set>
                                      <p:cBhvr>
                                        <p:cTn id="101" dur="1" fill="hold">
                                          <p:stCondLst>
                                            <p:cond delay="0"/>
                                          </p:stCondLst>
                                        </p:cTn>
                                        <p:tgtEl>
                                          <p:spTgt spid="2442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2244" grpId="0"/>
      <p:bldP spid="2442245" grpId="0"/>
      <p:bldP spid="2442245" grpId="1"/>
      <p:bldP spid="2442245" grpId="2"/>
      <p:bldP spid="2442245" grpId="3"/>
      <p:bldP spid="2442254" grpId="0"/>
      <p:bldP spid="2442254" grpId="1"/>
      <p:bldP spid="2442254" grpId="2"/>
      <p:bldP spid="2442254" grpId="3"/>
      <p:bldP spid="2442255" grpId="0" animBg="1"/>
      <p:bldP spid="2442256" grpId="0" animBg="1"/>
      <p:bldP spid="2442257" grpId="0" animBg="1"/>
      <p:bldP spid="2442258" grpId="0" animBg="1"/>
      <p:bldP spid="2442259" grpId="0" animBg="1"/>
      <p:bldP spid="2442260" grpId="0" animBg="1"/>
      <p:bldP spid="2442261" grpId="0" animBg="1"/>
      <p:bldP spid="2442262" grpId="0" animBg="1"/>
      <p:bldP spid="2442263" grpId="0" animBg="1"/>
      <p:bldP spid="2442264" grpId="0" animBg="1"/>
      <p:bldP spid="244226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557463"/>
            <a:ext cx="7162800" cy="947737"/>
          </a:xfrm>
        </p:spPr>
        <p:txBody>
          <a:bodyPr>
            <a:normAutofit fontScale="90000"/>
          </a:bodyPr>
          <a:lstStyle/>
          <a:p>
            <a:r>
              <a:rPr lang="en-US" sz="3200" b="1" dirty="0" smtClean="0"/>
              <a:t>How does Inspect avoid being killed by</a:t>
            </a:r>
            <a:br>
              <a:rPr lang="en-US" sz="3200" b="1" dirty="0" smtClean="0"/>
            </a:br>
            <a:r>
              <a:rPr lang="en-US" sz="3200" dirty="0" smtClean="0"/>
              <a:t/>
            </a:r>
            <a:br>
              <a:rPr lang="en-US" sz="3200" dirty="0" smtClean="0"/>
            </a:br>
            <a:r>
              <a:rPr lang="en-US" sz="3200" b="1" dirty="0" smtClean="0"/>
              <a:t> the exponential number of thread</a:t>
            </a:r>
            <a:br>
              <a:rPr lang="en-US" sz="3200" b="1" dirty="0" smtClean="0"/>
            </a:br>
            <a:r>
              <a:rPr lang="en-US" sz="3200" dirty="0" smtClean="0"/>
              <a:t/>
            </a:r>
            <a:br>
              <a:rPr lang="en-US" sz="3200" dirty="0" smtClean="0"/>
            </a:br>
            <a:r>
              <a:rPr lang="en-US" sz="3200" b="1" dirty="0" smtClean="0"/>
              <a:t> </a:t>
            </a:r>
            <a:r>
              <a:rPr lang="en-US" sz="3200" b="1" dirty="0" err="1" smtClean="0"/>
              <a:t>interleavings</a:t>
            </a:r>
            <a:r>
              <a:rPr lang="en-US" sz="3200" b="1" dirty="0" smtClean="0"/>
              <a:t> ??</a:t>
            </a:r>
            <a:endParaRPr lang="en-US" sz="3200" b="1" dirty="0"/>
          </a:p>
        </p:txBody>
      </p:sp>
      <p:sp>
        <p:nvSpPr>
          <p:cNvPr id="9" name="Slide Number Placeholder 8"/>
          <p:cNvSpPr>
            <a:spLocks noGrp="1"/>
          </p:cNvSpPr>
          <p:nvPr>
            <p:ph type="sldNum" sz="quarter" idx="12"/>
          </p:nvPr>
        </p:nvSpPr>
        <p:spPr/>
        <p:txBody>
          <a:bodyPr/>
          <a:lstStyle/>
          <a:p>
            <a:fld id="{08210399-BF1E-F845-A018-4F8D6DDD9A3F}"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5"/>
          <p:cNvSpPr>
            <a:spLocks noGrp="1"/>
          </p:cNvSpPr>
          <p:nvPr>
            <p:ph type="sldNum" sz="quarter" idx="12"/>
          </p:nvPr>
        </p:nvSpPr>
        <p:spPr/>
        <p:txBody>
          <a:bodyPr/>
          <a:lstStyle/>
          <a:p>
            <a:fld id="{A89A4F56-15B3-4C25-A22B-94BB3C041633}" type="slidenum">
              <a:rPr lang="en-US"/>
              <a:pPr/>
              <a:t>27</a:t>
            </a:fld>
            <a:endParaRPr lang="en-US"/>
          </a:p>
        </p:txBody>
      </p:sp>
      <p:sp>
        <p:nvSpPr>
          <p:cNvPr id="2079746" name="Rectangle 2"/>
          <p:cNvSpPr>
            <a:spLocks noGrp="1" noChangeArrowheads="1"/>
          </p:cNvSpPr>
          <p:nvPr>
            <p:ph type="ctrTitle"/>
          </p:nvPr>
        </p:nvSpPr>
        <p:spPr>
          <a:xfrm>
            <a:off x="228600" y="152400"/>
            <a:ext cx="8458200" cy="685800"/>
          </a:xfrm>
        </p:spPr>
        <p:txBody>
          <a:bodyPr/>
          <a:lstStyle/>
          <a:p>
            <a:r>
              <a:rPr lang="en-US" sz="3200" b="0" dirty="0" smtClean="0">
                <a:solidFill>
                  <a:schemeClr val="accent1"/>
                </a:solidFill>
              </a:rPr>
              <a:t>p threads with n actions each: #</a:t>
            </a:r>
            <a:r>
              <a:rPr lang="en-US" sz="3200" b="0" dirty="0" err="1" smtClean="0">
                <a:solidFill>
                  <a:schemeClr val="accent1"/>
                </a:solidFill>
              </a:rPr>
              <a:t>interleavings</a:t>
            </a:r>
            <a:r>
              <a:rPr lang="en-US" sz="3200" b="0" dirty="0" smtClean="0">
                <a:solidFill>
                  <a:schemeClr val="accent1"/>
                </a:solidFill>
              </a:rPr>
              <a:t> = (</a:t>
            </a:r>
            <a:r>
              <a:rPr lang="en-US" sz="3200" b="0" dirty="0" err="1" smtClean="0">
                <a:solidFill>
                  <a:schemeClr val="accent1"/>
                </a:solidFill>
              </a:rPr>
              <a:t>n.p</a:t>
            </a:r>
            <a:r>
              <a:rPr lang="en-US" sz="3200" b="0" dirty="0">
                <a:solidFill>
                  <a:schemeClr val="accent1"/>
                </a:solidFill>
              </a:rPr>
              <a:t>)! / (n!)</a:t>
            </a:r>
            <a:r>
              <a:rPr lang="en-US" sz="3200" b="0" baseline="30000" dirty="0">
                <a:solidFill>
                  <a:schemeClr val="accent1"/>
                </a:solidFill>
              </a:rPr>
              <a:t>p  </a:t>
            </a:r>
            <a:r>
              <a:rPr lang="en-US" sz="3200" b="0" baseline="30000" dirty="0" smtClean="0">
                <a:solidFill>
                  <a:schemeClr val="accent1"/>
                </a:solidFill>
              </a:rPr>
              <a:t>  </a:t>
            </a:r>
            <a:endParaRPr lang="en-US" sz="3200" b="0" dirty="0">
              <a:solidFill>
                <a:schemeClr val="accent1"/>
              </a:solidFill>
            </a:endParaRPr>
          </a:p>
        </p:txBody>
      </p:sp>
      <p:sp>
        <p:nvSpPr>
          <p:cNvPr id="2079772" name="Rectangle 28"/>
          <p:cNvSpPr>
            <a:spLocks noChangeArrowheads="1"/>
          </p:cNvSpPr>
          <p:nvPr/>
        </p:nvSpPr>
        <p:spPr bwMode="auto">
          <a:xfrm>
            <a:off x="304800" y="1374775"/>
            <a:ext cx="3200400" cy="2647950"/>
          </a:xfrm>
          <a:prstGeom prst="rect">
            <a:avLst/>
          </a:prstGeom>
          <a:noFill/>
          <a:ln w="12700">
            <a:noFill/>
            <a:miter lim="800000"/>
            <a:headEnd type="none" w="sm" len="sm"/>
            <a:tailEnd type="none" w="sm" len="sm"/>
          </a:ln>
          <a:effectLst/>
        </p:spPr>
        <p:txBody>
          <a:bodyPr>
            <a:spAutoFit/>
          </a:bodyPr>
          <a:lstStyle/>
          <a:p>
            <a:endParaRPr lang="en-US" sz="2400" b="0"/>
          </a:p>
          <a:p>
            <a:r>
              <a:rPr lang="en-US" sz="2400" b="0"/>
              <a:t>1:</a:t>
            </a:r>
            <a:r>
              <a:rPr lang="en-US" sz="2400" b="0">
                <a:solidFill>
                  <a:srgbClr val="E71707"/>
                </a:solidFill>
              </a:rPr>
              <a:t> </a:t>
            </a:r>
          </a:p>
          <a:p>
            <a:r>
              <a:rPr lang="en-US" sz="2400" b="0"/>
              <a:t>2: </a:t>
            </a:r>
          </a:p>
          <a:p>
            <a:r>
              <a:rPr lang="en-US" sz="2400" b="0"/>
              <a:t>3: </a:t>
            </a:r>
          </a:p>
          <a:p>
            <a:r>
              <a:rPr lang="en-US" sz="2400" b="0"/>
              <a:t>4: </a:t>
            </a:r>
          </a:p>
          <a:p>
            <a:r>
              <a:rPr lang="en-US" sz="2400" b="0"/>
              <a:t>…</a:t>
            </a:r>
          </a:p>
          <a:p>
            <a:r>
              <a:rPr lang="en-US" sz="2400" b="0"/>
              <a:t>n:</a:t>
            </a:r>
          </a:p>
        </p:txBody>
      </p:sp>
      <p:sp>
        <p:nvSpPr>
          <p:cNvPr id="2079773" name="Text Box 29"/>
          <p:cNvSpPr txBox="1">
            <a:spLocks noChangeArrowheads="1"/>
          </p:cNvSpPr>
          <p:nvPr/>
        </p:nvSpPr>
        <p:spPr bwMode="auto">
          <a:xfrm>
            <a:off x="669925" y="1279525"/>
            <a:ext cx="1916113" cy="396875"/>
          </a:xfrm>
          <a:prstGeom prst="rect">
            <a:avLst/>
          </a:prstGeom>
          <a:noFill/>
          <a:ln w="12700">
            <a:noFill/>
            <a:miter lim="800000"/>
            <a:headEnd type="none" w="sm" len="sm"/>
            <a:tailEnd type="none" w="sm" len="sm"/>
          </a:ln>
          <a:effectLst/>
        </p:spPr>
        <p:txBody>
          <a:bodyPr wrap="none">
            <a:spAutoFit/>
          </a:bodyPr>
          <a:lstStyle/>
          <a:p>
            <a:r>
              <a:rPr lang="en-US" sz="2000" u="sng" dirty="0"/>
              <a:t>Thread 1</a:t>
            </a:r>
            <a:r>
              <a:rPr lang="en-US" sz="2000" dirty="0"/>
              <a:t>     ….</a:t>
            </a:r>
          </a:p>
        </p:txBody>
      </p:sp>
      <p:sp>
        <p:nvSpPr>
          <p:cNvPr id="2079774" name="Text Box 30"/>
          <p:cNvSpPr txBox="1">
            <a:spLocks noChangeArrowheads="1"/>
          </p:cNvSpPr>
          <p:nvPr/>
        </p:nvSpPr>
        <p:spPr bwMode="auto">
          <a:xfrm>
            <a:off x="3025775" y="1268412"/>
            <a:ext cx="1257300" cy="396875"/>
          </a:xfrm>
          <a:prstGeom prst="rect">
            <a:avLst/>
          </a:prstGeom>
          <a:noFill/>
          <a:ln w="12700">
            <a:noFill/>
            <a:miter lim="800000"/>
            <a:headEnd type="none" w="sm" len="sm"/>
            <a:tailEnd type="none" w="sm" len="sm"/>
          </a:ln>
          <a:effectLst/>
        </p:spPr>
        <p:txBody>
          <a:bodyPr wrap="none">
            <a:spAutoFit/>
          </a:bodyPr>
          <a:lstStyle/>
          <a:p>
            <a:r>
              <a:rPr lang="en-US" sz="2000" u="sng" dirty="0"/>
              <a:t>Thread p</a:t>
            </a:r>
          </a:p>
        </p:txBody>
      </p:sp>
      <p:sp>
        <p:nvSpPr>
          <p:cNvPr id="2079775" name="Rectangle 31"/>
          <p:cNvSpPr>
            <a:spLocks noChangeArrowheads="1"/>
          </p:cNvSpPr>
          <p:nvPr/>
        </p:nvSpPr>
        <p:spPr bwMode="auto">
          <a:xfrm>
            <a:off x="2922588" y="1371600"/>
            <a:ext cx="3200400" cy="2647950"/>
          </a:xfrm>
          <a:prstGeom prst="rect">
            <a:avLst/>
          </a:prstGeom>
          <a:noFill/>
          <a:ln w="12700">
            <a:noFill/>
            <a:miter lim="800000"/>
            <a:headEnd type="none" w="sm" len="sm"/>
            <a:tailEnd type="none" w="sm" len="sm"/>
          </a:ln>
          <a:effectLst/>
        </p:spPr>
        <p:txBody>
          <a:bodyPr>
            <a:spAutoFit/>
          </a:bodyPr>
          <a:lstStyle/>
          <a:p>
            <a:endParaRPr lang="en-US" sz="2400" b="0"/>
          </a:p>
          <a:p>
            <a:r>
              <a:rPr lang="en-US" sz="2400" b="0"/>
              <a:t>1: </a:t>
            </a:r>
          </a:p>
          <a:p>
            <a:r>
              <a:rPr lang="en-US" sz="2400" b="0"/>
              <a:t>2: </a:t>
            </a:r>
          </a:p>
          <a:p>
            <a:r>
              <a:rPr lang="en-US" sz="2400" b="0"/>
              <a:t>3:</a:t>
            </a:r>
            <a:r>
              <a:rPr lang="en-US" sz="2400" b="0">
                <a:solidFill>
                  <a:srgbClr val="E71707"/>
                </a:solidFill>
              </a:rPr>
              <a:t> </a:t>
            </a:r>
          </a:p>
          <a:p>
            <a:r>
              <a:rPr lang="en-US" sz="2400" b="0"/>
              <a:t>4: </a:t>
            </a:r>
          </a:p>
          <a:p>
            <a:r>
              <a:rPr lang="en-US" sz="2400" b="0"/>
              <a:t>…</a:t>
            </a:r>
          </a:p>
          <a:p>
            <a:r>
              <a:rPr lang="en-US" sz="2400" b="0"/>
              <a:t>n: </a:t>
            </a:r>
          </a:p>
        </p:txBody>
      </p:sp>
      <p:sp>
        <p:nvSpPr>
          <p:cNvPr id="2079776" name="Rectangle 32"/>
          <p:cNvSpPr>
            <a:spLocks noChangeArrowheads="1"/>
          </p:cNvSpPr>
          <p:nvPr/>
        </p:nvSpPr>
        <p:spPr bwMode="auto">
          <a:xfrm>
            <a:off x="788988" y="3749675"/>
            <a:ext cx="1524000" cy="76200"/>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sp>
        <p:nvSpPr>
          <p:cNvPr id="2079777" name="Rectangle 33"/>
          <p:cNvSpPr>
            <a:spLocks noChangeArrowheads="1"/>
          </p:cNvSpPr>
          <p:nvPr/>
        </p:nvSpPr>
        <p:spPr bwMode="auto">
          <a:xfrm>
            <a:off x="788988" y="1905000"/>
            <a:ext cx="1524000" cy="76200"/>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sp>
        <p:nvSpPr>
          <p:cNvPr id="2079778" name="Rectangle 34"/>
          <p:cNvSpPr>
            <a:spLocks noChangeArrowheads="1"/>
          </p:cNvSpPr>
          <p:nvPr/>
        </p:nvSpPr>
        <p:spPr bwMode="auto">
          <a:xfrm>
            <a:off x="788988" y="2286000"/>
            <a:ext cx="1524000" cy="76200"/>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sp>
        <p:nvSpPr>
          <p:cNvPr id="2079779" name="Rectangle 35"/>
          <p:cNvSpPr>
            <a:spLocks noChangeArrowheads="1"/>
          </p:cNvSpPr>
          <p:nvPr/>
        </p:nvSpPr>
        <p:spPr bwMode="auto">
          <a:xfrm>
            <a:off x="788988" y="2667000"/>
            <a:ext cx="1524000" cy="76200"/>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sp>
        <p:nvSpPr>
          <p:cNvPr id="2079780" name="Rectangle 36"/>
          <p:cNvSpPr>
            <a:spLocks noChangeArrowheads="1"/>
          </p:cNvSpPr>
          <p:nvPr/>
        </p:nvSpPr>
        <p:spPr bwMode="auto">
          <a:xfrm>
            <a:off x="788988" y="3048000"/>
            <a:ext cx="1524000" cy="76200"/>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sp>
        <p:nvSpPr>
          <p:cNvPr id="2079781" name="Rectangle 37"/>
          <p:cNvSpPr>
            <a:spLocks noChangeArrowheads="1"/>
          </p:cNvSpPr>
          <p:nvPr/>
        </p:nvSpPr>
        <p:spPr bwMode="auto">
          <a:xfrm>
            <a:off x="788988" y="3429000"/>
            <a:ext cx="1524000" cy="76200"/>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sp>
        <p:nvSpPr>
          <p:cNvPr id="2079782" name="Rectangle 38"/>
          <p:cNvSpPr>
            <a:spLocks noChangeArrowheads="1"/>
          </p:cNvSpPr>
          <p:nvPr/>
        </p:nvSpPr>
        <p:spPr bwMode="auto">
          <a:xfrm>
            <a:off x="3395663" y="3749675"/>
            <a:ext cx="1524000" cy="76200"/>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sp>
        <p:nvSpPr>
          <p:cNvPr id="2079783" name="Rectangle 39"/>
          <p:cNvSpPr>
            <a:spLocks noChangeArrowheads="1"/>
          </p:cNvSpPr>
          <p:nvPr/>
        </p:nvSpPr>
        <p:spPr bwMode="auto">
          <a:xfrm>
            <a:off x="3395663" y="1905000"/>
            <a:ext cx="1524000" cy="76200"/>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sp>
        <p:nvSpPr>
          <p:cNvPr id="2079784" name="Rectangle 40"/>
          <p:cNvSpPr>
            <a:spLocks noChangeArrowheads="1"/>
          </p:cNvSpPr>
          <p:nvPr/>
        </p:nvSpPr>
        <p:spPr bwMode="auto">
          <a:xfrm>
            <a:off x="3395663" y="2286000"/>
            <a:ext cx="1524000" cy="76200"/>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sp>
        <p:nvSpPr>
          <p:cNvPr id="2079785" name="Rectangle 41"/>
          <p:cNvSpPr>
            <a:spLocks noChangeArrowheads="1"/>
          </p:cNvSpPr>
          <p:nvPr/>
        </p:nvSpPr>
        <p:spPr bwMode="auto">
          <a:xfrm>
            <a:off x="3395663" y="2667000"/>
            <a:ext cx="1524000" cy="76200"/>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sp>
        <p:nvSpPr>
          <p:cNvPr id="2079786" name="Rectangle 42"/>
          <p:cNvSpPr>
            <a:spLocks noChangeArrowheads="1"/>
          </p:cNvSpPr>
          <p:nvPr/>
        </p:nvSpPr>
        <p:spPr bwMode="auto">
          <a:xfrm>
            <a:off x="3395663" y="3048000"/>
            <a:ext cx="1524000" cy="76200"/>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sp>
        <p:nvSpPr>
          <p:cNvPr id="2079787" name="Rectangle 43"/>
          <p:cNvSpPr>
            <a:spLocks noChangeArrowheads="1"/>
          </p:cNvSpPr>
          <p:nvPr/>
        </p:nvSpPr>
        <p:spPr bwMode="auto">
          <a:xfrm>
            <a:off x="3395663" y="3429000"/>
            <a:ext cx="1524000" cy="76200"/>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grpSp>
        <p:nvGrpSpPr>
          <p:cNvPr id="2" name="Group 49"/>
          <p:cNvGrpSpPr>
            <a:grpSpLocks/>
          </p:cNvGrpSpPr>
          <p:nvPr/>
        </p:nvGrpSpPr>
        <p:grpSpPr bwMode="auto">
          <a:xfrm>
            <a:off x="457200" y="4267200"/>
            <a:ext cx="5418138" cy="2452688"/>
            <a:chOff x="526" y="2688"/>
            <a:chExt cx="3413" cy="1545"/>
          </a:xfrm>
        </p:grpSpPr>
        <p:sp>
          <p:nvSpPr>
            <p:cNvPr id="2079788" name="Text Box 44"/>
            <p:cNvSpPr txBox="1">
              <a:spLocks noChangeArrowheads="1"/>
            </p:cNvSpPr>
            <p:nvPr/>
          </p:nvSpPr>
          <p:spPr bwMode="auto">
            <a:xfrm>
              <a:off x="526" y="2688"/>
              <a:ext cx="3413" cy="1545"/>
            </a:xfrm>
            <a:prstGeom prst="rect">
              <a:avLst/>
            </a:prstGeom>
            <a:noFill/>
            <a:ln w="12700">
              <a:noFill/>
              <a:miter lim="800000"/>
              <a:headEnd type="none" w="sm" len="sm"/>
              <a:tailEnd type="none" w="sm" len="sm"/>
            </a:ln>
            <a:effectLst/>
          </p:spPr>
          <p:txBody>
            <a:bodyPr wrap="none">
              <a:spAutoFit/>
            </a:bodyPr>
            <a:lstStyle/>
            <a:p>
              <a:pPr>
                <a:buFontTx/>
                <a:buChar char="•"/>
              </a:pPr>
              <a:r>
                <a:rPr lang="en-US" sz="2000" dirty="0"/>
                <a:t> </a:t>
              </a:r>
              <a:r>
                <a:rPr lang="en-US" sz="2000" dirty="0" smtClean="0"/>
                <a:t>p=R,   n=1          </a:t>
              </a:r>
              <a:r>
                <a:rPr lang="en-US" sz="2000" dirty="0"/>
                <a:t>R!  </a:t>
              </a:r>
              <a:r>
                <a:rPr lang="en-US" sz="2000" dirty="0" err="1"/>
                <a:t>interleavings</a:t>
              </a:r>
              <a:endParaRPr lang="en-US" sz="2000" dirty="0"/>
            </a:p>
            <a:p>
              <a:pPr>
                <a:buFontTx/>
                <a:buChar char="•"/>
              </a:pPr>
              <a:endParaRPr lang="en-US" sz="2000" dirty="0"/>
            </a:p>
            <a:p>
              <a:pPr>
                <a:buFontTx/>
                <a:buChar char="•"/>
              </a:pPr>
              <a:r>
                <a:rPr lang="en-US" sz="2000" dirty="0"/>
                <a:t> p = 3,  n = 5              10</a:t>
              </a:r>
              <a:r>
                <a:rPr lang="en-US" sz="2000" baseline="30000" dirty="0"/>
                <a:t>6</a:t>
              </a:r>
              <a:r>
                <a:rPr lang="en-US" sz="2000" dirty="0"/>
                <a:t>   </a:t>
              </a:r>
              <a:r>
                <a:rPr lang="en-US" sz="2000" dirty="0" err="1"/>
                <a:t>interleavings</a:t>
              </a:r>
              <a:endParaRPr lang="en-US" sz="2000" dirty="0"/>
            </a:p>
            <a:p>
              <a:pPr>
                <a:buFontTx/>
                <a:buChar char="•"/>
              </a:pPr>
              <a:endParaRPr lang="en-US" sz="2000" dirty="0"/>
            </a:p>
            <a:p>
              <a:pPr>
                <a:buFontTx/>
                <a:buChar char="•"/>
              </a:pPr>
              <a:r>
                <a:rPr lang="en-US" sz="2000" dirty="0"/>
                <a:t> p = 3,  n = 6              17 * 10</a:t>
              </a:r>
              <a:r>
                <a:rPr lang="en-US" sz="2000" baseline="30000" dirty="0"/>
                <a:t>6</a:t>
              </a:r>
              <a:r>
                <a:rPr lang="en-US" sz="2000" dirty="0"/>
                <a:t>  </a:t>
              </a:r>
              <a:r>
                <a:rPr lang="en-US" sz="2000" dirty="0" err="1"/>
                <a:t>interleavings</a:t>
              </a:r>
              <a:endParaRPr lang="en-US" sz="2000" dirty="0"/>
            </a:p>
            <a:p>
              <a:pPr>
                <a:buFontTx/>
                <a:buChar char="•"/>
              </a:pPr>
              <a:endParaRPr lang="en-US" sz="2000" dirty="0"/>
            </a:p>
            <a:p>
              <a:pPr>
                <a:buFontTx/>
                <a:buChar char="•"/>
              </a:pPr>
              <a:r>
                <a:rPr lang="en-US" sz="2000" dirty="0"/>
                <a:t> p = 4,  n = 5              10</a:t>
              </a:r>
              <a:r>
                <a:rPr lang="en-US" sz="2000" baseline="30000" dirty="0"/>
                <a:t>10</a:t>
              </a:r>
              <a:r>
                <a:rPr lang="en-US" sz="2000" dirty="0"/>
                <a:t>  </a:t>
              </a:r>
              <a:r>
                <a:rPr lang="en-US" sz="2000" dirty="0" err="1"/>
                <a:t>interleavings</a:t>
              </a:r>
              <a:endParaRPr lang="en-US" sz="2000" baseline="30000" dirty="0"/>
            </a:p>
            <a:p>
              <a:endParaRPr lang="en-US" sz="2000" baseline="30000" dirty="0"/>
            </a:p>
          </p:txBody>
        </p:sp>
        <p:sp>
          <p:nvSpPr>
            <p:cNvPr id="2079789" name="AutoShape 45"/>
            <p:cNvSpPr>
              <a:spLocks noChangeArrowheads="1"/>
            </p:cNvSpPr>
            <p:nvPr/>
          </p:nvSpPr>
          <p:spPr bwMode="auto">
            <a:xfrm>
              <a:off x="1632" y="3120"/>
              <a:ext cx="192" cy="144"/>
            </a:xfrm>
            <a:prstGeom prst="rightArrow">
              <a:avLst>
                <a:gd name="adj1" fmla="val 50000"/>
                <a:gd name="adj2" fmla="val 33333"/>
              </a:avLst>
            </a:prstGeom>
            <a:noFill/>
            <a:ln w="12700">
              <a:solidFill>
                <a:schemeClr val="tx1"/>
              </a:solidFill>
              <a:miter lim="800000"/>
              <a:headEnd type="none" w="sm" len="sm"/>
              <a:tailEnd type="none" w="sm" len="sm"/>
            </a:ln>
            <a:effectLst/>
          </p:spPr>
          <p:txBody>
            <a:bodyPr wrap="none" anchor="ctr"/>
            <a:lstStyle/>
            <a:p>
              <a:endParaRPr lang="en-US"/>
            </a:p>
          </p:txBody>
        </p:sp>
        <p:sp>
          <p:nvSpPr>
            <p:cNvPr id="2079790" name="AutoShape 46"/>
            <p:cNvSpPr>
              <a:spLocks noChangeArrowheads="1"/>
            </p:cNvSpPr>
            <p:nvPr/>
          </p:nvSpPr>
          <p:spPr bwMode="auto">
            <a:xfrm>
              <a:off x="1632" y="3504"/>
              <a:ext cx="192" cy="144"/>
            </a:xfrm>
            <a:prstGeom prst="rightArrow">
              <a:avLst>
                <a:gd name="adj1" fmla="val 50000"/>
                <a:gd name="adj2" fmla="val 33333"/>
              </a:avLst>
            </a:prstGeom>
            <a:noFill/>
            <a:ln w="12700">
              <a:solidFill>
                <a:schemeClr val="tx1"/>
              </a:solidFill>
              <a:miter lim="800000"/>
              <a:headEnd type="none" w="sm" len="sm"/>
              <a:tailEnd type="none" w="sm" len="sm"/>
            </a:ln>
            <a:effectLst/>
          </p:spPr>
          <p:txBody>
            <a:bodyPr wrap="none" anchor="ctr"/>
            <a:lstStyle/>
            <a:p>
              <a:endParaRPr lang="en-US"/>
            </a:p>
          </p:txBody>
        </p:sp>
        <p:sp>
          <p:nvSpPr>
            <p:cNvPr id="2079791" name="AutoShape 47"/>
            <p:cNvSpPr>
              <a:spLocks noChangeArrowheads="1"/>
            </p:cNvSpPr>
            <p:nvPr/>
          </p:nvSpPr>
          <p:spPr bwMode="auto">
            <a:xfrm>
              <a:off x="1632" y="3888"/>
              <a:ext cx="192" cy="144"/>
            </a:xfrm>
            <a:prstGeom prst="rightArrow">
              <a:avLst>
                <a:gd name="adj1" fmla="val 50000"/>
                <a:gd name="adj2" fmla="val 33333"/>
              </a:avLst>
            </a:prstGeom>
            <a:noFill/>
            <a:ln w="12700">
              <a:solidFill>
                <a:schemeClr val="tx1"/>
              </a:solidFill>
              <a:miter lim="800000"/>
              <a:headEnd type="none" w="sm" len="sm"/>
              <a:tailEnd type="none" w="sm" len="sm"/>
            </a:ln>
            <a:effectLst/>
          </p:spPr>
          <p:txBody>
            <a:bodyPr wrap="none" anchor="ctr"/>
            <a:lstStyle/>
            <a:p>
              <a:endParaRPr lang="en-US"/>
            </a:p>
          </p:txBody>
        </p:sp>
        <p:sp>
          <p:nvSpPr>
            <p:cNvPr id="2079792" name="AutoShape 48"/>
            <p:cNvSpPr>
              <a:spLocks noChangeArrowheads="1"/>
            </p:cNvSpPr>
            <p:nvPr/>
          </p:nvSpPr>
          <p:spPr bwMode="auto">
            <a:xfrm>
              <a:off x="1534" y="2736"/>
              <a:ext cx="192" cy="144"/>
            </a:xfrm>
            <a:prstGeom prst="rightArrow">
              <a:avLst>
                <a:gd name="adj1" fmla="val 50000"/>
                <a:gd name="adj2" fmla="val 33333"/>
              </a:avLst>
            </a:prstGeom>
            <a:noFill/>
            <a:ln w="12700">
              <a:solidFill>
                <a:schemeClr val="tx1"/>
              </a:solidFill>
              <a:miter lim="800000"/>
              <a:headEnd type="none" w="sm" len="sm"/>
              <a:tailEnd type="none" w="sm" len="sm"/>
            </a:ln>
            <a:effectLst/>
          </p:spPr>
          <p:txBody>
            <a:bodyPr wrap="none" anchor="ctr"/>
            <a:lstStyle/>
            <a:p>
              <a:pPr algn="ctr"/>
              <a:r>
                <a:rPr lang="en-US"/>
                <a:t> </a:t>
              </a:r>
            </a:p>
          </p:txBody>
        </p:sp>
      </p:gr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219200"/>
            <a:ext cx="7162800" cy="947737"/>
          </a:xfrm>
        </p:spPr>
        <p:txBody>
          <a:bodyPr>
            <a:normAutofit fontScale="90000"/>
          </a:bodyPr>
          <a:lstStyle/>
          <a:p>
            <a:r>
              <a:rPr lang="en-US" sz="3200" b="1" dirty="0" smtClean="0"/>
              <a:t>How does Inspect avoid being killed by</a:t>
            </a:r>
            <a:br>
              <a:rPr lang="en-US" sz="3200" b="1" dirty="0" smtClean="0"/>
            </a:br>
            <a:r>
              <a:rPr lang="en-US" sz="3200" dirty="0" smtClean="0"/>
              <a:t/>
            </a:r>
            <a:br>
              <a:rPr lang="en-US" sz="3200" dirty="0" smtClean="0"/>
            </a:br>
            <a:r>
              <a:rPr lang="en-US" sz="3200" b="1" dirty="0" smtClean="0"/>
              <a:t> the exponential number of thread</a:t>
            </a:r>
            <a:br>
              <a:rPr lang="en-US" sz="3200" b="1" dirty="0" smtClean="0"/>
            </a:br>
            <a:r>
              <a:rPr lang="en-US" sz="3200" dirty="0" smtClean="0"/>
              <a:t/>
            </a:r>
            <a:br>
              <a:rPr lang="en-US" sz="3200" dirty="0" smtClean="0"/>
            </a:br>
            <a:r>
              <a:rPr lang="en-US" sz="3200" b="1" dirty="0" smtClean="0"/>
              <a:t> </a:t>
            </a:r>
            <a:r>
              <a:rPr lang="en-US" sz="3200" b="1" dirty="0" err="1" smtClean="0"/>
              <a:t>interleavings</a:t>
            </a:r>
            <a:r>
              <a:rPr lang="en-US" sz="3200" b="1" dirty="0" smtClean="0"/>
              <a:t> ??</a:t>
            </a:r>
            <a:br>
              <a:rPr lang="en-US" sz="3200" b="1" dirty="0" smtClean="0"/>
            </a:br>
            <a:r>
              <a:rPr lang="en-US" sz="3200" dirty="0" smtClean="0">
                <a:solidFill>
                  <a:srgbClr val="000099"/>
                </a:solidFill>
              </a:rPr>
              <a:t/>
            </a:r>
            <a:br>
              <a:rPr lang="en-US" sz="3200" dirty="0" smtClean="0">
                <a:solidFill>
                  <a:srgbClr val="000099"/>
                </a:solidFill>
              </a:rPr>
            </a:br>
            <a:r>
              <a:rPr lang="en-US" sz="3200" dirty="0" err="1" smtClean="0">
                <a:solidFill>
                  <a:srgbClr val="000099"/>
                </a:solidFill>
              </a:rPr>
              <a:t>Ans</a:t>
            </a:r>
            <a:r>
              <a:rPr lang="en-US" sz="3200" dirty="0" smtClean="0">
                <a:solidFill>
                  <a:srgbClr val="000099"/>
                </a:solidFill>
              </a:rPr>
              <a:t>: Inspect uses Dynamic Partial Order Reduction </a:t>
            </a:r>
            <a:br>
              <a:rPr lang="en-US" sz="3200" dirty="0" smtClean="0">
                <a:solidFill>
                  <a:srgbClr val="000099"/>
                </a:solidFill>
              </a:rPr>
            </a:br>
            <a:r>
              <a:rPr lang="en-US" sz="3200" dirty="0" smtClean="0">
                <a:solidFill>
                  <a:srgbClr val="000099"/>
                </a:solidFill>
              </a:rPr>
              <a:t/>
            </a:r>
            <a:br>
              <a:rPr lang="en-US" sz="3200" dirty="0" smtClean="0">
                <a:solidFill>
                  <a:srgbClr val="000099"/>
                </a:solidFill>
              </a:rPr>
            </a:br>
            <a:r>
              <a:rPr lang="en-US" sz="3200" dirty="0" smtClean="0">
                <a:solidFill>
                  <a:srgbClr val="000099"/>
                </a:solidFill>
              </a:rPr>
              <a:t>Basically, interleaves threads ONLY when dependencies exist between thread actions !!</a:t>
            </a:r>
            <a:endParaRPr lang="en-US" sz="3200" b="1" dirty="0">
              <a:solidFill>
                <a:srgbClr val="000099"/>
              </a:solidFill>
            </a:endParaRPr>
          </a:p>
        </p:txBody>
      </p:sp>
      <p:sp>
        <p:nvSpPr>
          <p:cNvPr id="9" name="Slide Number Placeholder 8"/>
          <p:cNvSpPr>
            <a:spLocks noGrp="1"/>
          </p:cNvSpPr>
          <p:nvPr>
            <p:ph type="sldNum" sz="quarter" idx="12"/>
          </p:nvPr>
        </p:nvSpPr>
        <p:spPr/>
        <p:txBody>
          <a:bodyPr/>
          <a:lstStyle/>
          <a:p>
            <a:fld id="{08210399-BF1E-F845-A018-4F8D6DDD9A3F}"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557463"/>
            <a:ext cx="7162800" cy="947737"/>
          </a:xfrm>
        </p:spPr>
        <p:txBody>
          <a:bodyPr>
            <a:normAutofit fontScale="90000"/>
          </a:bodyPr>
          <a:lstStyle/>
          <a:p>
            <a:r>
              <a:rPr lang="en-US" sz="3200" b="1" dirty="0" smtClean="0"/>
              <a:t>A concrete example of interleaving reductions</a:t>
            </a:r>
            <a:endParaRPr lang="en-US" sz="3200" b="1" dirty="0"/>
          </a:p>
        </p:txBody>
      </p:sp>
      <p:sp>
        <p:nvSpPr>
          <p:cNvPr id="9" name="Slide Number Placeholder 8"/>
          <p:cNvSpPr>
            <a:spLocks noGrp="1"/>
          </p:cNvSpPr>
          <p:nvPr>
            <p:ph type="sldNum" sz="quarter" idx="12"/>
          </p:nvPr>
        </p:nvSpPr>
        <p:spPr/>
        <p:txBody>
          <a:bodyPr/>
          <a:lstStyle/>
          <a:p>
            <a:fld id="{08210399-BF1E-F845-A018-4F8D6DDD9A3F}"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t>Goal: Address Current Programming Realities</a:t>
            </a:r>
            <a:endParaRPr lang="en-US" sz="2400" b="1" dirty="0"/>
          </a:p>
        </p:txBody>
      </p:sp>
      <p:sp>
        <p:nvSpPr>
          <p:cNvPr id="4" name="Rounded Rectangle 3"/>
          <p:cNvSpPr/>
          <p:nvPr/>
        </p:nvSpPr>
        <p:spPr>
          <a:xfrm>
            <a:off x="457200" y="1417638"/>
            <a:ext cx="4800600" cy="1447800"/>
          </a:xfrm>
          <a:prstGeom prst="roundRect">
            <a:avLst/>
          </a:prstGeom>
          <a:solidFill>
            <a:schemeClr val="accent6">
              <a:lumMod val="20000"/>
              <a:lumOff val="80000"/>
            </a:schemeClr>
          </a:solidFill>
          <a:scene3d>
            <a:camera prst="orthographicFront"/>
            <a:lightRig rig="threePt" dir="t"/>
          </a:scene3d>
          <a:sp3d>
            <a:bevelT w="165100" prst="coolSlant"/>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200" b="1" dirty="0" smtClean="0">
                <a:solidFill>
                  <a:srgbClr val="C00000"/>
                </a:solidFill>
              </a:rPr>
              <a:t>Code written using mature libraries </a:t>
            </a:r>
          </a:p>
          <a:p>
            <a:pPr algn="ctr"/>
            <a:r>
              <a:rPr lang="en-US" sz="2200" b="1" dirty="0" smtClean="0">
                <a:solidFill>
                  <a:srgbClr val="C00000"/>
                </a:solidFill>
              </a:rPr>
              <a:t>(MPI, </a:t>
            </a:r>
            <a:r>
              <a:rPr lang="en-US" sz="2200" b="1" dirty="0" err="1" smtClean="0">
                <a:solidFill>
                  <a:srgbClr val="C00000"/>
                </a:solidFill>
              </a:rPr>
              <a:t>OpenMP</a:t>
            </a:r>
            <a:r>
              <a:rPr lang="en-US" sz="2200" b="1" dirty="0" smtClean="0">
                <a:solidFill>
                  <a:srgbClr val="C00000"/>
                </a:solidFill>
              </a:rPr>
              <a:t>, </a:t>
            </a:r>
            <a:r>
              <a:rPr lang="en-US" sz="2200" b="1" dirty="0" err="1" smtClean="0">
                <a:solidFill>
                  <a:srgbClr val="C00000"/>
                </a:solidFill>
              </a:rPr>
              <a:t>PThreads</a:t>
            </a:r>
            <a:r>
              <a:rPr lang="en-US" sz="2200" b="1" dirty="0" smtClean="0">
                <a:solidFill>
                  <a:srgbClr val="C00000"/>
                </a:solidFill>
              </a:rPr>
              <a:t>, …)</a:t>
            </a:r>
            <a:endParaRPr lang="en-US" sz="2200" dirty="0">
              <a:solidFill>
                <a:srgbClr val="C00000"/>
              </a:solidFill>
            </a:endParaRPr>
          </a:p>
        </p:txBody>
      </p:sp>
      <p:sp>
        <p:nvSpPr>
          <p:cNvPr id="5" name="Rounded Rectangle 4"/>
          <p:cNvSpPr/>
          <p:nvPr/>
        </p:nvSpPr>
        <p:spPr>
          <a:xfrm>
            <a:off x="457200" y="3124200"/>
            <a:ext cx="4800600" cy="1447800"/>
          </a:xfrm>
          <a:prstGeom prst="roundRect">
            <a:avLst/>
          </a:prstGeom>
          <a:solidFill>
            <a:schemeClr val="accent6">
              <a:lumMod val="20000"/>
              <a:lumOff val="80000"/>
            </a:schemeClr>
          </a:solidFill>
          <a:scene3d>
            <a:camera prst="orthographicFront"/>
            <a:lightRig rig="threePt" dir="t"/>
          </a:scene3d>
          <a:sp3d>
            <a:bevelT w="165100" prst="coolSlant"/>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200" b="1" dirty="0" smtClean="0">
                <a:solidFill>
                  <a:srgbClr val="C00000"/>
                </a:solidFill>
              </a:rPr>
              <a:t>API calls made from  real programming languages </a:t>
            </a:r>
          </a:p>
          <a:p>
            <a:pPr algn="ctr"/>
            <a:r>
              <a:rPr lang="en-US" sz="2200" b="1" dirty="0" smtClean="0">
                <a:solidFill>
                  <a:srgbClr val="C00000"/>
                </a:solidFill>
              </a:rPr>
              <a:t>(C, Fortran, C++)</a:t>
            </a:r>
          </a:p>
        </p:txBody>
      </p:sp>
      <p:sp>
        <p:nvSpPr>
          <p:cNvPr id="6" name="Rounded Rectangle 5"/>
          <p:cNvSpPr/>
          <p:nvPr/>
        </p:nvSpPr>
        <p:spPr>
          <a:xfrm>
            <a:off x="457200" y="5029200"/>
            <a:ext cx="4800600" cy="1447800"/>
          </a:xfrm>
          <a:prstGeom prst="roundRect">
            <a:avLst/>
          </a:prstGeom>
          <a:solidFill>
            <a:schemeClr val="accent6">
              <a:lumMod val="20000"/>
              <a:lumOff val="80000"/>
            </a:schemeClr>
          </a:solidFill>
          <a:scene3d>
            <a:camera prst="orthographicFront"/>
            <a:lightRig rig="threePt" dir="t"/>
          </a:scene3d>
          <a:sp3d>
            <a:bevelT w="165100" prst="coolSlant"/>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200" b="1" dirty="0" smtClean="0">
                <a:solidFill>
                  <a:srgbClr val="C00000"/>
                </a:solidFill>
              </a:rPr>
              <a:t>Runtime semantics determined by realistic Compilers and Runtimes</a:t>
            </a:r>
          </a:p>
        </p:txBody>
      </p:sp>
      <p:sp>
        <p:nvSpPr>
          <p:cNvPr id="7" name="Left Brace 6"/>
          <p:cNvSpPr/>
          <p:nvPr/>
        </p:nvSpPr>
        <p:spPr>
          <a:xfrm flipH="1">
            <a:off x="5410200" y="1417638"/>
            <a:ext cx="609600" cy="5059362"/>
          </a:xfrm>
          <a:prstGeom prst="leftBrace">
            <a:avLst/>
          </a:prstGeom>
          <a:ln>
            <a:solidFill>
              <a:schemeClr val="tx2">
                <a:lumMod val="60000"/>
                <a:lumOff val="40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8" name="TextBox 7"/>
          <p:cNvSpPr txBox="1"/>
          <p:nvPr/>
        </p:nvSpPr>
        <p:spPr>
          <a:xfrm>
            <a:off x="6144140" y="1524000"/>
            <a:ext cx="2691763" cy="4708981"/>
          </a:xfrm>
          <a:prstGeom prst="rect">
            <a:avLst/>
          </a:prstGeom>
          <a:noFill/>
        </p:spPr>
        <p:txBody>
          <a:bodyPr wrap="none" rtlCol="0">
            <a:spAutoFit/>
          </a:bodyPr>
          <a:lstStyle/>
          <a:p>
            <a:r>
              <a:rPr lang="en-US" sz="2000" b="1" i="1" dirty="0" smtClean="0"/>
              <a:t>Model building</a:t>
            </a:r>
          </a:p>
          <a:p>
            <a:endParaRPr lang="en-US" sz="2000" i="1" dirty="0" smtClean="0"/>
          </a:p>
          <a:p>
            <a:r>
              <a:rPr lang="en-US" sz="2000" b="1" i="1" dirty="0" smtClean="0"/>
              <a:t>and </a:t>
            </a:r>
          </a:p>
          <a:p>
            <a:endParaRPr lang="en-US" sz="2000" i="1" dirty="0" smtClean="0"/>
          </a:p>
          <a:p>
            <a:r>
              <a:rPr lang="en-US" sz="2000" b="1" i="1" dirty="0" smtClean="0"/>
              <a:t>Model maintenance</a:t>
            </a:r>
          </a:p>
          <a:p>
            <a:endParaRPr lang="en-US" sz="2000" i="1" dirty="0" smtClean="0"/>
          </a:p>
          <a:p>
            <a:r>
              <a:rPr lang="en-US" sz="2000" b="1" i="1" dirty="0" smtClean="0"/>
              <a:t>have </a:t>
            </a:r>
            <a:r>
              <a:rPr lang="en-US" sz="2000" b="1" i="1" dirty="0" smtClean="0">
                <a:solidFill>
                  <a:srgbClr val="FF0000"/>
                </a:solidFill>
              </a:rPr>
              <a:t>HUGE</a:t>
            </a:r>
            <a:r>
              <a:rPr lang="en-US" sz="2000" b="1" i="1" dirty="0" smtClean="0"/>
              <a:t> costs</a:t>
            </a:r>
          </a:p>
          <a:p>
            <a:endParaRPr lang="en-US" sz="2000" b="1" i="1" dirty="0" smtClean="0"/>
          </a:p>
          <a:p>
            <a:r>
              <a:rPr lang="en-US" sz="2000" i="1" dirty="0" smtClean="0"/>
              <a:t>(I would assert:</a:t>
            </a:r>
          </a:p>
          <a:p>
            <a:r>
              <a:rPr lang="en-US" sz="2000" b="1" i="1" dirty="0" smtClean="0"/>
              <a:t> “impossible in</a:t>
            </a:r>
          </a:p>
          <a:p>
            <a:r>
              <a:rPr lang="en-US" sz="2000" i="1" dirty="0" smtClean="0"/>
              <a:t>   practice”)</a:t>
            </a:r>
            <a:endParaRPr lang="en-US" sz="2000" b="1" i="1" dirty="0" smtClean="0"/>
          </a:p>
          <a:p>
            <a:endParaRPr lang="en-US" sz="2000" i="1" dirty="0" smtClean="0"/>
          </a:p>
          <a:p>
            <a:r>
              <a:rPr lang="en-US" sz="2000" b="1" i="1" dirty="0" smtClean="0"/>
              <a:t>and does not </a:t>
            </a:r>
          </a:p>
          <a:p>
            <a:endParaRPr lang="en-US" sz="2000" i="1" dirty="0" smtClean="0"/>
          </a:p>
          <a:p>
            <a:r>
              <a:rPr lang="en-US" sz="2000" i="1" dirty="0" smtClean="0"/>
              <a:t>ensure confidence !!</a:t>
            </a:r>
            <a:endParaRPr lang="en-US" sz="2000" b="1" i="1" dirty="0"/>
          </a:p>
        </p:txBody>
      </p:sp>
      <p:sp>
        <p:nvSpPr>
          <p:cNvPr id="9" name="Slide Number Placeholder 8"/>
          <p:cNvSpPr>
            <a:spLocks noGrp="1"/>
          </p:cNvSpPr>
          <p:nvPr>
            <p:ph type="sldNum" sz="quarter" idx="12"/>
          </p:nvPr>
        </p:nvSpPr>
        <p:spPr/>
        <p:txBody>
          <a:bodyPr/>
          <a:lstStyle/>
          <a:p>
            <a:fld id="{08210399-BF1E-F845-A018-4F8D6DDD9A3F}" type="slidenum">
              <a:rPr lang="en-US" smtClean="0"/>
              <a:pPr/>
              <a:t>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anim calcmode="lin" valueType="num">
                                      <p:cBhvr>
                                        <p:cTn id="22" dur="500" fill="hold"/>
                                        <p:tgtEl>
                                          <p:spTgt spid="6"/>
                                        </p:tgtEl>
                                        <p:attrNameLst>
                                          <p:attrName>ppt_x</p:attrName>
                                        </p:attrNameLst>
                                      </p:cBhvr>
                                      <p:tavLst>
                                        <p:tav tm="0">
                                          <p:val>
                                            <p:strVal val="#ppt_x"/>
                                          </p:val>
                                        </p:tav>
                                        <p:tav tm="100000">
                                          <p:val>
                                            <p:strVal val="#ppt_x"/>
                                          </p:val>
                                        </p:tav>
                                      </p:tavLst>
                                    </p:anim>
                                    <p:anim calcmode="lin" valueType="num">
                                      <p:cBhvr>
                                        <p:cTn id="23"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36B3C8C2-AA80-477F-8F2A-A8A60425219C}" type="slidenum">
              <a:rPr lang="en-US"/>
              <a:pPr/>
              <a:t>30</a:t>
            </a:fld>
            <a:endParaRPr lang="en-US"/>
          </a:p>
        </p:txBody>
      </p:sp>
      <p:sp>
        <p:nvSpPr>
          <p:cNvPr id="2616322" name="Rectangle 2"/>
          <p:cNvSpPr>
            <a:spLocks noGrp="1" noChangeArrowheads="1"/>
          </p:cNvSpPr>
          <p:nvPr>
            <p:ph type="title"/>
          </p:nvPr>
        </p:nvSpPr>
        <p:spPr>
          <a:xfrm>
            <a:off x="1828800" y="228600"/>
            <a:ext cx="6781800" cy="381000"/>
          </a:xfrm>
        </p:spPr>
        <p:txBody>
          <a:bodyPr/>
          <a:lstStyle/>
          <a:p>
            <a:r>
              <a:rPr lang="en-US" sz="2400" u="sng">
                <a:solidFill>
                  <a:srgbClr val="CC0000"/>
                </a:solidFill>
              </a:rPr>
              <a:t>On the HUGE importance of DPOR</a:t>
            </a:r>
          </a:p>
        </p:txBody>
      </p:sp>
      <p:sp>
        <p:nvSpPr>
          <p:cNvPr id="2616323" name="Rectangle 3"/>
          <p:cNvSpPr>
            <a:spLocks noChangeArrowheads="1"/>
          </p:cNvSpPr>
          <p:nvPr/>
        </p:nvSpPr>
        <p:spPr bwMode="auto">
          <a:xfrm>
            <a:off x="228600" y="152400"/>
            <a:ext cx="1389063" cy="304800"/>
          </a:xfrm>
          <a:prstGeom prst="rect">
            <a:avLst/>
          </a:prstGeom>
          <a:noFill/>
          <a:ln w="12700">
            <a:noFill/>
            <a:miter lim="800000"/>
            <a:headEnd type="none" w="sm" len="sm"/>
            <a:tailEnd type="none" w="sm" len="sm"/>
          </a:ln>
          <a:effectLst/>
        </p:spPr>
        <p:txBody>
          <a:bodyPr wrap="none">
            <a:spAutoFit/>
          </a:bodyPr>
          <a:lstStyle/>
          <a:p>
            <a:r>
              <a:rPr lang="en-US" i="1">
                <a:solidFill>
                  <a:schemeClr val="accent2"/>
                </a:solidFill>
              </a:rPr>
              <a:t>[ NEW SLIDE ]</a:t>
            </a:r>
          </a:p>
        </p:txBody>
      </p:sp>
      <p:grpSp>
        <p:nvGrpSpPr>
          <p:cNvPr id="2" name="Group 4"/>
          <p:cNvGrpSpPr>
            <a:grpSpLocks/>
          </p:cNvGrpSpPr>
          <p:nvPr/>
        </p:nvGrpSpPr>
        <p:grpSpPr bwMode="auto">
          <a:xfrm>
            <a:off x="152400" y="1219200"/>
            <a:ext cx="3886200" cy="4133850"/>
            <a:chOff x="96" y="1296"/>
            <a:chExt cx="2448" cy="2604"/>
          </a:xfrm>
        </p:grpSpPr>
        <p:sp>
          <p:nvSpPr>
            <p:cNvPr id="2616325" name="Text Box 5"/>
            <p:cNvSpPr txBox="1">
              <a:spLocks noChangeArrowheads="1"/>
            </p:cNvSpPr>
            <p:nvPr/>
          </p:nvSpPr>
          <p:spPr bwMode="auto">
            <a:xfrm>
              <a:off x="144" y="1532"/>
              <a:ext cx="2400" cy="2368"/>
            </a:xfrm>
            <a:prstGeom prst="rect">
              <a:avLst/>
            </a:prstGeom>
            <a:noFill/>
            <a:ln w="12700">
              <a:noFill/>
              <a:miter lim="800000"/>
              <a:headEnd type="none" w="sm" len="sm"/>
              <a:tailEnd type="none" w="sm" len="sm"/>
            </a:ln>
            <a:effectLst/>
          </p:spPr>
          <p:txBody>
            <a:bodyPr>
              <a:spAutoFit/>
            </a:bodyPr>
            <a:lstStyle/>
            <a:p>
              <a:r>
                <a:rPr lang="en-US" sz="1600"/>
                <a:t>void * thread_A(void* arg)</a:t>
              </a:r>
            </a:p>
            <a:p>
              <a:r>
                <a:rPr lang="en-US" sz="1600"/>
                <a:t>{</a:t>
              </a:r>
            </a:p>
            <a:p>
              <a:r>
                <a:rPr lang="en-US" sz="1600"/>
                <a:t>  pthread_mutex_lock(&amp;mutex);</a:t>
              </a:r>
            </a:p>
            <a:p>
              <a:r>
                <a:rPr lang="en-US" sz="1600"/>
                <a:t>  A_count++;</a:t>
              </a:r>
            </a:p>
            <a:p>
              <a:r>
                <a:rPr lang="en-US" sz="1600"/>
                <a:t>  pthread_mutex_unlock(&amp;mutex);</a:t>
              </a:r>
            </a:p>
            <a:p>
              <a:r>
                <a:rPr lang="en-US" sz="1600"/>
                <a:t>}</a:t>
              </a:r>
            </a:p>
            <a:p>
              <a:endParaRPr lang="en-US" sz="1600"/>
            </a:p>
            <a:p>
              <a:endParaRPr lang="en-US" sz="1600"/>
            </a:p>
            <a:p>
              <a:r>
                <a:rPr lang="en-US" sz="1600"/>
                <a:t>void * thread_B(void * arg)</a:t>
              </a:r>
            </a:p>
            <a:p>
              <a:r>
                <a:rPr lang="en-US" sz="1600"/>
                <a:t>{</a:t>
              </a:r>
            </a:p>
            <a:p>
              <a:r>
                <a:rPr lang="en-US" sz="1600"/>
                <a:t>  pthread_mutex_lock(&amp;lock);</a:t>
              </a:r>
            </a:p>
            <a:p>
              <a:r>
                <a:rPr lang="en-US" sz="1600"/>
                <a:t>  B_count++;</a:t>
              </a:r>
            </a:p>
            <a:p>
              <a:r>
                <a:rPr lang="en-US" sz="1600"/>
                <a:t>  pthread_mutex_unlock(&amp;lock);</a:t>
              </a:r>
            </a:p>
            <a:p>
              <a:r>
                <a:rPr lang="en-US" sz="1600"/>
                <a:t>}</a:t>
              </a:r>
            </a:p>
            <a:p>
              <a:endParaRPr lang="en-US" sz="1600"/>
            </a:p>
          </p:txBody>
        </p:sp>
        <p:sp>
          <p:nvSpPr>
            <p:cNvPr id="2616326" name="Text Box 6"/>
            <p:cNvSpPr txBox="1">
              <a:spLocks noChangeArrowheads="1"/>
            </p:cNvSpPr>
            <p:nvPr/>
          </p:nvSpPr>
          <p:spPr bwMode="auto">
            <a:xfrm>
              <a:off x="96" y="1296"/>
              <a:ext cx="1696" cy="192"/>
            </a:xfrm>
            <a:prstGeom prst="rect">
              <a:avLst/>
            </a:prstGeom>
            <a:noFill/>
            <a:ln w="12700">
              <a:noFill/>
              <a:miter lim="800000"/>
              <a:headEnd type="none" w="sm" len="sm"/>
              <a:tailEnd type="none" w="sm" len="sm"/>
            </a:ln>
            <a:effectLst/>
          </p:spPr>
          <p:txBody>
            <a:bodyPr wrap="none">
              <a:spAutoFit/>
            </a:bodyPr>
            <a:lstStyle/>
            <a:p>
              <a:r>
                <a:rPr lang="en-US" u="sng">
                  <a:solidFill>
                    <a:srgbClr val="0000FF"/>
                  </a:solidFill>
                </a:rPr>
                <a:t>BEFORE INSTRUMENTATION</a:t>
              </a:r>
            </a:p>
          </p:txBody>
        </p:sp>
      </p:grpSp>
      <p:sp>
        <p:nvSpPr>
          <p:cNvPr id="2616327" name="AutoShape 7"/>
          <p:cNvSpPr>
            <a:spLocks noChangeArrowheads="1"/>
          </p:cNvSpPr>
          <p:nvPr/>
        </p:nvSpPr>
        <p:spPr bwMode="auto">
          <a:xfrm>
            <a:off x="3505200" y="4114800"/>
            <a:ext cx="609600" cy="381000"/>
          </a:xfrm>
          <a:prstGeom prst="rightArrow">
            <a:avLst>
              <a:gd name="adj1" fmla="val 50000"/>
              <a:gd name="adj2" fmla="val 40000"/>
            </a:avLst>
          </a:prstGeom>
          <a:solidFill>
            <a:srgbClr val="CC0099"/>
          </a:solidFill>
          <a:ln w="12700">
            <a:solidFill>
              <a:srgbClr val="CC0099"/>
            </a:solidFill>
            <a:miter lim="800000"/>
            <a:headEnd type="none" w="sm" len="sm"/>
            <a:tailEnd type="none" w="sm" len="sm"/>
          </a:ln>
          <a:effectLst/>
        </p:spPr>
        <p:txBody>
          <a:bodyPr wrap="none" anchor="ctr"/>
          <a:lstStyle/>
          <a:p>
            <a:endParaRPr lang="en-US"/>
          </a:p>
        </p:txBody>
      </p:sp>
      <p:sp>
        <p:nvSpPr>
          <p:cNvPr id="2616328" name="Text Box 8"/>
          <p:cNvSpPr txBox="1">
            <a:spLocks noChangeArrowheads="1"/>
          </p:cNvSpPr>
          <p:nvPr/>
        </p:nvSpPr>
        <p:spPr bwMode="auto">
          <a:xfrm>
            <a:off x="4191000" y="1371600"/>
            <a:ext cx="4953000" cy="4248150"/>
          </a:xfrm>
          <a:prstGeom prst="rect">
            <a:avLst/>
          </a:prstGeom>
          <a:noFill/>
          <a:ln w="12700">
            <a:noFill/>
            <a:miter lim="800000"/>
            <a:headEnd type="none" w="sm" len="sm"/>
            <a:tailEnd type="none" w="sm" len="sm"/>
          </a:ln>
          <a:effectLst/>
        </p:spPr>
        <p:txBody>
          <a:bodyPr>
            <a:spAutoFit/>
          </a:bodyPr>
          <a:lstStyle/>
          <a:p>
            <a:r>
              <a:rPr lang="en-US" sz="1600"/>
              <a:t>void *thread_A(void *arg ) // </a:t>
            </a:r>
            <a:r>
              <a:rPr lang="en-US" sz="1600">
                <a:solidFill>
                  <a:srgbClr val="0000FF"/>
                </a:solidFill>
              </a:rPr>
              <a:t>thread_B is  similar</a:t>
            </a:r>
          </a:p>
          <a:p>
            <a:r>
              <a:rPr lang="en-US" sz="1600"/>
              <a:t>{ void *__retres2 ;</a:t>
            </a:r>
          </a:p>
          <a:p>
            <a:r>
              <a:rPr lang="en-US" sz="1600"/>
              <a:t>  int __cil_tmp3 ;</a:t>
            </a:r>
          </a:p>
          <a:p>
            <a:r>
              <a:rPr lang="en-US" sz="1600"/>
              <a:t>  int __cil_tmp4 ;</a:t>
            </a:r>
          </a:p>
          <a:p>
            <a:endParaRPr lang="en-US" sz="1600"/>
          </a:p>
          <a:p>
            <a:r>
              <a:rPr lang="en-US" sz="1600"/>
              <a:t>  {</a:t>
            </a:r>
          </a:p>
          <a:p>
            <a:r>
              <a:rPr lang="en-US" sz="1600"/>
              <a:t>  </a:t>
            </a:r>
            <a:r>
              <a:rPr lang="en-US" sz="1600">
                <a:solidFill>
                  <a:srgbClr val="0000FF"/>
                </a:solidFill>
              </a:rPr>
              <a:t>inspect_thread_start("thread_A");</a:t>
            </a:r>
          </a:p>
          <a:p>
            <a:r>
              <a:rPr lang="en-US" sz="1600"/>
              <a:t>  </a:t>
            </a:r>
            <a:r>
              <a:rPr lang="en-US" sz="1600">
                <a:solidFill>
                  <a:srgbClr val="339933"/>
                </a:solidFill>
              </a:rPr>
              <a:t>inspect_mutex_lock(&amp; mutex);</a:t>
            </a:r>
          </a:p>
          <a:p>
            <a:r>
              <a:rPr lang="en-US" sz="1600">
                <a:solidFill>
                  <a:srgbClr val="339933"/>
                </a:solidFill>
              </a:rPr>
              <a:t>  __cil_tmp4 = read_shared_0(&amp; A_count);</a:t>
            </a:r>
          </a:p>
          <a:p>
            <a:r>
              <a:rPr lang="en-US" sz="1600">
                <a:solidFill>
                  <a:srgbClr val="339933"/>
                </a:solidFill>
              </a:rPr>
              <a:t>  __cil_tmp3 = __cil_tmp4 + 1;</a:t>
            </a:r>
          </a:p>
          <a:p>
            <a:r>
              <a:rPr lang="en-US" sz="1600"/>
              <a:t>  </a:t>
            </a:r>
            <a:r>
              <a:rPr lang="en-US" sz="1600">
                <a:solidFill>
                  <a:srgbClr val="0000FF"/>
                </a:solidFill>
              </a:rPr>
              <a:t>write_shared_1(&amp; A_count, __cil_tmp3);</a:t>
            </a:r>
          </a:p>
          <a:p>
            <a:r>
              <a:rPr lang="en-US" sz="1600"/>
              <a:t>  </a:t>
            </a:r>
            <a:r>
              <a:rPr lang="en-US" sz="1600">
                <a:solidFill>
                  <a:srgbClr val="339933"/>
                </a:solidFill>
              </a:rPr>
              <a:t>inspect_mutex_unlock(&amp; mutex);</a:t>
            </a:r>
          </a:p>
          <a:p>
            <a:r>
              <a:rPr lang="en-US" sz="1600">
                <a:solidFill>
                  <a:srgbClr val="339933"/>
                </a:solidFill>
              </a:rPr>
              <a:t>  __retres2 = (void *)0;</a:t>
            </a:r>
          </a:p>
          <a:p>
            <a:r>
              <a:rPr lang="en-US" sz="1600"/>
              <a:t>  </a:t>
            </a:r>
            <a:r>
              <a:rPr lang="en-US" sz="1600">
                <a:solidFill>
                  <a:srgbClr val="0000FF"/>
                </a:solidFill>
              </a:rPr>
              <a:t>inspect_thread_end();</a:t>
            </a:r>
          </a:p>
          <a:p>
            <a:r>
              <a:rPr lang="en-US" sz="1600">
                <a:solidFill>
                  <a:srgbClr val="0000FF"/>
                </a:solidFill>
              </a:rPr>
              <a:t>  return (__retres2);</a:t>
            </a:r>
          </a:p>
          <a:p>
            <a:r>
              <a:rPr lang="en-US" sz="1600"/>
              <a:t>}</a:t>
            </a:r>
          </a:p>
          <a:p>
            <a:r>
              <a:rPr lang="en-US" sz="1600"/>
              <a:t>}</a:t>
            </a:r>
          </a:p>
        </p:txBody>
      </p:sp>
      <p:sp>
        <p:nvSpPr>
          <p:cNvPr id="2616329" name="Text Box 9"/>
          <p:cNvSpPr txBox="1">
            <a:spLocks noChangeArrowheads="1"/>
          </p:cNvSpPr>
          <p:nvPr/>
        </p:nvSpPr>
        <p:spPr bwMode="auto">
          <a:xfrm>
            <a:off x="4648200" y="838200"/>
            <a:ext cx="2947988" cy="517525"/>
          </a:xfrm>
          <a:prstGeom prst="rect">
            <a:avLst/>
          </a:prstGeom>
          <a:noFill/>
          <a:ln w="12700">
            <a:noFill/>
            <a:miter lim="800000"/>
            <a:headEnd type="none" w="sm" len="sm"/>
            <a:tailEnd type="none" w="sm" len="sm"/>
          </a:ln>
          <a:effectLst/>
        </p:spPr>
        <p:txBody>
          <a:bodyPr wrap="none">
            <a:spAutoFit/>
          </a:bodyPr>
          <a:lstStyle/>
          <a:p>
            <a:r>
              <a:rPr lang="en-US" u="sng">
                <a:solidFill>
                  <a:srgbClr val="CC0000"/>
                </a:solidFill>
              </a:rPr>
              <a:t>AFTER INSTRUMENTATION </a:t>
            </a:r>
          </a:p>
          <a:p>
            <a:r>
              <a:rPr lang="en-US" u="sng">
                <a:solidFill>
                  <a:srgbClr val="CC0000"/>
                </a:solidFill>
              </a:rPr>
              <a:t>(transitions are shown as bands)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fld id="{A04FA5D5-6F9E-4A20-B042-570F570D589B}" type="slidenum">
              <a:rPr lang="en-US"/>
              <a:pPr/>
              <a:t>31</a:t>
            </a:fld>
            <a:endParaRPr lang="en-US"/>
          </a:p>
        </p:txBody>
      </p:sp>
      <p:sp>
        <p:nvSpPr>
          <p:cNvPr id="2618370" name="Rectangle 2"/>
          <p:cNvSpPr>
            <a:spLocks noGrp="1" noChangeArrowheads="1"/>
          </p:cNvSpPr>
          <p:nvPr>
            <p:ph type="title"/>
          </p:nvPr>
        </p:nvSpPr>
        <p:spPr>
          <a:xfrm>
            <a:off x="1828800" y="228600"/>
            <a:ext cx="6781800" cy="381000"/>
          </a:xfrm>
        </p:spPr>
        <p:txBody>
          <a:bodyPr/>
          <a:lstStyle/>
          <a:p>
            <a:r>
              <a:rPr lang="en-US" sz="2400" u="sng">
                <a:solidFill>
                  <a:srgbClr val="CC0000"/>
                </a:solidFill>
              </a:rPr>
              <a:t>On the HUGE importance of DPOR</a:t>
            </a:r>
          </a:p>
        </p:txBody>
      </p:sp>
      <p:sp>
        <p:nvSpPr>
          <p:cNvPr id="2618371" name="Rectangle 3"/>
          <p:cNvSpPr>
            <a:spLocks noChangeArrowheads="1"/>
          </p:cNvSpPr>
          <p:nvPr/>
        </p:nvSpPr>
        <p:spPr bwMode="auto">
          <a:xfrm>
            <a:off x="228600" y="152400"/>
            <a:ext cx="1389063" cy="304800"/>
          </a:xfrm>
          <a:prstGeom prst="rect">
            <a:avLst/>
          </a:prstGeom>
          <a:noFill/>
          <a:ln w="12700">
            <a:noFill/>
            <a:miter lim="800000"/>
            <a:headEnd type="none" w="sm" len="sm"/>
            <a:tailEnd type="none" w="sm" len="sm"/>
          </a:ln>
          <a:effectLst/>
        </p:spPr>
        <p:txBody>
          <a:bodyPr wrap="none">
            <a:spAutoFit/>
          </a:bodyPr>
          <a:lstStyle/>
          <a:p>
            <a:r>
              <a:rPr lang="en-US" i="1">
                <a:solidFill>
                  <a:schemeClr val="accent2"/>
                </a:solidFill>
              </a:rPr>
              <a:t>[ NEW SLIDE ]</a:t>
            </a:r>
          </a:p>
        </p:txBody>
      </p:sp>
      <p:grpSp>
        <p:nvGrpSpPr>
          <p:cNvPr id="2" name="Group 4"/>
          <p:cNvGrpSpPr>
            <a:grpSpLocks/>
          </p:cNvGrpSpPr>
          <p:nvPr/>
        </p:nvGrpSpPr>
        <p:grpSpPr bwMode="auto">
          <a:xfrm>
            <a:off x="152400" y="1219200"/>
            <a:ext cx="3886200" cy="4133850"/>
            <a:chOff x="96" y="1296"/>
            <a:chExt cx="2448" cy="2604"/>
          </a:xfrm>
        </p:grpSpPr>
        <p:sp>
          <p:nvSpPr>
            <p:cNvPr id="2618373" name="Text Box 5"/>
            <p:cNvSpPr txBox="1">
              <a:spLocks noChangeArrowheads="1"/>
            </p:cNvSpPr>
            <p:nvPr/>
          </p:nvSpPr>
          <p:spPr bwMode="auto">
            <a:xfrm>
              <a:off x="144" y="1532"/>
              <a:ext cx="2400" cy="2368"/>
            </a:xfrm>
            <a:prstGeom prst="rect">
              <a:avLst/>
            </a:prstGeom>
            <a:noFill/>
            <a:ln w="12700">
              <a:noFill/>
              <a:miter lim="800000"/>
              <a:headEnd type="none" w="sm" len="sm"/>
              <a:tailEnd type="none" w="sm" len="sm"/>
            </a:ln>
            <a:effectLst/>
          </p:spPr>
          <p:txBody>
            <a:bodyPr>
              <a:spAutoFit/>
            </a:bodyPr>
            <a:lstStyle/>
            <a:p>
              <a:r>
                <a:rPr lang="en-US" sz="1600"/>
                <a:t>void * thread_A(void* arg)</a:t>
              </a:r>
            </a:p>
            <a:p>
              <a:r>
                <a:rPr lang="en-US" sz="1600"/>
                <a:t>{</a:t>
              </a:r>
            </a:p>
            <a:p>
              <a:r>
                <a:rPr lang="en-US" sz="1600"/>
                <a:t>  pthread_mutex_lock(&amp;mutex);</a:t>
              </a:r>
            </a:p>
            <a:p>
              <a:r>
                <a:rPr lang="en-US" sz="1600"/>
                <a:t>  A_count++;</a:t>
              </a:r>
            </a:p>
            <a:p>
              <a:r>
                <a:rPr lang="en-US" sz="1600"/>
                <a:t>  pthread_mutex_unlock(&amp;mutex);</a:t>
              </a:r>
            </a:p>
            <a:p>
              <a:r>
                <a:rPr lang="en-US" sz="1600"/>
                <a:t>}</a:t>
              </a:r>
            </a:p>
            <a:p>
              <a:endParaRPr lang="en-US" sz="1600"/>
            </a:p>
            <a:p>
              <a:endParaRPr lang="en-US" sz="1600"/>
            </a:p>
            <a:p>
              <a:r>
                <a:rPr lang="en-US" sz="1600"/>
                <a:t>void * thread_B(void * arg)</a:t>
              </a:r>
            </a:p>
            <a:p>
              <a:r>
                <a:rPr lang="en-US" sz="1600"/>
                <a:t>{</a:t>
              </a:r>
            </a:p>
            <a:p>
              <a:r>
                <a:rPr lang="en-US" sz="1600"/>
                <a:t>  pthread_mutex_lock(&amp;lock);</a:t>
              </a:r>
            </a:p>
            <a:p>
              <a:r>
                <a:rPr lang="en-US" sz="1600"/>
                <a:t>  B_count++;</a:t>
              </a:r>
            </a:p>
            <a:p>
              <a:r>
                <a:rPr lang="en-US" sz="1600"/>
                <a:t>  pthread_mutex_unlock(&amp;lock);</a:t>
              </a:r>
            </a:p>
            <a:p>
              <a:r>
                <a:rPr lang="en-US" sz="1600"/>
                <a:t>}</a:t>
              </a:r>
            </a:p>
            <a:p>
              <a:endParaRPr lang="en-US" sz="1600"/>
            </a:p>
          </p:txBody>
        </p:sp>
        <p:sp>
          <p:nvSpPr>
            <p:cNvPr id="2618374" name="Text Box 6"/>
            <p:cNvSpPr txBox="1">
              <a:spLocks noChangeArrowheads="1"/>
            </p:cNvSpPr>
            <p:nvPr/>
          </p:nvSpPr>
          <p:spPr bwMode="auto">
            <a:xfrm>
              <a:off x="96" y="1296"/>
              <a:ext cx="1696" cy="192"/>
            </a:xfrm>
            <a:prstGeom prst="rect">
              <a:avLst/>
            </a:prstGeom>
            <a:noFill/>
            <a:ln w="12700">
              <a:noFill/>
              <a:miter lim="800000"/>
              <a:headEnd type="none" w="sm" len="sm"/>
              <a:tailEnd type="none" w="sm" len="sm"/>
            </a:ln>
            <a:effectLst/>
          </p:spPr>
          <p:txBody>
            <a:bodyPr wrap="none">
              <a:spAutoFit/>
            </a:bodyPr>
            <a:lstStyle/>
            <a:p>
              <a:r>
                <a:rPr lang="en-US" u="sng">
                  <a:solidFill>
                    <a:srgbClr val="0000FF"/>
                  </a:solidFill>
                </a:rPr>
                <a:t>BEFORE INSTRUMENTATION</a:t>
              </a:r>
            </a:p>
          </p:txBody>
        </p:sp>
      </p:grpSp>
      <p:sp>
        <p:nvSpPr>
          <p:cNvPr id="2618375" name="AutoShape 7"/>
          <p:cNvSpPr>
            <a:spLocks noChangeArrowheads="1"/>
          </p:cNvSpPr>
          <p:nvPr/>
        </p:nvSpPr>
        <p:spPr bwMode="auto">
          <a:xfrm>
            <a:off x="3505200" y="4114800"/>
            <a:ext cx="609600" cy="381000"/>
          </a:xfrm>
          <a:prstGeom prst="rightArrow">
            <a:avLst>
              <a:gd name="adj1" fmla="val 50000"/>
              <a:gd name="adj2" fmla="val 40000"/>
            </a:avLst>
          </a:prstGeom>
          <a:solidFill>
            <a:srgbClr val="CC0099"/>
          </a:solidFill>
          <a:ln w="12700">
            <a:solidFill>
              <a:srgbClr val="CC0099"/>
            </a:solidFill>
            <a:miter lim="800000"/>
            <a:headEnd type="none" w="sm" len="sm"/>
            <a:tailEnd type="none" w="sm" len="sm"/>
          </a:ln>
          <a:effectLst/>
        </p:spPr>
        <p:txBody>
          <a:bodyPr wrap="none" anchor="ctr"/>
          <a:lstStyle/>
          <a:p>
            <a:endParaRPr lang="en-US"/>
          </a:p>
        </p:txBody>
      </p:sp>
      <p:grpSp>
        <p:nvGrpSpPr>
          <p:cNvPr id="3" name="Group 8"/>
          <p:cNvGrpSpPr>
            <a:grpSpLocks/>
          </p:cNvGrpSpPr>
          <p:nvPr/>
        </p:nvGrpSpPr>
        <p:grpSpPr bwMode="auto">
          <a:xfrm>
            <a:off x="4191000" y="838200"/>
            <a:ext cx="4953000" cy="5654675"/>
            <a:chOff x="2640" y="528"/>
            <a:chExt cx="3120" cy="3562"/>
          </a:xfrm>
        </p:grpSpPr>
        <p:sp>
          <p:nvSpPr>
            <p:cNvPr id="2618377" name="Text Box 9"/>
            <p:cNvSpPr txBox="1">
              <a:spLocks noChangeArrowheads="1"/>
            </p:cNvSpPr>
            <p:nvPr/>
          </p:nvSpPr>
          <p:spPr bwMode="auto">
            <a:xfrm>
              <a:off x="2640" y="864"/>
              <a:ext cx="3120" cy="2676"/>
            </a:xfrm>
            <a:prstGeom prst="rect">
              <a:avLst/>
            </a:prstGeom>
            <a:noFill/>
            <a:ln w="12700">
              <a:noFill/>
              <a:miter lim="800000"/>
              <a:headEnd type="none" w="sm" len="sm"/>
              <a:tailEnd type="none" w="sm" len="sm"/>
            </a:ln>
            <a:effectLst/>
          </p:spPr>
          <p:txBody>
            <a:bodyPr>
              <a:spAutoFit/>
            </a:bodyPr>
            <a:lstStyle/>
            <a:p>
              <a:r>
                <a:rPr lang="en-US" sz="1600"/>
                <a:t>void *thread_A(void *arg ) // </a:t>
              </a:r>
              <a:r>
                <a:rPr lang="en-US" sz="1600">
                  <a:solidFill>
                    <a:srgbClr val="0000FF"/>
                  </a:solidFill>
                </a:rPr>
                <a:t>thread_B is  similar</a:t>
              </a:r>
            </a:p>
            <a:p>
              <a:r>
                <a:rPr lang="en-US" sz="1600"/>
                <a:t>{ void *__retres2 ;</a:t>
              </a:r>
            </a:p>
            <a:p>
              <a:r>
                <a:rPr lang="en-US" sz="1600"/>
                <a:t>  int __cil_tmp3 ;</a:t>
              </a:r>
            </a:p>
            <a:p>
              <a:r>
                <a:rPr lang="en-US" sz="1600"/>
                <a:t>  int __cil_tmp4 ;</a:t>
              </a:r>
            </a:p>
            <a:p>
              <a:endParaRPr lang="en-US" sz="1600"/>
            </a:p>
            <a:p>
              <a:r>
                <a:rPr lang="en-US" sz="1600"/>
                <a:t>  {</a:t>
              </a:r>
            </a:p>
            <a:p>
              <a:r>
                <a:rPr lang="en-US" sz="1600"/>
                <a:t>  </a:t>
              </a:r>
              <a:r>
                <a:rPr lang="en-US" sz="1600">
                  <a:solidFill>
                    <a:srgbClr val="0000FF"/>
                  </a:solidFill>
                </a:rPr>
                <a:t>inspect_thread_start("thread_A");</a:t>
              </a:r>
            </a:p>
            <a:p>
              <a:r>
                <a:rPr lang="en-US" sz="1600"/>
                <a:t>  </a:t>
              </a:r>
              <a:r>
                <a:rPr lang="en-US" sz="1600">
                  <a:solidFill>
                    <a:srgbClr val="0000FF"/>
                  </a:solidFill>
                </a:rPr>
                <a:t>inspect_mutex_lock(&amp; mutex);</a:t>
              </a:r>
            </a:p>
            <a:p>
              <a:r>
                <a:rPr lang="en-US" sz="1600">
                  <a:solidFill>
                    <a:srgbClr val="339933"/>
                  </a:solidFill>
                </a:rPr>
                <a:t>  __cil_tmp4 = read_shared_0(&amp; A_count);</a:t>
              </a:r>
            </a:p>
            <a:p>
              <a:r>
                <a:rPr lang="en-US" sz="1600">
                  <a:solidFill>
                    <a:srgbClr val="339933"/>
                  </a:solidFill>
                </a:rPr>
                <a:t>  __cil_tmp3 = __cil_tmp4 + 1;</a:t>
              </a:r>
            </a:p>
            <a:p>
              <a:r>
                <a:rPr lang="en-US" sz="1600"/>
                <a:t>  </a:t>
              </a:r>
              <a:r>
                <a:rPr lang="en-US" sz="1600">
                  <a:solidFill>
                    <a:srgbClr val="0000FF"/>
                  </a:solidFill>
                </a:rPr>
                <a:t>write_shared_1(&amp; A_count, __cil_tmp3);</a:t>
              </a:r>
            </a:p>
            <a:p>
              <a:r>
                <a:rPr lang="en-US" sz="1600"/>
                <a:t>  </a:t>
              </a:r>
              <a:r>
                <a:rPr lang="en-US" sz="1600">
                  <a:solidFill>
                    <a:srgbClr val="339933"/>
                  </a:solidFill>
                </a:rPr>
                <a:t>inspect_mutex_unlock(&amp; mutex);</a:t>
              </a:r>
            </a:p>
            <a:p>
              <a:r>
                <a:rPr lang="en-US" sz="1600">
                  <a:solidFill>
                    <a:srgbClr val="339933"/>
                  </a:solidFill>
                </a:rPr>
                <a:t>  __retres2 = (void *)0;</a:t>
              </a:r>
            </a:p>
            <a:p>
              <a:r>
                <a:rPr lang="en-US" sz="1600"/>
                <a:t>  </a:t>
              </a:r>
              <a:r>
                <a:rPr lang="en-US" sz="1600">
                  <a:solidFill>
                    <a:srgbClr val="0000FF"/>
                  </a:solidFill>
                </a:rPr>
                <a:t>inspect_thread_end();</a:t>
              </a:r>
            </a:p>
            <a:p>
              <a:r>
                <a:rPr lang="en-US" sz="1600">
                  <a:solidFill>
                    <a:srgbClr val="0000FF"/>
                  </a:solidFill>
                </a:rPr>
                <a:t>  return (__retres2);</a:t>
              </a:r>
            </a:p>
            <a:p>
              <a:r>
                <a:rPr lang="en-US" sz="1600"/>
                <a:t>}</a:t>
              </a:r>
            </a:p>
            <a:p>
              <a:r>
                <a:rPr lang="en-US" sz="1600"/>
                <a:t>}</a:t>
              </a:r>
            </a:p>
          </p:txBody>
        </p:sp>
        <p:sp>
          <p:nvSpPr>
            <p:cNvPr id="2618378" name="Text Box 10"/>
            <p:cNvSpPr txBox="1">
              <a:spLocks noChangeArrowheads="1"/>
            </p:cNvSpPr>
            <p:nvPr/>
          </p:nvSpPr>
          <p:spPr bwMode="auto">
            <a:xfrm>
              <a:off x="2928" y="528"/>
              <a:ext cx="1857" cy="326"/>
            </a:xfrm>
            <a:prstGeom prst="rect">
              <a:avLst/>
            </a:prstGeom>
            <a:noFill/>
            <a:ln w="12700">
              <a:noFill/>
              <a:miter lim="800000"/>
              <a:headEnd type="none" w="sm" len="sm"/>
              <a:tailEnd type="none" w="sm" len="sm"/>
            </a:ln>
            <a:effectLst/>
          </p:spPr>
          <p:txBody>
            <a:bodyPr wrap="none">
              <a:spAutoFit/>
            </a:bodyPr>
            <a:lstStyle/>
            <a:p>
              <a:r>
                <a:rPr lang="en-US" u="sng">
                  <a:solidFill>
                    <a:srgbClr val="CC0000"/>
                  </a:solidFill>
                </a:rPr>
                <a:t>AFTER INSTRUMENTATION </a:t>
              </a:r>
            </a:p>
            <a:p>
              <a:r>
                <a:rPr lang="en-US" u="sng">
                  <a:solidFill>
                    <a:srgbClr val="CC0000"/>
                  </a:solidFill>
                </a:rPr>
                <a:t>(transitions are shown as bands)</a:t>
              </a:r>
            </a:p>
          </p:txBody>
        </p:sp>
        <p:sp>
          <p:nvSpPr>
            <p:cNvPr id="2618379" name="Text Box 11"/>
            <p:cNvSpPr txBox="1">
              <a:spLocks noChangeArrowheads="1"/>
            </p:cNvSpPr>
            <p:nvPr/>
          </p:nvSpPr>
          <p:spPr bwMode="auto">
            <a:xfrm>
              <a:off x="2790" y="3648"/>
              <a:ext cx="2682" cy="442"/>
            </a:xfrm>
            <a:prstGeom prst="rect">
              <a:avLst/>
            </a:prstGeom>
            <a:noFill/>
            <a:ln w="12700">
              <a:noFill/>
              <a:miter lim="800000"/>
              <a:headEnd type="none" w="sm" len="sm"/>
              <a:tailEnd type="none" w="sm" len="sm"/>
            </a:ln>
            <a:effectLst/>
          </p:spPr>
          <p:txBody>
            <a:bodyPr wrap="none">
              <a:spAutoFit/>
            </a:bodyPr>
            <a:lstStyle/>
            <a:p>
              <a:pPr>
                <a:buFontTx/>
                <a:buChar char="•"/>
              </a:pPr>
              <a:r>
                <a:rPr lang="en-US" sz="2000" dirty="0"/>
                <a:t> </a:t>
              </a:r>
              <a:r>
                <a:rPr lang="en-US" sz="2000" dirty="0">
                  <a:solidFill>
                    <a:srgbClr val="0000FF"/>
                  </a:solidFill>
                </a:rPr>
                <a:t>ONE </a:t>
              </a:r>
              <a:r>
                <a:rPr lang="en-US" sz="2000" dirty="0">
                  <a:solidFill>
                    <a:schemeClr val="bg2"/>
                  </a:solidFill>
                </a:rPr>
                <a:t>interleaving </a:t>
              </a:r>
              <a:r>
                <a:rPr lang="en-US" sz="2000" dirty="0">
                  <a:solidFill>
                    <a:srgbClr val="0000FF"/>
                  </a:solidFill>
                </a:rPr>
                <a:t>with        DPOR</a:t>
              </a:r>
            </a:p>
            <a:p>
              <a:pPr>
                <a:buFontTx/>
                <a:buChar char="•"/>
              </a:pPr>
              <a:r>
                <a:rPr lang="en-US" sz="2000" dirty="0"/>
                <a:t> </a:t>
              </a:r>
              <a:r>
                <a:rPr lang="en-US" sz="2000" dirty="0">
                  <a:solidFill>
                    <a:srgbClr val="CC0000"/>
                  </a:solidFill>
                </a:rPr>
                <a:t>252 = </a:t>
              </a:r>
              <a:r>
                <a:rPr lang="en-US" sz="2000" dirty="0">
                  <a:solidFill>
                    <a:schemeClr val="bg2"/>
                  </a:solidFill>
                </a:rPr>
                <a:t>(10!) /  (5!)</a:t>
              </a:r>
              <a:r>
                <a:rPr lang="en-US" sz="2000" baseline="30000" dirty="0">
                  <a:solidFill>
                    <a:schemeClr val="bg2"/>
                  </a:solidFill>
                </a:rPr>
                <a:t>2</a:t>
              </a:r>
              <a:r>
                <a:rPr lang="en-US" sz="2000" baseline="30000" dirty="0">
                  <a:solidFill>
                    <a:srgbClr val="CC0000"/>
                  </a:solidFill>
                </a:rPr>
                <a:t> </a:t>
              </a:r>
              <a:r>
                <a:rPr lang="en-US" sz="2000" dirty="0">
                  <a:solidFill>
                    <a:srgbClr val="CC0000"/>
                  </a:solidFill>
                </a:rPr>
                <a:t> without  DPOR</a:t>
              </a:r>
            </a:p>
          </p:txBody>
        </p:sp>
        <p:sp>
          <p:nvSpPr>
            <p:cNvPr id="2618380" name="Line 12"/>
            <p:cNvSpPr>
              <a:spLocks noChangeShapeType="1"/>
            </p:cNvSpPr>
            <p:nvPr/>
          </p:nvSpPr>
          <p:spPr bwMode="auto">
            <a:xfrm flipV="1">
              <a:off x="3696" y="3312"/>
              <a:ext cx="0" cy="288"/>
            </a:xfrm>
            <a:prstGeom prst="line">
              <a:avLst/>
            </a:prstGeom>
            <a:noFill/>
            <a:ln w="12700">
              <a:solidFill>
                <a:schemeClr val="tx1"/>
              </a:solidFill>
              <a:round/>
              <a:headEnd type="none" w="sm" len="sm"/>
              <a:tailEnd type="triangle" w="sm" len="sm"/>
            </a:ln>
            <a:effectLst/>
          </p:spPr>
          <p:txBody>
            <a:bodyPr/>
            <a:lstStyle/>
            <a:p>
              <a:endParaRPr lang="en-US"/>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C21C131-271C-429D-B940-0478EA72E0CB}" type="slidenum">
              <a:rPr lang="en-US"/>
              <a:pPr/>
              <a:t>32</a:t>
            </a:fld>
            <a:endParaRPr lang="en-US"/>
          </a:p>
        </p:txBody>
      </p:sp>
      <p:sp>
        <p:nvSpPr>
          <p:cNvPr id="2939906" name="Rectangle 2"/>
          <p:cNvSpPr>
            <a:spLocks noGrp="1" noChangeArrowheads="1"/>
          </p:cNvSpPr>
          <p:nvPr>
            <p:ph type="body" idx="1"/>
          </p:nvPr>
        </p:nvSpPr>
        <p:spPr>
          <a:xfrm>
            <a:off x="762000" y="685800"/>
            <a:ext cx="7967662" cy="2667000"/>
          </a:xfrm>
          <a:noFill/>
          <a:ln/>
        </p:spPr>
        <p:txBody>
          <a:bodyPr/>
          <a:lstStyle/>
          <a:p>
            <a:r>
              <a:rPr lang="en-US" sz="2200" b="0" dirty="0" smtClean="0">
                <a:solidFill>
                  <a:srgbClr val="000099"/>
                </a:solidFill>
              </a:rPr>
              <a:t>bzip2smp has 6000 lines of code split among 6 threads</a:t>
            </a:r>
          </a:p>
          <a:p>
            <a:endParaRPr lang="en-US" sz="2200" b="0" dirty="0" smtClean="0">
              <a:solidFill>
                <a:srgbClr val="000099"/>
              </a:solidFill>
            </a:endParaRPr>
          </a:p>
          <a:p>
            <a:r>
              <a:rPr lang="en-US" sz="2200" b="0" dirty="0" smtClean="0">
                <a:solidFill>
                  <a:srgbClr val="000099"/>
                </a:solidFill>
              </a:rPr>
              <a:t>roughly, it has a theoretical max number of </a:t>
            </a:r>
            <a:r>
              <a:rPr lang="en-US" sz="2200" b="0" dirty="0" err="1" smtClean="0">
                <a:solidFill>
                  <a:srgbClr val="000099"/>
                </a:solidFill>
              </a:rPr>
              <a:t>interleavings</a:t>
            </a:r>
            <a:r>
              <a:rPr lang="en-US" sz="2200" b="0" dirty="0" smtClean="0">
                <a:solidFill>
                  <a:srgbClr val="000099"/>
                </a:solidFill>
              </a:rPr>
              <a:t> being of the order of</a:t>
            </a:r>
          </a:p>
          <a:p>
            <a:endParaRPr lang="en-US" sz="2200" b="0" dirty="0" smtClean="0">
              <a:solidFill>
                <a:srgbClr val="000099"/>
              </a:solidFill>
            </a:endParaRPr>
          </a:p>
          <a:p>
            <a:pPr lvl="1"/>
            <a:r>
              <a:rPr lang="en-US" sz="1600" b="0" dirty="0" smtClean="0">
                <a:solidFill>
                  <a:srgbClr val="000099"/>
                </a:solidFill>
              </a:rPr>
              <a:t>(6000! )  /  (1000!) ^ 6   == ??</a:t>
            </a:r>
          </a:p>
          <a:p>
            <a:pPr lvl="1"/>
            <a:endParaRPr lang="en-US" sz="1600" b="0" dirty="0" smtClean="0">
              <a:solidFill>
                <a:srgbClr val="000099"/>
              </a:solidFill>
            </a:endParaRPr>
          </a:p>
          <a:p>
            <a:pPr lvl="1"/>
            <a:r>
              <a:rPr lang="en-US" sz="1600" b="0" dirty="0" smtClean="0">
                <a:solidFill>
                  <a:srgbClr val="000099"/>
                </a:solidFill>
              </a:rPr>
              <a:t>This is the execution space that a testing tool foolishly tries to navigate</a:t>
            </a:r>
          </a:p>
          <a:p>
            <a:pPr lvl="1"/>
            <a:endParaRPr lang="en-US" sz="1600" b="0" dirty="0" smtClean="0">
              <a:solidFill>
                <a:srgbClr val="000099"/>
              </a:solidFill>
            </a:endParaRPr>
          </a:p>
          <a:p>
            <a:pPr lvl="1"/>
            <a:r>
              <a:rPr lang="en-US" sz="1600" b="0" dirty="0" smtClean="0">
                <a:solidFill>
                  <a:srgbClr val="000099"/>
                </a:solidFill>
              </a:rPr>
              <a:t>bzip2smp with Inspect finished in 51,000 </a:t>
            </a:r>
            <a:r>
              <a:rPr lang="en-US" sz="1600" b="0" dirty="0" err="1" smtClean="0">
                <a:solidFill>
                  <a:srgbClr val="000099"/>
                </a:solidFill>
              </a:rPr>
              <a:t>interleavings</a:t>
            </a:r>
            <a:r>
              <a:rPr lang="en-US" sz="1600" b="0" dirty="0" smtClean="0">
                <a:solidFill>
                  <a:srgbClr val="000099"/>
                </a:solidFill>
              </a:rPr>
              <a:t> over a few hours</a:t>
            </a:r>
          </a:p>
          <a:p>
            <a:pPr lvl="1"/>
            <a:endParaRPr lang="en-US" sz="1600" b="0" dirty="0" smtClean="0">
              <a:solidFill>
                <a:srgbClr val="000099"/>
              </a:solidFill>
            </a:endParaRPr>
          </a:p>
          <a:p>
            <a:pPr lvl="1"/>
            <a:r>
              <a:rPr lang="en-US" sz="1600" b="0" dirty="0" smtClean="0">
                <a:solidFill>
                  <a:srgbClr val="000099"/>
                </a:solidFill>
              </a:rPr>
              <a:t>THIS IS THE RELEVANT SET OF INTERLEAVINGS </a:t>
            </a:r>
          </a:p>
          <a:p>
            <a:pPr lvl="2"/>
            <a:r>
              <a:rPr lang="en-US" sz="1600" b="0" dirty="0" smtClean="0">
                <a:solidFill>
                  <a:srgbClr val="000099"/>
                </a:solidFill>
              </a:rPr>
              <a:t>MORE FORMALLY: its </a:t>
            </a:r>
            <a:r>
              <a:rPr lang="en-US" sz="1600" b="0" dirty="0" err="1" smtClean="0">
                <a:solidFill>
                  <a:srgbClr val="CC0000"/>
                </a:solidFill>
              </a:rPr>
              <a:t>Mazurkeiwicz</a:t>
            </a:r>
            <a:r>
              <a:rPr lang="en-US" sz="1600" b="0" dirty="0" smtClean="0">
                <a:solidFill>
                  <a:srgbClr val="CC0000"/>
                </a:solidFill>
              </a:rPr>
              <a:t> trace set</a:t>
            </a:r>
          </a:p>
          <a:p>
            <a:pPr lvl="1"/>
            <a:endParaRPr lang="en-US" sz="1600" b="0" dirty="0" smtClean="0">
              <a:solidFill>
                <a:srgbClr val="000099"/>
              </a:solidFill>
            </a:endParaRPr>
          </a:p>
          <a:p>
            <a:pPr lvl="1"/>
            <a:endParaRPr lang="en-US" sz="1600" b="0" dirty="0" smtClean="0">
              <a:solidFill>
                <a:srgbClr val="000099"/>
              </a:solidFill>
            </a:endParaRPr>
          </a:p>
        </p:txBody>
      </p:sp>
      <p:sp>
        <p:nvSpPr>
          <p:cNvPr id="2939907" name="Rectangle 3"/>
          <p:cNvSpPr>
            <a:spLocks noChangeArrowheads="1"/>
          </p:cNvSpPr>
          <p:nvPr/>
        </p:nvSpPr>
        <p:spPr bwMode="auto">
          <a:xfrm>
            <a:off x="304800" y="152400"/>
            <a:ext cx="8534400" cy="795338"/>
          </a:xfrm>
          <a:prstGeom prst="rect">
            <a:avLst/>
          </a:prstGeom>
          <a:noFill/>
          <a:ln w="9525">
            <a:noFill/>
            <a:miter lim="800000"/>
            <a:headEnd/>
            <a:tailEnd/>
          </a:ln>
          <a:effectLst/>
        </p:spPr>
        <p:txBody>
          <a:bodyPr lIns="92075" tIns="46038" rIns="92075" bIns="46038"/>
          <a:lstStyle/>
          <a:p>
            <a:pPr>
              <a:lnSpc>
                <a:spcPct val="90000"/>
              </a:lnSpc>
            </a:pPr>
            <a:r>
              <a:rPr lang="en-US" sz="2400" i="1" dirty="0" smtClean="0">
                <a:solidFill>
                  <a:srgbClr val="000099"/>
                </a:solidFill>
              </a:rPr>
              <a:t>More eye-popping numbers</a:t>
            </a:r>
            <a:endParaRPr lang="en-US" sz="2400" i="1" dirty="0">
              <a:solidFill>
                <a:srgbClr val="000099"/>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smtClean="0">
                <a:solidFill>
                  <a:srgbClr val="C00000"/>
                </a:solidFill>
              </a:rPr>
              <a:t>Dynamic Partial Order Reduction (DPOR) “animatronics”</a:t>
            </a:r>
            <a:endParaRPr lang="en-US" sz="3200" b="1" dirty="0">
              <a:solidFill>
                <a:srgbClr val="C00000"/>
              </a:solidFill>
            </a:endParaRPr>
          </a:p>
        </p:txBody>
      </p:sp>
      <p:sp>
        <p:nvSpPr>
          <p:cNvPr id="4" name="Rectangle 3"/>
          <p:cNvSpPr/>
          <p:nvPr/>
        </p:nvSpPr>
        <p:spPr>
          <a:xfrm>
            <a:off x="266700" y="1417638"/>
            <a:ext cx="54102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smtClean="0"/>
              <a:t>P0                              </a:t>
            </a:r>
            <a:r>
              <a:rPr lang="en-US" sz="2200" smtClean="0"/>
              <a:t>P1                      </a:t>
            </a:r>
            <a:r>
              <a:rPr lang="en-US" sz="2200" dirty="0" smtClean="0"/>
              <a:t>P2</a:t>
            </a:r>
            <a:endParaRPr lang="en-US" sz="2200" dirty="0"/>
          </a:p>
        </p:txBody>
      </p:sp>
      <p:sp>
        <p:nvSpPr>
          <p:cNvPr id="5" name="Rectangle 4"/>
          <p:cNvSpPr/>
          <p:nvPr/>
        </p:nvSpPr>
        <p:spPr>
          <a:xfrm>
            <a:off x="266700" y="2560638"/>
            <a:ext cx="1600200" cy="5334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lock(y)</a:t>
            </a:r>
            <a:endParaRPr lang="en-US" dirty="0">
              <a:solidFill>
                <a:schemeClr val="tx1"/>
              </a:solidFill>
            </a:endParaRPr>
          </a:p>
        </p:txBody>
      </p:sp>
      <p:sp>
        <p:nvSpPr>
          <p:cNvPr id="6" name="Rectangle 5"/>
          <p:cNvSpPr/>
          <p:nvPr/>
        </p:nvSpPr>
        <p:spPr>
          <a:xfrm>
            <a:off x="266700" y="3551238"/>
            <a:ext cx="1600200" cy="5334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t>
            </a:r>
            <a:endParaRPr lang="en-US" dirty="0">
              <a:solidFill>
                <a:schemeClr val="tx1"/>
              </a:solidFill>
            </a:endParaRPr>
          </a:p>
        </p:txBody>
      </p:sp>
      <p:sp>
        <p:nvSpPr>
          <p:cNvPr id="7" name="Rectangle 6"/>
          <p:cNvSpPr/>
          <p:nvPr/>
        </p:nvSpPr>
        <p:spPr>
          <a:xfrm>
            <a:off x="266700" y="4541838"/>
            <a:ext cx="1600200" cy="5334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unlock(y)</a:t>
            </a:r>
            <a:endParaRPr lang="en-US" dirty="0">
              <a:solidFill>
                <a:schemeClr val="tx1"/>
              </a:solidFill>
            </a:endParaRPr>
          </a:p>
        </p:txBody>
      </p:sp>
      <p:sp>
        <p:nvSpPr>
          <p:cNvPr id="14" name="Rectangle 13"/>
          <p:cNvSpPr/>
          <p:nvPr/>
        </p:nvSpPr>
        <p:spPr>
          <a:xfrm>
            <a:off x="2286000" y="2560638"/>
            <a:ext cx="1600200" cy="5334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lock(x)</a:t>
            </a:r>
            <a:endParaRPr lang="en-US" dirty="0">
              <a:solidFill>
                <a:schemeClr val="tx1"/>
              </a:solidFill>
            </a:endParaRPr>
          </a:p>
        </p:txBody>
      </p:sp>
      <p:sp>
        <p:nvSpPr>
          <p:cNvPr id="15" name="Rectangle 14"/>
          <p:cNvSpPr/>
          <p:nvPr/>
        </p:nvSpPr>
        <p:spPr>
          <a:xfrm>
            <a:off x="2286000" y="3551238"/>
            <a:ext cx="1600200" cy="5334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t>
            </a:r>
            <a:endParaRPr lang="en-US" dirty="0">
              <a:solidFill>
                <a:schemeClr val="tx1"/>
              </a:solidFill>
            </a:endParaRPr>
          </a:p>
        </p:txBody>
      </p:sp>
      <p:sp>
        <p:nvSpPr>
          <p:cNvPr id="16" name="Rectangle 15"/>
          <p:cNvSpPr/>
          <p:nvPr/>
        </p:nvSpPr>
        <p:spPr>
          <a:xfrm>
            <a:off x="2286000" y="4541838"/>
            <a:ext cx="1600200" cy="5334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unlock(x)</a:t>
            </a:r>
            <a:endParaRPr lang="en-US" dirty="0">
              <a:solidFill>
                <a:schemeClr val="tx1"/>
              </a:solidFill>
            </a:endParaRPr>
          </a:p>
        </p:txBody>
      </p:sp>
      <p:sp>
        <p:nvSpPr>
          <p:cNvPr id="18" name="Rectangle 17"/>
          <p:cNvSpPr/>
          <p:nvPr/>
        </p:nvSpPr>
        <p:spPr>
          <a:xfrm>
            <a:off x="4267200" y="2560638"/>
            <a:ext cx="1600200" cy="5334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lock(x)</a:t>
            </a:r>
            <a:endParaRPr lang="en-US" dirty="0">
              <a:solidFill>
                <a:schemeClr val="tx1"/>
              </a:solidFill>
            </a:endParaRPr>
          </a:p>
        </p:txBody>
      </p:sp>
      <p:sp>
        <p:nvSpPr>
          <p:cNvPr id="19" name="Rectangle 18"/>
          <p:cNvSpPr/>
          <p:nvPr/>
        </p:nvSpPr>
        <p:spPr>
          <a:xfrm>
            <a:off x="4267200" y="3551238"/>
            <a:ext cx="1600200" cy="5334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t>
            </a:r>
            <a:endParaRPr lang="en-US" dirty="0">
              <a:solidFill>
                <a:schemeClr val="tx1"/>
              </a:solidFill>
            </a:endParaRPr>
          </a:p>
        </p:txBody>
      </p:sp>
      <p:sp>
        <p:nvSpPr>
          <p:cNvPr id="20" name="Rectangle 19"/>
          <p:cNvSpPr/>
          <p:nvPr/>
        </p:nvSpPr>
        <p:spPr>
          <a:xfrm>
            <a:off x="4267200" y="4541838"/>
            <a:ext cx="1600200" cy="5334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unlock(x)</a:t>
            </a:r>
            <a:endParaRPr lang="en-US" dirty="0">
              <a:solidFill>
                <a:schemeClr val="tx1"/>
              </a:solidFill>
            </a:endParaRPr>
          </a:p>
        </p:txBody>
      </p:sp>
      <p:sp>
        <p:nvSpPr>
          <p:cNvPr id="21" name="Oval 20"/>
          <p:cNvSpPr/>
          <p:nvPr/>
        </p:nvSpPr>
        <p:spPr>
          <a:xfrm>
            <a:off x="6644640" y="1539240"/>
            <a:ext cx="274320" cy="274320"/>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Arrow Connector 25"/>
          <p:cNvCxnSpPr>
            <a:stCxn id="21" idx="4"/>
            <a:endCxn id="22" idx="0"/>
          </p:cNvCxnSpPr>
          <p:nvPr/>
        </p:nvCxnSpPr>
        <p:spPr>
          <a:xfrm rot="5400000">
            <a:off x="6568440" y="2026920"/>
            <a:ext cx="426720" cy="1588"/>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22" name="Oval 21"/>
          <p:cNvSpPr/>
          <p:nvPr/>
        </p:nvSpPr>
        <p:spPr>
          <a:xfrm>
            <a:off x="6644640" y="2240280"/>
            <a:ext cx="274320" cy="274320"/>
          </a:xfrm>
          <a:prstGeom prst="ellipse">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 name="Straight Arrow Connector 28"/>
          <p:cNvCxnSpPr>
            <a:stCxn id="22" idx="4"/>
          </p:cNvCxnSpPr>
          <p:nvPr/>
        </p:nvCxnSpPr>
        <p:spPr>
          <a:xfrm rot="16200000" flipH="1">
            <a:off x="6561058" y="2735342"/>
            <a:ext cx="442278" cy="794"/>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33" name="Oval 32"/>
          <p:cNvSpPr/>
          <p:nvPr/>
        </p:nvSpPr>
        <p:spPr>
          <a:xfrm>
            <a:off x="6643846" y="2956878"/>
            <a:ext cx="274320" cy="274320"/>
          </a:xfrm>
          <a:prstGeom prst="ellipse">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4" name="Straight Arrow Connector 33"/>
          <p:cNvCxnSpPr>
            <a:stCxn id="33" idx="4"/>
          </p:cNvCxnSpPr>
          <p:nvPr/>
        </p:nvCxnSpPr>
        <p:spPr>
          <a:xfrm rot="16200000" flipH="1">
            <a:off x="6560264" y="3451940"/>
            <a:ext cx="442278" cy="794"/>
          </a:xfrm>
          <a:prstGeom prst="straightConnector1">
            <a:avLst/>
          </a:prstGeom>
          <a:ln>
            <a:solidFill>
              <a:srgbClr val="00FF00"/>
            </a:solidFill>
            <a:tailEnd type="arrow"/>
          </a:ln>
        </p:spPr>
        <p:style>
          <a:lnRef idx="2">
            <a:schemeClr val="accent1"/>
          </a:lnRef>
          <a:fillRef idx="0">
            <a:schemeClr val="accent1"/>
          </a:fillRef>
          <a:effectRef idx="1">
            <a:schemeClr val="accent1"/>
          </a:effectRef>
          <a:fontRef idx="minor">
            <a:schemeClr val="tx1"/>
          </a:fontRef>
        </p:style>
      </p:cxnSp>
      <p:sp>
        <p:nvSpPr>
          <p:cNvPr id="36" name="Oval 35"/>
          <p:cNvSpPr/>
          <p:nvPr/>
        </p:nvSpPr>
        <p:spPr>
          <a:xfrm>
            <a:off x="6660674" y="3673476"/>
            <a:ext cx="274320" cy="274320"/>
          </a:xfrm>
          <a:prstGeom prst="ellipse">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Arrow Connector 36"/>
          <p:cNvCxnSpPr>
            <a:stCxn id="36" idx="4"/>
          </p:cNvCxnSpPr>
          <p:nvPr/>
        </p:nvCxnSpPr>
        <p:spPr>
          <a:xfrm rot="16200000" flipH="1">
            <a:off x="6577092" y="4168538"/>
            <a:ext cx="442278" cy="794"/>
          </a:xfrm>
          <a:prstGeom prst="straightConnector1">
            <a:avLst/>
          </a:prstGeom>
          <a:ln>
            <a:solidFill>
              <a:srgbClr val="00FF00"/>
            </a:solidFill>
            <a:tailEnd type="arrow"/>
          </a:ln>
        </p:spPr>
        <p:style>
          <a:lnRef idx="2">
            <a:schemeClr val="accent1"/>
          </a:lnRef>
          <a:fillRef idx="0">
            <a:schemeClr val="accent1"/>
          </a:fillRef>
          <a:effectRef idx="1">
            <a:schemeClr val="accent1"/>
          </a:effectRef>
          <a:fontRef idx="minor">
            <a:schemeClr val="tx1"/>
          </a:fontRef>
        </p:style>
      </p:cxnSp>
      <p:sp>
        <p:nvSpPr>
          <p:cNvPr id="39" name="Oval 38"/>
          <p:cNvSpPr/>
          <p:nvPr/>
        </p:nvSpPr>
        <p:spPr>
          <a:xfrm>
            <a:off x="6661468" y="4390074"/>
            <a:ext cx="274320" cy="274320"/>
          </a:xfrm>
          <a:prstGeom prst="ellipse">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Arrow Connector 39"/>
          <p:cNvCxnSpPr>
            <a:stCxn id="39" idx="4"/>
          </p:cNvCxnSpPr>
          <p:nvPr/>
        </p:nvCxnSpPr>
        <p:spPr>
          <a:xfrm rot="16200000" flipH="1">
            <a:off x="6577886" y="4885136"/>
            <a:ext cx="442278" cy="794"/>
          </a:xfrm>
          <a:prstGeom prst="straightConnector1">
            <a:avLst/>
          </a:prstGeom>
          <a:ln>
            <a:solidFill>
              <a:srgbClr val="00B0F0"/>
            </a:solidFill>
            <a:tailEnd type="arrow"/>
          </a:ln>
        </p:spPr>
        <p:style>
          <a:lnRef idx="2">
            <a:schemeClr val="accent1"/>
          </a:lnRef>
          <a:fillRef idx="0">
            <a:schemeClr val="accent1"/>
          </a:fillRef>
          <a:effectRef idx="1">
            <a:schemeClr val="accent1"/>
          </a:effectRef>
          <a:fontRef idx="minor">
            <a:schemeClr val="tx1"/>
          </a:fontRef>
        </p:style>
      </p:cxnSp>
      <p:sp>
        <p:nvSpPr>
          <p:cNvPr id="42" name="Oval 41"/>
          <p:cNvSpPr/>
          <p:nvPr/>
        </p:nvSpPr>
        <p:spPr>
          <a:xfrm>
            <a:off x="6662262" y="5106672"/>
            <a:ext cx="274320" cy="274320"/>
          </a:xfrm>
          <a:prstGeom prst="ellipse">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Arrow Connector 42"/>
          <p:cNvCxnSpPr>
            <a:stCxn id="42" idx="4"/>
          </p:cNvCxnSpPr>
          <p:nvPr/>
        </p:nvCxnSpPr>
        <p:spPr>
          <a:xfrm rot="16200000" flipH="1">
            <a:off x="6578680" y="5601734"/>
            <a:ext cx="442278" cy="794"/>
          </a:xfrm>
          <a:prstGeom prst="straightConnector1">
            <a:avLst/>
          </a:prstGeom>
          <a:ln>
            <a:solidFill>
              <a:srgbClr val="00B0F0"/>
            </a:solidFill>
            <a:tailEnd type="arrow"/>
          </a:ln>
        </p:spPr>
        <p:style>
          <a:lnRef idx="2">
            <a:schemeClr val="accent1"/>
          </a:lnRef>
          <a:fillRef idx="0">
            <a:schemeClr val="accent1"/>
          </a:fillRef>
          <a:effectRef idx="1">
            <a:schemeClr val="accent1"/>
          </a:effectRef>
          <a:fontRef idx="minor">
            <a:schemeClr val="tx1"/>
          </a:fontRef>
        </p:style>
      </p:cxnSp>
      <p:sp>
        <p:nvSpPr>
          <p:cNvPr id="44" name="Oval 43"/>
          <p:cNvSpPr/>
          <p:nvPr/>
        </p:nvSpPr>
        <p:spPr>
          <a:xfrm>
            <a:off x="6663056" y="5823270"/>
            <a:ext cx="274320" cy="274320"/>
          </a:xfrm>
          <a:prstGeom prst="ellipse">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TextBox 45"/>
          <p:cNvSpPr txBox="1"/>
          <p:nvPr/>
        </p:nvSpPr>
        <p:spPr>
          <a:xfrm>
            <a:off x="6918166" y="1814354"/>
            <a:ext cx="360996" cy="369332"/>
          </a:xfrm>
          <a:prstGeom prst="rect">
            <a:avLst/>
          </a:prstGeom>
          <a:noFill/>
        </p:spPr>
        <p:txBody>
          <a:bodyPr wrap="none" rtlCol="0">
            <a:spAutoFit/>
          </a:bodyPr>
          <a:lstStyle/>
          <a:p>
            <a:r>
              <a:rPr lang="en-US" dirty="0" smtClean="0"/>
              <a:t>L</a:t>
            </a:r>
            <a:r>
              <a:rPr lang="en-US" baseline="-25000" dirty="0" smtClean="0"/>
              <a:t>0</a:t>
            </a:r>
            <a:endParaRPr lang="en-US" baseline="-25000" dirty="0"/>
          </a:p>
        </p:txBody>
      </p:sp>
      <p:sp>
        <p:nvSpPr>
          <p:cNvPr id="47" name="TextBox 46"/>
          <p:cNvSpPr txBox="1"/>
          <p:nvPr/>
        </p:nvSpPr>
        <p:spPr>
          <a:xfrm>
            <a:off x="6918960" y="2514600"/>
            <a:ext cx="410690" cy="369332"/>
          </a:xfrm>
          <a:prstGeom prst="rect">
            <a:avLst/>
          </a:prstGeom>
          <a:noFill/>
        </p:spPr>
        <p:txBody>
          <a:bodyPr wrap="none" rtlCol="0">
            <a:spAutoFit/>
          </a:bodyPr>
          <a:lstStyle/>
          <a:p>
            <a:r>
              <a:rPr lang="en-US" dirty="0" smtClean="0"/>
              <a:t>U</a:t>
            </a:r>
            <a:r>
              <a:rPr lang="en-US" baseline="-25000" dirty="0" smtClean="0"/>
              <a:t>0</a:t>
            </a:r>
            <a:endParaRPr lang="en-US" baseline="-25000" dirty="0"/>
          </a:p>
        </p:txBody>
      </p:sp>
      <p:sp>
        <p:nvSpPr>
          <p:cNvPr id="48" name="TextBox 47"/>
          <p:cNvSpPr txBox="1"/>
          <p:nvPr/>
        </p:nvSpPr>
        <p:spPr>
          <a:xfrm>
            <a:off x="6937376" y="3181906"/>
            <a:ext cx="360996" cy="369332"/>
          </a:xfrm>
          <a:prstGeom prst="rect">
            <a:avLst/>
          </a:prstGeom>
          <a:noFill/>
        </p:spPr>
        <p:txBody>
          <a:bodyPr wrap="none" rtlCol="0">
            <a:spAutoFit/>
          </a:bodyPr>
          <a:lstStyle/>
          <a:p>
            <a:r>
              <a:rPr lang="en-US" dirty="0" smtClean="0"/>
              <a:t>L</a:t>
            </a:r>
            <a:r>
              <a:rPr lang="en-US" baseline="-25000" dirty="0" smtClean="0"/>
              <a:t>1</a:t>
            </a:r>
            <a:endParaRPr lang="en-US" baseline="-25000" dirty="0"/>
          </a:p>
        </p:txBody>
      </p:sp>
      <p:sp>
        <p:nvSpPr>
          <p:cNvPr id="49" name="TextBox 48"/>
          <p:cNvSpPr txBox="1"/>
          <p:nvPr/>
        </p:nvSpPr>
        <p:spPr>
          <a:xfrm>
            <a:off x="6918166" y="4664393"/>
            <a:ext cx="360996" cy="369332"/>
          </a:xfrm>
          <a:prstGeom prst="rect">
            <a:avLst/>
          </a:prstGeom>
          <a:noFill/>
        </p:spPr>
        <p:txBody>
          <a:bodyPr wrap="none" rtlCol="0">
            <a:spAutoFit/>
          </a:bodyPr>
          <a:lstStyle/>
          <a:p>
            <a:r>
              <a:rPr lang="en-US" dirty="0" smtClean="0"/>
              <a:t>L</a:t>
            </a:r>
            <a:r>
              <a:rPr lang="en-US" baseline="-25000" dirty="0" smtClean="0"/>
              <a:t>2</a:t>
            </a:r>
            <a:endParaRPr lang="en-US" baseline="-25000" dirty="0"/>
          </a:p>
        </p:txBody>
      </p:sp>
      <p:sp>
        <p:nvSpPr>
          <p:cNvPr id="50" name="TextBox 49"/>
          <p:cNvSpPr txBox="1"/>
          <p:nvPr/>
        </p:nvSpPr>
        <p:spPr>
          <a:xfrm>
            <a:off x="6934994" y="3899972"/>
            <a:ext cx="410690" cy="369332"/>
          </a:xfrm>
          <a:prstGeom prst="rect">
            <a:avLst/>
          </a:prstGeom>
          <a:noFill/>
        </p:spPr>
        <p:txBody>
          <a:bodyPr wrap="none" rtlCol="0">
            <a:spAutoFit/>
          </a:bodyPr>
          <a:lstStyle/>
          <a:p>
            <a:r>
              <a:rPr lang="en-US" dirty="0" smtClean="0"/>
              <a:t>U</a:t>
            </a:r>
            <a:r>
              <a:rPr lang="en-US" baseline="-25000" dirty="0" smtClean="0"/>
              <a:t>1</a:t>
            </a:r>
            <a:endParaRPr lang="en-US" baseline="-25000" dirty="0"/>
          </a:p>
        </p:txBody>
      </p:sp>
      <p:sp>
        <p:nvSpPr>
          <p:cNvPr id="51" name="TextBox 50"/>
          <p:cNvSpPr txBox="1"/>
          <p:nvPr/>
        </p:nvSpPr>
        <p:spPr>
          <a:xfrm>
            <a:off x="6887684" y="5380991"/>
            <a:ext cx="410690" cy="369332"/>
          </a:xfrm>
          <a:prstGeom prst="rect">
            <a:avLst/>
          </a:prstGeom>
          <a:noFill/>
        </p:spPr>
        <p:txBody>
          <a:bodyPr wrap="none" rtlCol="0">
            <a:spAutoFit/>
          </a:bodyPr>
          <a:lstStyle/>
          <a:p>
            <a:r>
              <a:rPr lang="en-US" dirty="0" smtClean="0"/>
              <a:t>U</a:t>
            </a:r>
            <a:r>
              <a:rPr lang="en-US" baseline="-25000" dirty="0" smtClean="0"/>
              <a:t>2</a:t>
            </a:r>
            <a:endParaRPr lang="en-US" baseline="-25000" dirty="0"/>
          </a:p>
        </p:txBody>
      </p:sp>
      <p:sp>
        <p:nvSpPr>
          <p:cNvPr id="52" name="Oval 51"/>
          <p:cNvSpPr/>
          <p:nvPr/>
        </p:nvSpPr>
        <p:spPr>
          <a:xfrm>
            <a:off x="7692230" y="1539240"/>
            <a:ext cx="274320" cy="294059"/>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3" name="Straight Arrow Connector 52"/>
          <p:cNvCxnSpPr>
            <a:stCxn id="52" idx="4"/>
            <a:endCxn id="54" idx="0"/>
          </p:cNvCxnSpPr>
          <p:nvPr/>
        </p:nvCxnSpPr>
        <p:spPr>
          <a:xfrm rot="5400000">
            <a:off x="7631011" y="2031736"/>
            <a:ext cx="396759" cy="1588"/>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54" name="Oval 53"/>
          <p:cNvSpPr/>
          <p:nvPr/>
        </p:nvSpPr>
        <p:spPr>
          <a:xfrm>
            <a:off x="7692230" y="2230058"/>
            <a:ext cx="274320" cy="294059"/>
          </a:xfrm>
          <a:prstGeom prst="ellipse">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9" name="Straight Arrow Connector 58"/>
          <p:cNvCxnSpPr>
            <a:endCxn id="60" idx="0"/>
          </p:cNvCxnSpPr>
          <p:nvPr/>
        </p:nvCxnSpPr>
        <p:spPr>
          <a:xfrm rot="5400000">
            <a:off x="7630217" y="2721702"/>
            <a:ext cx="396759" cy="1588"/>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60" name="Oval 59"/>
          <p:cNvSpPr/>
          <p:nvPr/>
        </p:nvSpPr>
        <p:spPr>
          <a:xfrm>
            <a:off x="7691436" y="2920025"/>
            <a:ext cx="274320" cy="294059"/>
          </a:xfrm>
          <a:prstGeom prst="ellipse">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u="sng"/>
          </a:p>
        </p:txBody>
      </p:sp>
      <p:cxnSp>
        <p:nvCxnSpPr>
          <p:cNvPr id="62" name="Straight Arrow Connector 61"/>
          <p:cNvCxnSpPr>
            <a:endCxn id="63" idx="0"/>
          </p:cNvCxnSpPr>
          <p:nvPr/>
        </p:nvCxnSpPr>
        <p:spPr>
          <a:xfrm rot="5400000">
            <a:off x="7629423" y="3411669"/>
            <a:ext cx="396759" cy="1588"/>
          </a:xfrm>
          <a:prstGeom prst="straightConnector1">
            <a:avLst/>
          </a:prstGeom>
          <a:ln>
            <a:solidFill>
              <a:srgbClr val="00B0F0"/>
            </a:solidFill>
            <a:tailEnd type="arrow"/>
          </a:ln>
        </p:spPr>
        <p:style>
          <a:lnRef idx="2">
            <a:schemeClr val="accent1"/>
          </a:lnRef>
          <a:fillRef idx="0">
            <a:schemeClr val="accent1"/>
          </a:fillRef>
          <a:effectRef idx="1">
            <a:schemeClr val="accent1"/>
          </a:effectRef>
          <a:fontRef idx="minor">
            <a:schemeClr val="tx1"/>
          </a:fontRef>
        </p:style>
      </p:cxnSp>
      <p:sp>
        <p:nvSpPr>
          <p:cNvPr id="63" name="Oval 62"/>
          <p:cNvSpPr/>
          <p:nvPr/>
        </p:nvSpPr>
        <p:spPr>
          <a:xfrm>
            <a:off x="7690642" y="3609992"/>
            <a:ext cx="274320" cy="294059"/>
          </a:xfrm>
          <a:prstGeom prst="ellipse">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5" name="Straight Arrow Connector 64"/>
          <p:cNvCxnSpPr>
            <a:endCxn id="66" idx="0"/>
          </p:cNvCxnSpPr>
          <p:nvPr/>
        </p:nvCxnSpPr>
        <p:spPr>
          <a:xfrm rot="5400000">
            <a:off x="7628629" y="4120397"/>
            <a:ext cx="396759" cy="1588"/>
          </a:xfrm>
          <a:prstGeom prst="straightConnector1">
            <a:avLst/>
          </a:prstGeom>
          <a:ln>
            <a:solidFill>
              <a:srgbClr val="00B0F0"/>
            </a:solidFill>
            <a:tailEnd type="arrow"/>
          </a:ln>
        </p:spPr>
        <p:style>
          <a:lnRef idx="2">
            <a:schemeClr val="accent1"/>
          </a:lnRef>
          <a:fillRef idx="0">
            <a:schemeClr val="accent1"/>
          </a:fillRef>
          <a:effectRef idx="1">
            <a:schemeClr val="accent1"/>
          </a:effectRef>
          <a:fontRef idx="minor">
            <a:schemeClr val="tx1"/>
          </a:fontRef>
        </p:style>
      </p:cxnSp>
      <p:sp>
        <p:nvSpPr>
          <p:cNvPr id="66" name="Oval 65"/>
          <p:cNvSpPr/>
          <p:nvPr/>
        </p:nvSpPr>
        <p:spPr>
          <a:xfrm>
            <a:off x="7689848" y="4318720"/>
            <a:ext cx="274320" cy="294059"/>
          </a:xfrm>
          <a:prstGeom prst="ellipse">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8" name="Straight Arrow Connector 67"/>
          <p:cNvCxnSpPr>
            <a:endCxn id="69" idx="0"/>
          </p:cNvCxnSpPr>
          <p:nvPr/>
        </p:nvCxnSpPr>
        <p:spPr>
          <a:xfrm rot="5400000">
            <a:off x="7627041" y="4837294"/>
            <a:ext cx="396759" cy="1588"/>
          </a:xfrm>
          <a:prstGeom prst="straightConnector1">
            <a:avLst/>
          </a:prstGeom>
          <a:ln>
            <a:solidFill>
              <a:srgbClr val="00FF00"/>
            </a:solidFill>
            <a:tailEnd type="arrow"/>
          </a:ln>
        </p:spPr>
        <p:style>
          <a:lnRef idx="2">
            <a:schemeClr val="accent1"/>
          </a:lnRef>
          <a:fillRef idx="0">
            <a:schemeClr val="accent1"/>
          </a:fillRef>
          <a:effectRef idx="1">
            <a:schemeClr val="accent1"/>
          </a:effectRef>
          <a:fontRef idx="minor">
            <a:schemeClr val="tx1"/>
          </a:fontRef>
        </p:style>
      </p:cxnSp>
      <p:sp>
        <p:nvSpPr>
          <p:cNvPr id="69" name="Oval 68"/>
          <p:cNvSpPr/>
          <p:nvPr/>
        </p:nvSpPr>
        <p:spPr>
          <a:xfrm>
            <a:off x="7688260" y="5035616"/>
            <a:ext cx="274320" cy="294059"/>
          </a:xfrm>
          <a:prstGeom prst="ellipse">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1" name="Straight Arrow Connector 70"/>
          <p:cNvCxnSpPr>
            <a:endCxn id="72" idx="0"/>
          </p:cNvCxnSpPr>
          <p:nvPr/>
        </p:nvCxnSpPr>
        <p:spPr>
          <a:xfrm rot="5400000">
            <a:off x="7628629" y="5560957"/>
            <a:ext cx="396759" cy="1588"/>
          </a:xfrm>
          <a:prstGeom prst="straightConnector1">
            <a:avLst/>
          </a:prstGeom>
          <a:ln>
            <a:solidFill>
              <a:srgbClr val="00FF00"/>
            </a:solidFill>
            <a:tailEnd type="arrow"/>
          </a:ln>
        </p:spPr>
        <p:style>
          <a:lnRef idx="2">
            <a:schemeClr val="accent1"/>
          </a:lnRef>
          <a:fillRef idx="0">
            <a:schemeClr val="accent1"/>
          </a:fillRef>
          <a:effectRef idx="1">
            <a:schemeClr val="accent1"/>
          </a:effectRef>
          <a:fontRef idx="minor">
            <a:schemeClr val="tx1"/>
          </a:fontRef>
        </p:style>
      </p:cxnSp>
      <p:sp>
        <p:nvSpPr>
          <p:cNvPr id="72" name="Oval 71"/>
          <p:cNvSpPr/>
          <p:nvPr/>
        </p:nvSpPr>
        <p:spPr>
          <a:xfrm>
            <a:off x="7689848" y="5759279"/>
            <a:ext cx="274320" cy="294059"/>
          </a:xfrm>
          <a:prstGeom prst="ellipse">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TextBox 76"/>
          <p:cNvSpPr txBox="1"/>
          <p:nvPr/>
        </p:nvSpPr>
        <p:spPr>
          <a:xfrm>
            <a:off x="7962580" y="1834150"/>
            <a:ext cx="360996" cy="369332"/>
          </a:xfrm>
          <a:prstGeom prst="rect">
            <a:avLst/>
          </a:prstGeom>
          <a:noFill/>
        </p:spPr>
        <p:txBody>
          <a:bodyPr wrap="none" rtlCol="0">
            <a:spAutoFit/>
          </a:bodyPr>
          <a:lstStyle/>
          <a:p>
            <a:r>
              <a:rPr lang="en-US" dirty="0" smtClean="0"/>
              <a:t>L</a:t>
            </a:r>
            <a:r>
              <a:rPr lang="en-US" baseline="-25000" dirty="0" smtClean="0"/>
              <a:t>0</a:t>
            </a:r>
            <a:endParaRPr lang="en-US" baseline="-25000" dirty="0"/>
          </a:p>
        </p:txBody>
      </p:sp>
      <p:sp>
        <p:nvSpPr>
          <p:cNvPr id="78" name="TextBox 77"/>
          <p:cNvSpPr txBox="1"/>
          <p:nvPr/>
        </p:nvSpPr>
        <p:spPr>
          <a:xfrm>
            <a:off x="7962580" y="2524117"/>
            <a:ext cx="410690" cy="369332"/>
          </a:xfrm>
          <a:prstGeom prst="rect">
            <a:avLst/>
          </a:prstGeom>
          <a:noFill/>
        </p:spPr>
        <p:txBody>
          <a:bodyPr wrap="none" rtlCol="0">
            <a:spAutoFit/>
          </a:bodyPr>
          <a:lstStyle/>
          <a:p>
            <a:r>
              <a:rPr lang="en-US" dirty="0" smtClean="0"/>
              <a:t>U</a:t>
            </a:r>
            <a:r>
              <a:rPr lang="en-US" baseline="-25000" dirty="0" smtClean="0"/>
              <a:t>0</a:t>
            </a:r>
            <a:endParaRPr lang="en-US" baseline="-25000" dirty="0"/>
          </a:p>
        </p:txBody>
      </p:sp>
      <p:sp>
        <p:nvSpPr>
          <p:cNvPr id="79" name="TextBox 78"/>
          <p:cNvSpPr txBox="1"/>
          <p:nvPr/>
        </p:nvSpPr>
        <p:spPr>
          <a:xfrm>
            <a:off x="8012274" y="3214083"/>
            <a:ext cx="360996" cy="369332"/>
          </a:xfrm>
          <a:prstGeom prst="rect">
            <a:avLst/>
          </a:prstGeom>
          <a:noFill/>
        </p:spPr>
        <p:txBody>
          <a:bodyPr wrap="none" rtlCol="0">
            <a:spAutoFit/>
          </a:bodyPr>
          <a:lstStyle/>
          <a:p>
            <a:r>
              <a:rPr lang="en-US" dirty="0" smtClean="0"/>
              <a:t>L</a:t>
            </a:r>
            <a:r>
              <a:rPr lang="en-US" baseline="-25000" dirty="0" smtClean="0"/>
              <a:t>2</a:t>
            </a:r>
            <a:endParaRPr lang="en-US" baseline="-25000" dirty="0"/>
          </a:p>
        </p:txBody>
      </p:sp>
      <p:sp>
        <p:nvSpPr>
          <p:cNvPr id="80" name="TextBox 79"/>
          <p:cNvSpPr txBox="1"/>
          <p:nvPr/>
        </p:nvSpPr>
        <p:spPr>
          <a:xfrm>
            <a:off x="7966550" y="3899972"/>
            <a:ext cx="410690" cy="369332"/>
          </a:xfrm>
          <a:prstGeom prst="rect">
            <a:avLst/>
          </a:prstGeom>
          <a:noFill/>
        </p:spPr>
        <p:txBody>
          <a:bodyPr wrap="none" rtlCol="0">
            <a:spAutoFit/>
          </a:bodyPr>
          <a:lstStyle/>
          <a:p>
            <a:r>
              <a:rPr lang="en-US" dirty="0" smtClean="0"/>
              <a:t>U</a:t>
            </a:r>
            <a:r>
              <a:rPr lang="en-US" baseline="-25000" dirty="0" smtClean="0"/>
              <a:t>2</a:t>
            </a:r>
            <a:endParaRPr lang="en-US" baseline="-25000" dirty="0"/>
          </a:p>
        </p:txBody>
      </p:sp>
      <p:sp>
        <p:nvSpPr>
          <p:cNvPr id="81" name="TextBox 80"/>
          <p:cNvSpPr txBox="1"/>
          <p:nvPr/>
        </p:nvSpPr>
        <p:spPr>
          <a:xfrm>
            <a:off x="7962580" y="4612779"/>
            <a:ext cx="360996" cy="369332"/>
          </a:xfrm>
          <a:prstGeom prst="rect">
            <a:avLst/>
          </a:prstGeom>
          <a:noFill/>
        </p:spPr>
        <p:txBody>
          <a:bodyPr wrap="none" rtlCol="0">
            <a:spAutoFit/>
          </a:bodyPr>
          <a:lstStyle/>
          <a:p>
            <a:r>
              <a:rPr lang="en-US" dirty="0" smtClean="0"/>
              <a:t>L</a:t>
            </a:r>
            <a:r>
              <a:rPr lang="en-US" baseline="-25000" dirty="0" smtClean="0"/>
              <a:t>1</a:t>
            </a:r>
            <a:endParaRPr lang="en-US" baseline="-25000" dirty="0"/>
          </a:p>
        </p:txBody>
      </p:sp>
      <p:sp>
        <p:nvSpPr>
          <p:cNvPr id="82" name="TextBox 81"/>
          <p:cNvSpPr txBox="1"/>
          <p:nvPr/>
        </p:nvSpPr>
        <p:spPr>
          <a:xfrm>
            <a:off x="7912886" y="5329675"/>
            <a:ext cx="410690" cy="369332"/>
          </a:xfrm>
          <a:prstGeom prst="rect">
            <a:avLst/>
          </a:prstGeom>
          <a:noFill/>
        </p:spPr>
        <p:txBody>
          <a:bodyPr wrap="none" rtlCol="0">
            <a:spAutoFit/>
          </a:bodyPr>
          <a:lstStyle/>
          <a:p>
            <a:r>
              <a:rPr lang="en-US" dirty="0" smtClean="0"/>
              <a:t>U</a:t>
            </a:r>
            <a:r>
              <a:rPr lang="en-US" baseline="-25000" dirty="0" smtClean="0"/>
              <a:t>1</a:t>
            </a:r>
            <a:endParaRPr lang="en-US" baseline="-25000" dirty="0"/>
          </a:p>
        </p:txBody>
      </p:sp>
      <p:cxnSp>
        <p:nvCxnSpPr>
          <p:cNvPr id="84" name="Shape 83"/>
          <p:cNvCxnSpPr>
            <a:stCxn id="49" idx="3"/>
            <a:endCxn id="48" idx="3"/>
          </p:cNvCxnSpPr>
          <p:nvPr/>
        </p:nvCxnSpPr>
        <p:spPr>
          <a:xfrm flipV="1">
            <a:off x="7279162" y="3366572"/>
            <a:ext cx="19210" cy="1482487"/>
          </a:xfrm>
          <a:prstGeom prst="curvedConnector3">
            <a:avLst>
              <a:gd name="adj1" fmla="val 1290005"/>
            </a:avLst>
          </a:prstGeom>
          <a:ln>
            <a:prstDash val="dash"/>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86" name="Slide Number Placeholder 85"/>
          <p:cNvSpPr>
            <a:spLocks noGrp="1"/>
          </p:cNvSpPr>
          <p:nvPr>
            <p:ph type="sldNum" sz="quarter" idx="12"/>
          </p:nvPr>
        </p:nvSpPr>
        <p:spPr/>
        <p:txBody>
          <a:bodyPr/>
          <a:lstStyle/>
          <a:p>
            <a:fld id="{08210399-BF1E-F845-A018-4F8D6DDD9A3F}" type="slidenum">
              <a:rPr lang="en-US" smtClean="0"/>
              <a:pPr/>
              <a:t>33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1"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slide(fromTop)">
                                      <p:cBhvr>
                                        <p:cTn id="11" dur="500"/>
                                        <p:tgtEl>
                                          <p:spTgt spid="26"/>
                                        </p:tgtEl>
                                      </p:cBhvr>
                                    </p:animEffec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mph" presetSubtype="2" fill="hold" grpId="0" nodeType="withEffect">
                                  <p:stCondLst>
                                    <p:cond delay="0"/>
                                  </p:stCondLst>
                                  <p:childTnLst>
                                    <p:animClr clrSpc="rgb">
                                      <p:cBhvr>
                                        <p:cTn id="18" dur="2000" fill="hold"/>
                                        <p:tgtEl>
                                          <p:spTgt spid="5"/>
                                        </p:tgtEl>
                                        <p:attrNameLst>
                                          <p:attrName>fillcolor</p:attrName>
                                        </p:attrNameLst>
                                      </p:cBhvr>
                                      <p:to>
                                        <a:schemeClr val="accent2"/>
                                      </p:to>
                                    </p:animClr>
                                    <p:set>
                                      <p:cBhvr>
                                        <p:cTn id="19" dur="2000" fill="hold"/>
                                        <p:tgtEl>
                                          <p:spTgt spid="5"/>
                                        </p:tgtEl>
                                        <p:attrNameLst>
                                          <p:attrName>fill.type</p:attrName>
                                        </p:attrNameLst>
                                      </p:cBhvr>
                                      <p:to>
                                        <p:strVal val="solid"/>
                                      </p:to>
                                    </p:set>
                                    <p:set>
                                      <p:cBhvr>
                                        <p:cTn id="20" dur="2000" fill="hold"/>
                                        <p:tgtEl>
                                          <p:spTgt spid="5"/>
                                        </p:tgtEl>
                                        <p:attrNameLst>
                                          <p:attrName>fill.on</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12" presetClass="entr" presetSubtype="1"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slide(fromTop)">
                                      <p:cBhvr>
                                        <p:cTn id="25" dur="500"/>
                                        <p:tgtEl>
                                          <p:spTgt spid="29"/>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mph" presetSubtype="2" fill="hold" nodeType="withEffect">
                                  <p:stCondLst>
                                    <p:cond delay="0"/>
                                  </p:stCondLst>
                                  <p:childTnLst>
                                    <p:animClr clrSpc="rgb">
                                      <p:cBhvr>
                                        <p:cTn id="32" dur="500" fill="hold"/>
                                        <p:tgtEl>
                                          <p:spTgt spid="7"/>
                                        </p:tgtEl>
                                        <p:attrNameLst>
                                          <p:attrName>fillcolor</p:attrName>
                                        </p:attrNameLst>
                                      </p:cBhvr>
                                      <p:to>
                                        <a:schemeClr val="accent2"/>
                                      </p:to>
                                    </p:animClr>
                                    <p:set>
                                      <p:cBhvr>
                                        <p:cTn id="33" dur="500" fill="hold"/>
                                        <p:tgtEl>
                                          <p:spTgt spid="7"/>
                                        </p:tgtEl>
                                        <p:attrNameLst>
                                          <p:attrName>fill.type</p:attrName>
                                        </p:attrNameLst>
                                      </p:cBhvr>
                                      <p:to>
                                        <p:strVal val="solid"/>
                                      </p:to>
                                    </p:set>
                                    <p:set>
                                      <p:cBhvr>
                                        <p:cTn id="34" dur="500" fill="hold"/>
                                        <p:tgtEl>
                                          <p:spTgt spid="7"/>
                                        </p:tgtEl>
                                        <p:attrNameLst>
                                          <p:attrName>fill.on</p:attrName>
                                        </p:attrNameLst>
                                      </p:cBhvr>
                                      <p:to>
                                        <p:strVal val="true"/>
                                      </p:to>
                                    </p:set>
                                  </p:childTnLst>
                                </p:cTn>
                              </p:par>
                            </p:childTnLst>
                          </p:cTn>
                        </p:par>
                      </p:childTnLst>
                    </p:cTn>
                  </p:par>
                  <p:par>
                    <p:cTn id="35" fill="hold">
                      <p:stCondLst>
                        <p:cond delay="indefinite"/>
                      </p:stCondLst>
                      <p:childTnLst>
                        <p:par>
                          <p:cTn id="36" fill="hold">
                            <p:stCondLst>
                              <p:cond delay="0"/>
                            </p:stCondLst>
                            <p:childTnLst>
                              <p:par>
                                <p:cTn id="37" presetID="12" presetClass="entr" presetSubtype="1"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slide(fromTop)">
                                      <p:cBhvr>
                                        <p:cTn id="39" dur="500"/>
                                        <p:tgtEl>
                                          <p:spTgt spid="34"/>
                                        </p:tgtEl>
                                      </p:cBhvr>
                                    </p:animEffect>
                                  </p:childTnLst>
                                </p:cTn>
                              </p:par>
                            </p:childTnLst>
                          </p:cTn>
                        </p:par>
                        <p:par>
                          <p:cTn id="40" fill="hold">
                            <p:stCondLst>
                              <p:cond delay="500"/>
                            </p:stCondLst>
                            <p:childTnLst>
                              <p:par>
                                <p:cTn id="41" presetID="1" presetClass="entr" presetSubtype="0"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8"/>
                                        </p:tgtEl>
                                        <p:attrNameLst>
                                          <p:attrName>style.visibility</p:attrName>
                                        </p:attrNameLst>
                                      </p:cBhvr>
                                      <p:to>
                                        <p:strVal val="visible"/>
                                      </p:to>
                                    </p:set>
                                  </p:childTnLst>
                                </p:cTn>
                              </p:par>
                              <p:par>
                                <p:cTn id="45" presetID="1" presetClass="emph" presetSubtype="2" fill="hold" nodeType="withEffect">
                                  <p:stCondLst>
                                    <p:cond delay="0"/>
                                  </p:stCondLst>
                                  <p:childTnLst>
                                    <p:animClr clrSpc="rgb">
                                      <p:cBhvr>
                                        <p:cTn id="46" dur="500" fill="hold"/>
                                        <p:tgtEl>
                                          <p:spTgt spid="14"/>
                                        </p:tgtEl>
                                        <p:attrNameLst>
                                          <p:attrName>fillcolor</p:attrName>
                                        </p:attrNameLst>
                                      </p:cBhvr>
                                      <p:to>
                                        <a:srgbClr val="16F8A2"/>
                                      </p:to>
                                    </p:animClr>
                                    <p:set>
                                      <p:cBhvr>
                                        <p:cTn id="47" dur="500" fill="hold"/>
                                        <p:tgtEl>
                                          <p:spTgt spid="14"/>
                                        </p:tgtEl>
                                        <p:attrNameLst>
                                          <p:attrName>fill.type</p:attrName>
                                        </p:attrNameLst>
                                      </p:cBhvr>
                                      <p:to>
                                        <p:strVal val="solid"/>
                                      </p:to>
                                    </p:set>
                                    <p:set>
                                      <p:cBhvr>
                                        <p:cTn id="48" dur="500" fill="hold"/>
                                        <p:tgtEl>
                                          <p:spTgt spid="14"/>
                                        </p:tgtEl>
                                        <p:attrNameLst>
                                          <p:attrName>fill.on</p:attrName>
                                        </p:attrNameLst>
                                      </p:cBhvr>
                                      <p:to>
                                        <p:strVal val="true"/>
                                      </p:to>
                                    </p:set>
                                  </p:childTnLst>
                                </p:cTn>
                              </p:par>
                            </p:childTnLst>
                          </p:cTn>
                        </p:par>
                      </p:childTnLst>
                    </p:cTn>
                  </p:par>
                  <p:par>
                    <p:cTn id="49" fill="hold">
                      <p:stCondLst>
                        <p:cond delay="indefinite"/>
                      </p:stCondLst>
                      <p:childTnLst>
                        <p:par>
                          <p:cTn id="50" fill="hold">
                            <p:stCondLst>
                              <p:cond delay="0"/>
                            </p:stCondLst>
                            <p:childTnLst>
                              <p:par>
                                <p:cTn id="51" presetID="12" presetClass="entr" presetSubtype="1" fill="hold" nodeType="click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slide(fromTop)">
                                      <p:cBhvr>
                                        <p:cTn id="53" dur="500"/>
                                        <p:tgtEl>
                                          <p:spTgt spid="37"/>
                                        </p:tgtEl>
                                      </p:cBhvr>
                                    </p:animEffect>
                                  </p:childTnLst>
                                </p:cTn>
                              </p:par>
                            </p:childTnLst>
                          </p:cTn>
                        </p:par>
                        <p:par>
                          <p:cTn id="54" fill="hold">
                            <p:stCondLst>
                              <p:cond delay="500"/>
                            </p:stCondLst>
                            <p:childTnLst>
                              <p:par>
                                <p:cTn id="55" presetID="1" presetClass="entr" presetSubtype="0"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0"/>
                                        </p:tgtEl>
                                        <p:attrNameLst>
                                          <p:attrName>style.visibility</p:attrName>
                                        </p:attrNameLst>
                                      </p:cBhvr>
                                      <p:to>
                                        <p:strVal val="visible"/>
                                      </p:to>
                                    </p:set>
                                  </p:childTnLst>
                                </p:cTn>
                              </p:par>
                              <p:par>
                                <p:cTn id="59" presetID="1" presetClass="emph" presetSubtype="2" fill="hold" grpId="0" nodeType="withEffect">
                                  <p:stCondLst>
                                    <p:cond delay="0"/>
                                  </p:stCondLst>
                                  <p:childTnLst>
                                    <p:animClr clrSpc="rgb">
                                      <p:cBhvr>
                                        <p:cTn id="60" dur="500" fill="hold"/>
                                        <p:tgtEl>
                                          <p:spTgt spid="16"/>
                                        </p:tgtEl>
                                        <p:attrNameLst>
                                          <p:attrName>fillcolor</p:attrName>
                                        </p:attrNameLst>
                                      </p:cBhvr>
                                      <p:to>
                                        <a:srgbClr val="16F8A2"/>
                                      </p:to>
                                    </p:animClr>
                                    <p:set>
                                      <p:cBhvr>
                                        <p:cTn id="61" dur="500" fill="hold"/>
                                        <p:tgtEl>
                                          <p:spTgt spid="16"/>
                                        </p:tgtEl>
                                        <p:attrNameLst>
                                          <p:attrName>fill.type</p:attrName>
                                        </p:attrNameLst>
                                      </p:cBhvr>
                                      <p:to>
                                        <p:strVal val="solid"/>
                                      </p:to>
                                    </p:set>
                                    <p:set>
                                      <p:cBhvr>
                                        <p:cTn id="62" dur="500" fill="hold"/>
                                        <p:tgtEl>
                                          <p:spTgt spid="16"/>
                                        </p:tgtEl>
                                        <p:attrNameLst>
                                          <p:attrName>fill.on</p:attrName>
                                        </p:attrNameLst>
                                      </p:cBhvr>
                                      <p:to>
                                        <p:strVal val="true"/>
                                      </p:to>
                                    </p:set>
                                  </p:childTnLst>
                                </p:cTn>
                              </p:par>
                            </p:childTnLst>
                          </p:cTn>
                        </p:par>
                      </p:childTnLst>
                    </p:cTn>
                  </p:par>
                  <p:par>
                    <p:cTn id="63" fill="hold">
                      <p:stCondLst>
                        <p:cond delay="indefinite"/>
                      </p:stCondLst>
                      <p:childTnLst>
                        <p:par>
                          <p:cTn id="64" fill="hold">
                            <p:stCondLst>
                              <p:cond delay="0"/>
                            </p:stCondLst>
                            <p:childTnLst>
                              <p:par>
                                <p:cTn id="65" presetID="12" presetClass="entr" presetSubtype="1" fill="hold" nodeType="click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slide(fromTop)">
                                      <p:cBhvr>
                                        <p:cTn id="67" dur="500"/>
                                        <p:tgtEl>
                                          <p:spTgt spid="40"/>
                                        </p:tgtEl>
                                      </p:cBhvr>
                                    </p:animEffect>
                                  </p:childTnLst>
                                </p:cTn>
                              </p:par>
                            </p:childTnLst>
                          </p:cTn>
                        </p:par>
                        <p:par>
                          <p:cTn id="68" fill="hold">
                            <p:stCondLst>
                              <p:cond delay="500"/>
                            </p:stCondLst>
                            <p:childTnLst>
                              <p:par>
                                <p:cTn id="69" presetID="1"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9"/>
                                        </p:tgtEl>
                                        <p:attrNameLst>
                                          <p:attrName>style.visibility</p:attrName>
                                        </p:attrNameLst>
                                      </p:cBhvr>
                                      <p:to>
                                        <p:strVal val="visible"/>
                                      </p:to>
                                    </p:set>
                                  </p:childTnLst>
                                </p:cTn>
                              </p:par>
                              <p:par>
                                <p:cTn id="73" presetID="1" presetClass="emph" presetSubtype="2" fill="hold" nodeType="withEffect">
                                  <p:stCondLst>
                                    <p:cond delay="0"/>
                                  </p:stCondLst>
                                  <p:childTnLst>
                                    <p:animClr clrSpc="rgb">
                                      <p:cBhvr>
                                        <p:cTn id="74" dur="2000" fill="hold"/>
                                        <p:tgtEl>
                                          <p:spTgt spid="18"/>
                                        </p:tgtEl>
                                        <p:attrNameLst>
                                          <p:attrName>fillcolor</p:attrName>
                                        </p:attrNameLst>
                                      </p:cBhvr>
                                      <p:to>
                                        <a:srgbClr val="3366FF"/>
                                      </p:to>
                                    </p:animClr>
                                    <p:set>
                                      <p:cBhvr>
                                        <p:cTn id="75" dur="2000" fill="hold"/>
                                        <p:tgtEl>
                                          <p:spTgt spid="18"/>
                                        </p:tgtEl>
                                        <p:attrNameLst>
                                          <p:attrName>fill.type</p:attrName>
                                        </p:attrNameLst>
                                      </p:cBhvr>
                                      <p:to>
                                        <p:strVal val="solid"/>
                                      </p:to>
                                    </p:set>
                                    <p:set>
                                      <p:cBhvr>
                                        <p:cTn id="76" dur="2000" fill="hold"/>
                                        <p:tgtEl>
                                          <p:spTgt spid="18"/>
                                        </p:tgtEl>
                                        <p:attrNameLst>
                                          <p:attrName>fill.on</p:attrName>
                                        </p:attrNameLst>
                                      </p:cBhvr>
                                      <p:to>
                                        <p:strVal val="true"/>
                                      </p:to>
                                    </p:set>
                                  </p:childTnLst>
                                </p:cTn>
                              </p:par>
                            </p:childTnLst>
                          </p:cTn>
                        </p:par>
                      </p:childTnLst>
                    </p:cTn>
                  </p:par>
                  <p:par>
                    <p:cTn id="77" fill="hold">
                      <p:stCondLst>
                        <p:cond delay="indefinite"/>
                      </p:stCondLst>
                      <p:childTnLst>
                        <p:par>
                          <p:cTn id="78" fill="hold">
                            <p:stCondLst>
                              <p:cond delay="0"/>
                            </p:stCondLst>
                            <p:childTnLst>
                              <p:par>
                                <p:cTn id="79" presetID="12" presetClass="entr" presetSubtype="1" fill="hold" nodeType="clickEffect">
                                  <p:stCondLst>
                                    <p:cond delay="0"/>
                                  </p:stCondLst>
                                  <p:childTnLst>
                                    <p:set>
                                      <p:cBhvr>
                                        <p:cTn id="80" dur="1" fill="hold">
                                          <p:stCondLst>
                                            <p:cond delay="0"/>
                                          </p:stCondLst>
                                        </p:cTn>
                                        <p:tgtEl>
                                          <p:spTgt spid="43"/>
                                        </p:tgtEl>
                                        <p:attrNameLst>
                                          <p:attrName>style.visibility</p:attrName>
                                        </p:attrNameLst>
                                      </p:cBhvr>
                                      <p:to>
                                        <p:strVal val="visible"/>
                                      </p:to>
                                    </p:set>
                                    <p:animEffect transition="in" filter="slide(fromTop)">
                                      <p:cBhvr>
                                        <p:cTn id="81" dur="500"/>
                                        <p:tgtEl>
                                          <p:spTgt spid="43"/>
                                        </p:tgtEl>
                                      </p:cBhvr>
                                    </p:animEffect>
                                  </p:childTnLst>
                                </p:cTn>
                              </p:par>
                            </p:childTnLst>
                          </p:cTn>
                        </p:par>
                        <p:par>
                          <p:cTn id="82" fill="hold">
                            <p:stCondLst>
                              <p:cond delay="500"/>
                            </p:stCondLst>
                            <p:childTnLst>
                              <p:par>
                                <p:cTn id="83" presetID="1" presetClass="entr" presetSubtype="0"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childTnLst>
                                </p:cTn>
                              </p:par>
                              <p:par>
                                <p:cTn id="87" presetID="1" presetClass="emph" presetSubtype="2" fill="hold" nodeType="withEffect">
                                  <p:stCondLst>
                                    <p:cond delay="0"/>
                                  </p:stCondLst>
                                  <p:childTnLst>
                                    <p:animClr clrSpc="rgb">
                                      <p:cBhvr>
                                        <p:cTn id="88" dur="500" fill="hold"/>
                                        <p:tgtEl>
                                          <p:spTgt spid="20"/>
                                        </p:tgtEl>
                                        <p:attrNameLst>
                                          <p:attrName>fillcolor</p:attrName>
                                        </p:attrNameLst>
                                      </p:cBhvr>
                                      <p:to>
                                        <a:srgbClr val="3366FF"/>
                                      </p:to>
                                    </p:animClr>
                                    <p:set>
                                      <p:cBhvr>
                                        <p:cTn id="89" dur="500" fill="hold"/>
                                        <p:tgtEl>
                                          <p:spTgt spid="20"/>
                                        </p:tgtEl>
                                        <p:attrNameLst>
                                          <p:attrName>fill.type</p:attrName>
                                        </p:attrNameLst>
                                      </p:cBhvr>
                                      <p:to>
                                        <p:strVal val="solid"/>
                                      </p:to>
                                    </p:set>
                                    <p:set>
                                      <p:cBhvr>
                                        <p:cTn id="90" dur="500" fill="hold"/>
                                        <p:tgtEl>
                                          <p:spTgt spid="20"/>
                                        </p:tgtEl>
                                        <p:attrNameLst>
                                          <p:attrName>fill.on</p:attrName>
                                        </p:attrNameLst>
                                      </p:cBhvr>
                                      <p:to>
                                        <p:strVal val="true"/>
                                      </p:to>
                                    </p:se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nodeType="clickEffect">
                                  <p:stCondLst>
                                    <p:cond delay="0"/>
                                  </p:stCondLst>
                                  <p:childTnLst>
                                    <p:set>
                                      <p:cBhvr>
                                        <p:cTn id="94" dur="1" fill="hold">
                                          <p:stCondLst>
                                            <p:cond delay="0"/>
                                          </p:stCondLst>
                                        </p:cTn>
                                        <p:tgtEl>
                                          <p:spTgt spid="84"/>
                                        </p:tgtEl>
                                        <p:attrNameLst>
                                          <p:attrName>style.visibility</p:attrName>
                                        </p:attrNameLst>
                                      </p:cBhvr>
                                      <p:to>
                                        <p:strVal val="visible"/>
                                      </p:to>
                                    </p:set>
                                    <p:animEffect transition="in" filter="wipe(down)">
                                      <p:cBhvr>
                                        <p:cTn id="95" dur="500"/>
                                        <p:tgtEl>
                                          <p:spTgt spid="84"/>
                                        </p:tgtEl>
                                      </p:cBhvr>
                                    </p:animEffec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52"/>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1" nodeType="clickEffect">
                                  <p:stCondLst>
                                    <p:cond delay="0"/>
                                  </p:stCondLst>
                                  <p:childTnLst>
                                    <p:set>
                                      <p:cBhvr>
                                        <p:cTn id="103" dur="1" fill="hold">
                                          <p:stCondLst>
                                            <p:cond delay="0"/>
                                          </p:stCondLst>
                                        </p:cTn>
                                        <p:tgtEl>
                                          <p:spTgt spid="52"/>
                                        </p:tgtEl>
                                        <p:attrNameLst>
                                          <p:attrName>style.visibility</p:attrName>
                                        </p:attrNameLst>
                                      </p:cBhvr>
                                      <p:to>
                                        <p:strVal val="visible"/>
                                      </p:to>
                                    </p:set>
                                  </p:childTnLst>
                                </p:cTn>
                              </p:par>
                              <p:par>
                                <p:cTn id="104" presetID="1" presetClass="entr" presetSubtype="0" fill="hold" nodeType="withEffect">
                                  <p:stCondLst>
                                    <p:cond delay="0"/>
                                  </p:stCondLst>
                                  <p:childTnLst>
                                    <p:set>
                                      <p:cBhvr>
                                        <p:cTn id="105" dur="1" fill="hold">
                                          <p:stCondLst>
                                            <p:cond delay="0"/>
                                          </p:stCondLst>
                                        </p:cTn>
                                        <p:tgtEl>
                                          <p:spTgt spid="53"/>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54"/>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77"/>
                                        </p:tgtEl>
                                        <p:attrNameLst>
                                          <p:attrName>style.visibility</p:attrName>
                                        </p:attrNameLst>
                                      </p:cBhvr>
                                      <p:to>
                                        <p:strVal val="visible"/>
                                      </p:to>
                                    </p:set>
                                  </p:childTnLst>
                                </p:cTn>
                              </p:par>
                              <p:par>
                                <p:cTn id="110" presetID="1" presetClass="entr" presetSubtype="0" fill="hold" nodeType="withEffect">
                                  <p:stCondLst>
                                    <p:cond delay="0"/>
                                  </p:stCondLst>
                                  <p:childTnLst>
                                    <p:set>
                                      <p:cBhvr>
                                        <p:cTn id="111" dur="1" fill="hold">
                                          <p:stCondLst>
                                            <p:cond delay="0"/>
                                          </p:stCondLst>
                                        </p:cTn>
                                        <p:tgtEl>
                                          <p:spTgt spid="59"/>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78"/>
                                        </p:tgtEl>
                                        <p:attrNameLst>
                                          <p:attrName>style.visibility</p:attrName>
                                        </p:attrNameLst>
                                      </p:cBhvr>
                                      <p:to>
                                        <p:strVal val="visible"/>
                                      </p:to>
                                    </p:set>
                                  </p:childTnLst>
                                </p:cTn>
                              </p:par>
                              <p:par>
                                <p:cTn id="114" presetID="1" presetClass="entr" presetSubtype="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childTnLst>
                                </p:cTn>
                              </p:par>
                            </p:childTnLst>
                          </p:cTn>
                        </p:par>
                      </p:childTnLst>
                    </p:cTn>
                  </p:par>
                  <p:par>
                    <p:cTn id="116" fill="hold">
                      <p:stCondLst>
                        <p:cond delay="indefinite"/>
                      </p:stCondLst>
                      <p:childTnLst>
                        <p:par>
                          <p:cTn id="117" fill="hold">
                            <p:stCondLst>
                              <p:cond delay="0"/>
                            </p:stCondLst>
                            <p:childTnLst>
                              <p:par>
                                <p:cTn id="118" presetID="12" presetClass="entr" presetSubtype="1" fill="hold" nodeType="clickEffect">
                                  <p:stCondLst>
                                    <p:cond delay="0"/>
                                  </p:stCondLst>
                                  <p:childTnLst>
                                    <p:set>
                                      <p:cBhvr>
                                        <p:cTn id="119" dur="1" fill="hold">
                                          <p:stCondLst>
                                            <p:cond delay="0"/>
                                          </p:stCondLst>
                                        </p:cTn>
                                        <p:tgtEl>
                                          <p:spTgt spid="62"/>
                                        </p:tgtEl>
                                        <p:attrNameLst>
                                          <p:attrName>style.visibility</p:attrName>
                                        </p:attrNameLst>
                                      </p:cBhvr>
                                      <p:to>
                                        <p:strVal val="visible"/>
                                      </p:to>
                                    </p:set>
                                    <p:animEffect transition="in" filter="slide(fromTop)">
                                      <p:cBhvr>
                                        <p:cTn id="120" dur="500"/>
                                        <p:tgtEl>
                                          <p:spTgt spid="62"/>
                                        </p:tgtEl>
                                      </p:cBhvr>
                                    </p:animEffect>
                                  </p:childTnLst>
                                </p:cTn>
                              </p:par>
                            </p:childTnLst>
                          </p:cTn>
                        </p:par>
                        <p:par>
                          <p:cTn id="121" fill="hold">
                            <p:stCondLst>
                              <p:cond delay="500"/>
                            </p:stCondLst>
                            <p:childTnLst>
                              <p:par>
                                <p:cTn id="122" presetID="1" presetClass="entr" presetSubtype="0" fill="hold" grpId="0" nodeType="afterEffect">
                                  <p:stCondLst>
                                    <p:cond delay="0"/>
                                  </p:stCondLst>
                                  <p:childTnLst>
                                    <p:set>
                                      <p:cBhvr>
                                        <p:cTn id="123" dur="1" fill="hold">
                                          <p:stCondLst>
                                            <p:cond delay="0"/>
                                          </p:stCondLst>
                                        </p:cTn>
                                        <p:tgtEl>
                                          <p:spTgt spid="63"/>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79"/>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12" presetClass="entr" presetSubtype="1" fill="hold" nodeType="clickEffect">
                                  <p:stCondLst>
                                    <p:cond delay="0"/>
                                  </p:stCondLst>
                                  <p:childTnLst>
                                    <p:set>
                                      <p:cBhvr>
                                        <p:cTn id="129" dur="1" fill="hold">
                                          <p:stCondLst>
                                            <p:cond delay="0"/>
                                          </p:stCondLst>
                                        </p:cTn>
                                        <p:tgtEl>
                                          <p:spTgt spid="65"/>
                                        </p:tgtEl>
                                        <p:attrNameLst>
                                          <p:attrName>style.visibility</p:attrName>
                                        </p:attrNameLst>
                                      </p:cBhvr>
                                      <p:to>
                                        <p:strVal val="visible"/>
                                      </p:to>
                                    </p:set>
                                    <p:animEffect transition="in" filter="slide(fromTop)">
                                      <p:cBhvr>
                                        <p:cTn id="130" dur="500"/>
                                        <p:tgtEl>
                                          <p:spTgt spid="65"/>
                                        </p:tgtEl>
                                      </p:cBhvr>
                                    </p:animEffect>
                                  </p:childTnLst>
                                </p:cTn>
                              </p:par>
                            </p:childTnLst>
                          </p:cTn>
                        </p:par>
                        <p:par>
                          <p:cTn id="131" fill="hold">
                            <p:stCondLst>
                              <p:cond delay="500"/>
                            </p:stCondLst>
                            <p:childTnLst>
                              <p:par>
                                <p:cTn id="132" presetID="1" presetClass="entr" presetSubtype="0" fill="hold" grpId="0" nodeType="afterEffect">
                                  <p:stCondLst>
                                    <p:cond delay="0"/>
                                  </p:stCondLst>
                                  <p:childTnLst>
                                    <p:set>
                                      <p:cBhvr>
                                        <p:cTn id="133" dur="1" fill="hold">
                                          <p:stCondLst>
                                            <p:cond delay="0"/>
                                          </p:stCondLst>
                                        </p:cTn>
                                        <p:tgtEl>
                                          <p:spTgt spid="66"/>
                                        </p:tgtEl>
                                        <p:attrNameLst>
                                          <p:attrName>style.visibility</p:attrName>
                                        </p:attrNameLst>
                                      </p:cBhvr>
                                      <p:to>
                                        <p:strVal val="visible"/>
                                      </p:to>
                                    </p:set>
                                  </p:childTnLst>
                                </p:cTn>
                              </p:par>
                              <p:par>
                                <p:cTn id="134" presetID="1" presetClass="entr" presetSubtype="0" fill="hold" grpId="0" nodeType="withEffect">
                                  <p:stCondLst>
                                    <p:cond delay="0"/>
                                  </p:stCondLst>
                                  <p:childTnLst>
                                    <p:set>
                                      <p:cBhvr>
                                        <p:cTn id="135" dur="1" fill="hold">
                                          <p:stCondLst>
                                            <p:cond delay="0"/>
                                          </p:stCondLst>
                                        </p:cTn>
                                        <p:tgtEl>
                                          <p:spTgt spid="80"/>
                                        </p:tgtEl>
                                        <p:attrNameLst>
                                          <p:attrName>style.visibility</p:attrName>
                                        </p:attrNameLst>
                                      </p:cBhvr>
                                      <p:to>
                                        <p:strVal val="visible"/>
                                      </p:to>
                                    </p:set>
                                  </p:childTnLst>
                                </p:cTn>
                              </p:par>
                            </p:childTnLst>
                          </p:cTn>
                        </p:par>
                      </p:childTnLst>
                    </p:cTn>
                  </p:par>
                  <p:par>
                    <p:cTn id="136" fill="hold">
                      <p:stCondLst>
                        <p:cond delay="indefinite"/>
                      </p:stCondLst>
                      <p:childTnLst>
                        <p:par>
                          <p:cTn id="137" fill="hold">
                            <p:stCondLst>
                              <p:cond delay="0"/>
                            </p:stCondLst>
                            <p:childTnLst>
                              <p:par>
                                <p:cTn id="138" presetID="12" presetClass="entr" presetSubtype="1" fill="hold" nodeType="clickEffect">
                                  <p:stCondLst>
                                    <p:cond delay="0"/>
                                  </p:stCondLst>
                                  <p:childTnLst>
                                    <p:set>
                                      <p:cBhvr>
                                        <p:cTn id="139" dur="1" fill="hold">
                                          <p:stCondLst>
                                            <p:cond delay="0"/>
                                          </p:stCondLst>
                                        </p:cTn>
                                        <p:tgtEl>
                                          <p:spTgt spid="68"/>
                                        </p:tgtEl>
                                        <p:attrNameLst>
                                          <p:attrName>style.visibility</p:attrName>
                                        </p:attrNameLst>
                                      </p:cBhvr>
                                      <p:to>
                                        <p:strVal val="visible"/>
                                      </p:to>
                                    </p:set>
                                    <p:animEffect transition="in" filter="slide(fromTop)">
                                      <p:cBhvr>
                                        <p:cTn id="140" dur="500"/>
                                        <p:tgtEl>
                                          <p:spTgt spid="68"/>
                                        </p:tgtEl>
                                      </p:cBhvr>
                                    </p:animEffect>
                                  </p:childTnLst>
                                </p:cTn>
                              </p:par>
                            </p:childTnLst>
                          </p:cTn>
                        </p:par>
                        <p:par>
                          <p:cTn id="141" fill="hold">
                            <p:stCondLst>
                              <p:cond delay="500"/>
                            </p:stCondLst>
                            <p:childTnLst>
                              <p:par>
                                <p:cTn id="142" presetID="1" presetClass="entr" presetSubtype="0" fill="hold" grpId="0" nodeType="afterEffect">
                                  <p:stCondLst>
                                    <p:cond delay="0"/>
                                  </p:stCondLst>
                                  <p:childTnLst>
                                    <p:set>
                                      <p:cBhvr>
                                        <p:cTn id="143" dur="1" fill="hold">
                                          <p:stCondLst>
                                            <p:cond delay="0"/>
                                          </p:stCondLst>
                                        </p:cTn>
                                        <p:tgtEl>
                                          <p:spTgt spid="69"/>
                                        </p:tgtEl>
                                        <p:attrNameLst>
                                          <p:attrName>style.visibility</p:attrName>
                                        </p:attrNameLst>
                                      </p:cBhvr>
                                      <p:to>
                                        <p:strVal val="visible"/>
                                      </p:to>
                                    </p:set>
                                  </p:childTnLst>
                                </p:cTn>
                              </p:par>
                              <p:par>
                                <p:cTn id="144" presetID="1" presetClass="entr" presetSubtype="0" fill="hold" grpId="0" nodeType="withEffect">
                                  <p:stCondLst>
                                    <p:cond delay="0"/>
                                  </p:stCondLst>
                                  <p:childTnLst>
                                    <p:set>
                                      <p:cBhvr>
                                        <p:cTn id="145" dur="1" fill="hold">
                                          <p:stCondLst>
                                            <p:cond delay="0"/>
                                          </p:stCondLst>
                                        </p:cTn>
                                        <p:tgtEl>
                                          <p:spTgt spid="81"/>
                                        </p:tgtEl>
                                        <p:attrNameLst>
                                          <p:attrName>style.visibility</p:attrName>
                                        </p:attrNameLst>
                                      </p:cBhvr>
                                      <p:to>
                                        <p:strVal val="visible"/>
                                      </p:to>
                                    </p:set>
                                  </p:childTnLst>
                                </p:cTn>
                              </p:par>
                            </p:childTnLst>
                          </p:cTn>
                        </p:par>
                      </p:childTnLst>
                    </p:cTn>
                  </p:par>
                  <p:par>
                    <p:cTn id="146" fill="hold">
                      <p:stCondLst>
                        <p:cond delay="indefinite"/>
                      </p:stCondLst>
                      <p:childTnLst>
                        <p:par>
                          <p:cTn id="147" fill="hold">
                            <p:stCondLst>
                              <p:cond delay="0"/>
                            </p:stCondLst>
                            <p:childTnLst>
                              <p:par>
                                <p:cTn id="148" presetID="12" presetClass="entr" presetSubtype="1" fill="hold" nodeType="clickEffect">
                                  <p:stCondLst>
                                    <p:cond delay="0"/>
                                  </p:stCondLst>
                                  <p:childTnLst>
                                    <p:set>
                                      <p:cBhvr>
                                        <p:cTn id="149" dur="1" fill="hold">
                                          <p:stCondLst>
                                            <p:cond delay="0"/>
                                          </p:stCondLst>
                                        </p:cTn>
                                        <p:tgtEl>
                                          <p:spTgt spid="71"/>
                                        </p:tgtEl>
                                        <p:attrNameLst>
                                          <p:attrName>style.visibility</p:attrName>
                                        </p:attrNameLst>
                                      </p:cBhvr>
                                      <p:to>
                                        <p:strVal val="visible"/>
                                      </p:to>
                                    </p:set>
                                    <p:animEffect transition="in" filter="slide(fromTop)">
                                      <p:cBhvr>
                                        <p:cTn id="150" dur="500"/>
                                        <p:tgtEl>
                                          <p:spTgt spid="71"/>
                                        </p:tgtEl>
                                      </p:cBhvr>
                                    </p:animEffect>
                                  </p:childTnLst>
                                </p:cTn>
                              </p:par>
                            </p:childTnLst>
                          </p:cTn>
                        </p:par>
                        <p:par>
                          <p:cTn id="151" fill="hold">
                            <p:stCondLst>
                              <p:cond delay="500"/>
                            </p:stCondLst>
                            <p:childTnLst>
                              <p:par>
                                <p:cTn id="152" presetID="1" presetClass="entr" presetSubtype="0" fill="hold" grpId="0" nodeType="afterEffect">
                                  <p:stCondLst>
                                    <p:cond delay="0"/>
                                  </p:stCondLst>
                                  <p:childTnLst>
                                    <p:set>
                                      <p:cBhvr>
                                        <p:cTn id="153" dur="1" fill="hold">
                                          <p:stCondLst>
                                            <p:cond delay="0"/>
                                          </p:stCondLst>
                                        </p:cTn>
                                        <p:tgtEl>
                                          <p:spTgt spid="72"/>
                                        </p:tgtEl>
                                        <p:attrNameLst>
                                          <p:attrName>style.visibility</p:attrName>
                                        </p:attrNameLst>
                                      </p:cBhvr>
                                      <p:to>
                                        <p:strVal val="visible"/>
                                      </p:to>
                                    </p:set>
                                  </p:childTnLst>
                                </p:cTn>
                              </p:par>
                              <p:par>
                                <p:cTn id="154" presetID="1" presetClass="entr" presetSubtype="0" fill="hold" grpId="0" nodeType="withEffect">
                                  <p:stCondLst>
                                    <p:cond delay="0"/>
                                  </p:stCondLst>
                                  <p:childTnLst>
                                    <p:set>
                                      <p:cBhvr>
                                        <p:cTn id="155"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P spid="21" grpId="0" animBg="1"/>
      <p:bldP spid="22" grpId="0" animBg="1"/>
      <p:bldP spid="33" grpId="0" animBg="1"/>
      <p:bldP spid="36" grpId="0" animBg="1"/>
      <p:bldP spid="39" grpId="0" animBg="1"/>
      <p:bldP spid="42" grpId="0" animBg="1"/>
      <p:bldP spid="44" grpId="0" animBg="1"/>
      <p:bldP spid="46" grpId="0"/>
      <p:bldP spid="47" grpId="0"/>
      <p:bldP spid="48" grpId="0"/>
      <p:bldP spid="49" grpId="0"/>
      <p:bldP spid="50" grpId="0"/>
      <p:bldP spid="51" grpId="0"/>
      <p:bldP spid="52" grpId="0" animBg="1"/>
      <p:bldP spid="52" grpId="1" animBg="1"/>
      <p:bldP spid="54" grpId="0" animBg="1"/>
      <p:bldP spid="60" grpId="0" animBg="1"/>
      <p:bldP spid="63" grpId="0" animBg="1"/>
      <p:bldP spid="66" grpId="0" animBg="1"/>
      <p:bldP spid="69" grpId="0" animBg="1"/>
      <p:bldP spid="72" grpId="0" animBg="1"/>
      <p:bldP spid="77" grpId="0"/>
      <p:bldP spid="78" grpId="0"/>
      <p:bldP spid="79" grpId="0"/>
      <p:bldP spid="80" grpId="0"/>
      <p:bldP spid="81" grpId="0"/>
      <p:bldP spid="8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557463"/>
            <a:ext cx="7162800" cy="947737"/>
          </a:xfrm>
        </p:spPr>
        <p:txBody>
          <a:bodyPr>
            <a:normAutofit fontScale="90000"/>
          </a:bodyPr>
          <a:lstStyle/>
          <a:p>
            <a:r>
              <a:rPr lang="en-US" sz="3200" b="1" dirty="0" smtClean="0"/>
              <a:t>Another DPOR animation</a:t>
            </a:r>
            <a:br>
              <a:rPr lang="en-US" sz="3200" b="1" dirty="0" smtClean="0"/>
            </a:br>
            <a:r>
              <a:rPr lang="en-US" sz="3200" dirty="0" smtClean="0"/>
              <a:t/>
            </a:r>
            <a:br>
              <a:rPr lang="en-US" sz="3200" dirty="0" smtClean="0"/>
            </a:br>
            <a:r>
              <a:rPr lang="en-US" sz="3200" dirty="0" smtClean="0"/>
              <a:t>(to help show how DDPOR works…)</a:t>
            </a:r>
            <a:endParaRPr lang="en-US" sz="3200" b="1" dirty="0"/>
          </a:p>
        </p:txBody>
      </p:sp>
      <p:sp>
        <p:nvSpPr>
          <p:cNvPr id="9" name="Slide Number Placeholder 8"/>
          <p:cNvSpPr>
            <a:spLocks noGrp="1"/>
          </p:cNvSpPr>
          <p:nvPr>
            <p:ph type="sldNum" sz="quarter" idx="12"/>
          </p:nvPr>
        </p:nvSpPr>
        <p:spPr/>
        <p:txBody>
          <a:bodyPr/>
          <a:lstStyle/>
          <a:p>
            <a:fld id="{08210399-BF1E-F845-A018-4F8D6DDD9A3F}"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BB5781C-8364-42BB-B592-345E8A358C5A}" type="slidenum">
              <a:rPr lang="en-US"/>
              <a:pPr/>
              <a:t>35</a:t>
            </a:fld>
            <a:endParaRPr lang="en-US"/>
          </a:p>
        </p:txBody>
      </p:sp>
      <p:sp>
        <p:nvSpPr>
          <p:cNvPr id="2653186" name="Rectangle 2"/>
          <p:cNvSpPr>
            <a:spLocks noGrp="1" noChangeArrowheads="1"/>
          </p:cNvSpPr>
          <p:nvPr>
            <p:ph type="title"/>
          </p:nvPr>
        </p:nvSpPr>
        <p:spPr/>
        <p:txBody>
          <a:bodyPr/>
          <a:lstStyle/>
          <a:p>
            <a:r>
              <a:rPr lang="en-US" b="0">
                <a:solidFill>
                  <a:schemeClr val="tx2"/>
                </a:solidFill>
              </a:rPr>
              <a:t>A Simple DPOR Example</a:t>
            </a:r>
          </a:p>
        </p:txBody>
      </p:sp>
      <p:sp>
        <p:nvSpPr>
          <p:cNvPr id="2653187" name="Text Box 3"/>
          <p:cNvSpPr txBox="1">
            <a:spLocks noChangeArrowheads="1"/>
          </p:cNvSpPr>
          <p:nvPr/>
        </p:nvSpPr>
        <p:spPr bwMode="auto">
          <a:xfrm>
            <a:off x="5791200" y="1219200"/>
            <a:ext cx="714375" cy="427038"/>
          </a:xfrm>
          <a:prstGeom prst="rect">
            <a:avLst/>
          </a:prstGeom>
          <a:noFill/>
          <a:ln w="9525">
            <a:noFill/>
            <a:miter lim="800000"/>
            <a:headEnd/>
            <a:tailEnd/>
          </a:ln>
          <a:effectLst/>
        </p:spPr>
        <p:txBody>
          <a:bodyPr wrap="none">
            <a:spAutoFit/>
          </a:bodyPr>
          <a:lstStyle/>
          <a:p>
            <a:pPr eaLnBrk="1" hangingPunct="1"/>
            <a:r>
              <a:rPr lang="en-US" sz="2200" b="0"/>
              <a:t>{}, {}</a:t>
            </a:r>
          </a:p>
        </p:txBody>
      </p:sp>
      <p:sp>
        <p:nvSpPr>
          <p:cNvPr id="2653188" name="Rectangle 4"/>
          <p:cNvSpPr>
            <a:spLocks noGrp="1" noChangeArrowheads="1"/>
          </p:cNvSpPr>
          <p:nvPr>
            <p:ph type="body" idx="1"/>
          </p:nvPr>
        </p:nvSpPr>
        <p:spPr>
          <a:xfrm>
            <a:off x="914400" y="1371600"/>
            <a:ext cx="2209800" cy="4530725"/>
          </a:xfrm>
          <a:noFill/>
          <a:ln/>
        </p:spPr>
        <p:txBody>
          <a:bodyPr/>
          <a:lstStyle/>
          <a:p>
            <a:pPr>
              <a:buFont typeface="Monotype Sorts" pitchFamily="2" charset="2"/>
              <a:buNone/>
            </a:pPr>
            <a:r>
              <a:rPr lang="en-US" sz="1900"/>
              <a:t>t0: </a:t>
            </a:r>
          </a:p>
          <a:p>
            <a:pPr>
              <a:buFont typeface="Monotype Sorts" pitchFamily="2" charset="2"/>
              <a:buNone/>
            </a:pPr>
            <a:r>
              <a:rPr lang="en-US" sz="1900"/>
              <a:t>  lock(t) </a:t>
            </a:r>
          </a:p>
          <a:p>
            <a:pPr>
              <a:buFont typeface="Monotype Sorts" pitchFamily="2" charset="2"/>
              <a:buNone/>
            </a:pPr>
            <a:r>
              <a:rPr lang="en-US" sz="1900"/>
              <a:t>  unlock(t)</a:t>
            </a:r>
          </a:p>
          <a:p>
            <a:pPr>
              <a:buFont typeface="Monotype Sorts" pitchFamily="2" charset="2"/>
              <a:buNone/>
            </a:pPr>
            <a:endParaRPr lang="en-US" sz="1900"/>
          </a:p>
          <a:p>
            <a:pPr>
              <a:buFont typeface="Monotype Sorts" pitchFamily="2" charset="2"/>
              <a:buNone/>
            </a:pPr>
            <a:r>
              <a:rPr lang="en-US" sz="1900"/>
              <a:t>t1: </a:t>
            </a:r>
          </a:p>
          <a:p>
            <a:pPr>
              <a:buFont typeface="Monotype Sorts" pitchFamily="2" charset="2"/>
              <a:buNone/>
            </a:pPr>
            <a:r>
              <a:rPr lang="en-US" sz="1900"/>
              <a:t>  lock(t) </a:t>
            </a:r>
          </a:p>
          <a:p>
            <a:pPr>
              <a:buFont typeface="Monotype Sorts" pitchFamily="2" charset="2"/>
              <a:buNone/>
            </a:pPr>
            <a:r>
              <a:rPr lang="en-US" sz="1900"/>
              <a:t>  unlock(t)</a:t>
            </a:r>
          </a:p>
          <a:p>
            <a:pPr>
              <a:buFont typeface="Monotype Sorts" pitchFamily="2" charset="2"/>
              <a:buNone/>
            </a:pPr>
            <a:endParaRPr lang="en-US" sz="1900"/>
          </a:p>
          <a:p>
            <a:pPr>
              <a:buFont typeface="Monotype Sorts" pitchFamily="2" charset="2"/>
              <a:buNone/>
            </a:pPr>
            <a:r>
              <a:rPr lang="en-US" sz="1900"/>
              <a:t>t2: </a:t>
            </a:r>
          </a:p>
          <a:p>
            <a:pPr>
              <a:buFont typeface="Monotype Sorts" pitchFamily="2" charset="2"/>
              <a:buNone/>
            </a:pPr>
            <a:r>
              <a:rPr lang="en-US" sz="1900"/>
              <a:t>  lock(t) </a:t>
            </a:r>
          </a:p>
          <a:p>
            <a:pPr>
              <a:buFont typeface="Monotype Sorts" pitchFamily="2" charset="2"/>
              <a:buNone/>
            </a:pPr>
            <a:r>
              <a:rPr lang="en-US" sz="1900"/>
              <a:t>  unlock(t)</a:t>
            </a:r>
          </a:p>
          <a:p>
            <a:pPr>
              <a:buFont typeface="Monotype Sorts" pitchFamily="2" charset="2"/>
              <a:buNone/>
            </a:pPr>
            <a:endParaRPr lang="en-US" sz="1900"/>
          </a:p>
        </p:txBody>
      </p:sp>
      <p:sp>
        <p:nvSpPr>
          <p:cNvPr id="2653189" name="Text Box 5"/>
          <p:cNvSpPr txBox="1">
            <a:spLocks noChangeArrowheads="1"/>
          </p:cNvSpPr>
          <p:nvPr/>
        </p:nvSpPr>
        <p:spPr bwMode="auto">
          <a:xfrm>
            <a:off x="6356350" y="152400"/>
            <a:ext cx="1797050" cy="366713"/>
          </a:xfrm>
          <a:prstGeom prst="rect">
            <a:avLst/>
          </a:prstGeom>
          <a:noFill/>
          <a:ln w="12700">
            <a:noFill/>
            <a:miter lim="800000"/>
            <a:headEnd type="none" w="sm" len="sm"/>
            <a:tailEnd type="none" w="sm" len="sm"/>
          </a:ln>
          <a:effectLst/>
        </p:spPr>
        <p:txBody>
          <a:bodyPr wrap="none">
            <a:spAutoFit/>
          </a:bodyPr>
          <a:lstStyle/>
          <a:p>
            <a:r>
              <a:rPr lang="en-US" sz="1800"/>
              <a:t>{ </a:t>
            </a:r>
            <a:r>
              <a:rPr lang="en-US" sz="1800">
                <a:solidFill>
                  <a:srgbClr val="CC3300"/>
                </a:solidFill>
              </a:rPr>
              <a:t>BT</a:t>
            </a:r>
            <a:r>
              <a:rPr lang="en-US" sz="1800"/>
              <a:t> }, { </a:t>
            </a:r>
            <a:r>
              <a:rPr lang="en-US" sz="1800">
                <a:solidFill>
                  <a:schemeClr val="tx2"/>
                </a:solidFill>
              </a:rPr>
              <a:t>Done</a:t>
            </a:r>
            <a:r>
              <a:rPr lang="en-US" sz="1800"/>
              <a: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2467FD34-7E8C-4A53-9768-D74BDD8CA531}" type="slidenum">
              <a:rPr lang="en-US"/>
              <a:pPr/>
              <a:t>36</a:t>
            </a:fld>
            <a:endParaRPr lang="en-US"/>
          </a:p>
        </p:txBody>
      </p:sp>
      <p:sp>
        <p:nvSpPr>
          <p:cNvPr id="2655234" name="Text Box 2"/>
          <p:cNvSpPr txBox="1">
            <a:spLocks noChangeArrowheads="1"/>
          </p:cNvSpPr>
          <p:nvPr/>
        </p:nvSpPr>
        <p:spPr bwMode="auto">
          <a:xfrm>
            <a:off x="4724400" y="1524000"/>
            <a:ext cx="1069975" cy="427038"/>
          </a:xfrm>
          <a:prstGeom prst="rect">
            <a:avLst/>
          </a:prstGeom>
          <a:noFill/>
          <a:ln w="9525">
            <a:noFill/>
            <a:miter lim="800000"/>
            <a:headEnd/>
            <a:tailEnd/>
          </a:ln>
          <a:effectLst/>
        </p:spPr>
        <p:txBody>
          <a:bodyPr wrap="none">
            <a:spAutoFit/>
          </a:bodyPr>
          <a:lstStyle/>
          <a:p>
            <a:pPr eaLnBrk="1" hangingPunct="1"/>
            <a:r>
              <a:rPr lang="en-US" sz="2200" b="0"/>
              <a:t>t0: lock</a:t>
            </a:r>
          </a:p>
        </p:txBody>
      </p:sp>
      <p:sp>
        <p:nvSpPr>
          <p:cNvPr id="2655235" name="Text Box 3"/>
          <p:cNvSpPr txBox="1">
            <a:spLocks noChangeArrowheads="1"/>
          </p:cNvSpPr>
          <p:nvPr/>
        </p:nvSpPr>
        <p:spPr bwMode="auto">
          <a:xfrm>
            <a:off x="5791200" y="1219200"/>
            <a:ext cx="714375" cy="427038"/>
          </a:xfrm>
          <a:prstGeom prst="rect">
            <a:avLst/>
          </a:prstGeom>
          <a:noFill/>
          <a:ln w="9525">
            <a:noFill/>
            <a:miter lim="800000"/>
            <a:headEnd/>
            <a:tailEnd/>
          </a:ln>
          <a:effectLst/>
        </p:spPr>
        <p:txBody>
          <a:bodyPr wrap="none">
            <a:spAutoFit/>
          </a:bodyPr>
          <a:lstStyle/>
          <a:p>
            <a:pPr eaLnBrk="1" hangingPunct="1"/>
            <a:r>
              <a:rPr lang="en-US" sz="2200" b="0"/>
              <a:t>{}, {}</a:t>
            </a:r>
          </a:p>
        </p:txBody>
      </p:sp>
      <p:sp>
        <p:nvSpPr>
          <p:cNvPr id="2655236" name="Rectangle 4"/>
          <p:cNvSpPr>
            <a:spLocks noGrp="1" noChangeArrowheads="1"/>
          </p:cNvSpPr>
          <p:nvPr>
            <p:ph type="body" idx="1"/>
          </p:nvPr>
        </p:nvSpPr>
        <p:spPr>
          <a:xfrm>
            <a:off x="914400" y="1371600"/>
            <a:ext cx="2209800" cy="4530725"/>
          </a:xfrm>
          <a:noFill/>
          <a:ln/>
        </p:spPr>
        <p:txBody>
          <a:bodyPr/>
          <a:lstStyle/>
          <a:p>
            <a:pPr>
              <a:buFont typeface="Monotype Sorts" pitchFamily="2" charset="2"/>
              <a:buNone/>
            </a:pPr>
            <a:r>
              <a:rPr lang="en-US" sz="1900"/>
              <a:t>t0: </a:t>
            </a:r>
          </a:p>
          <a:p>
            <a:pPr>
              <a:buFont typeface="Monotype Sorts" pitchFamily="2" charset="2"/>
              <a:buNone/>
            </a:pPr>
            <a:r>
              <a:rPr lang="en-US" sz="1900"/>
              <a:t>  lock(t) </a:t>
            </a:r>
          </a:p>
          <a:p>
            <a:pPr>
              <a:buFont typeface="Monotype Sorts" pitchFamily="2" charset="2"/>
              <a:buNone/>
            </a:pPr>
            <a:r>
              <a:rPr lang="en-US" sz="1900"/>
              <a:t>  unlock(t)</a:t>
            </a:r>
          </a:p>
          <a:p>
            <a:pPr>
              <a:buFont typeface="Monotype Sorts" pitchFamily="2" charset="2"/>
              <a:buNone/>
            </a:pPr>
            <a:endParaRPr lang="en-US" sz="1900"/>
          </a:p>
          <a:p>
            <a:pPr>
              <a:buFont typeface="Monotype Sorts" pitchFamily="2" charset="2"/>
              <a:buNone/>
            </a:pPr>
            <a:r>
              <a:rPr lang="en-US" sz="1900"/>
              <a:t>t1: </a:t>
            </a:r>
          </a:p>
          <a:p>
            <a:pPr>
              <a:buFont typeface="Monotype Sorts" pitchFamily="2" charset="2"/>
              <a:buNone/>
            </a:pPr>
            <a:r>
              <a:rPr lang="en-US" sz="1900"/>
              <a:t>  lock(t) </a:t>
            </a:r>
          </a:p>
          <a:p>
            <a:pPr>
              <a:buFont typeface="Monotype Sorts" pitchFamily="2" charset="2"/>
              <a:buNone/>
            </a:pPr>
            <a:r>
              <a:rPr lang="en-US" sz="1900"/>
              <a:t>  unlock(t)</a:t>
            </a:r>
          </a:p>
          <a:p>
            <a:pPr>
              <a:buFont typeface="Monotype Sorts" pitchFamily="2" charset="2"/>
              <a:buNone/>
            </a:pPr>
            <a:endParaRPr lang="en-US" sz="1900"/>
          </a:p>
          <a:p>
            <a:pPr>
              <a:buFont typeface="Monotype Sorts" pitchFamily="2" charset="2"/>
              <a:buNone/>
            </a:pPr>
            <a:r>
              <a:rPr lang="en-US" sz="1900"/>
              <a:t>t2: </a:t>
            </a:r>
          </a:p>
          <a:p>
            <a:pPr>
              <a:buFont typeface="Monotype Sorts" pitchFamily="2" charset="2"/>
              <a:buNone/>
            </a:pPr>
            <a:r>
              <a:rPr lang="en-US" sz="1900"/>
              <a:t>  lock(t) </a:t>
            </a:r>
          </a:p>
          <a:p>
            <a:pPr>
              <a:buFont typeface="Monotype Sorts" pitchFamily="2" charset="2"/>
              <a:buNone/>
            </a:pPr>
            <a:r>
              <a:rPr lang="en-US" sz="1900"/>
              <a:t>  unlock(t)</a:t>
            </a:r>
          </a:p>
          <a:p>
            <a:pPr>
              <a:buFont typeface="Monotype Sorts" pitchFamily="2" charset="2"/>
              <a:buNone/>
            </a:pPr>
            <a:endParaRPr lang="en-US" sz="1900"/>
          </a:p>
        </p:txBody>
      </p:sp>
      <p:sp>
        <p:nvSpPr>
          <p:cNvPr id="2655237" name="Rectangle 5"/>
          <p:cNvSpPr>
            <a:spLocks noChangeArrowheads="1"/>
          </p:cNvSpPr>
          <p:nvPr/>
        </p:nvSpPr>
        <p:spPr bwMode="auto">
          <a:xfrm>
            <a:off x="609600" y="423863"/>
            <a:ext cx="8229600" cy="795337"/>
          </a:xfrm>
          <a:prstGeom prst="rect">
            <a:avLst/>
          </a:prstGeom>
          <a:noFill/>
          <a:ln w="9525">
            <a:noFill/>
            <a:miter lim="800000"/>
            <a:headEnd/>
            <a:tailEnd/>
          </a:ln>
          <a:effectLst/>
        </p:spPr>
        <p:txBody>
          <a:bodyPr lIns="92075" tIns="46038" rIns="92075" bIns="46038"/>
          <a:lstStyle/>
          <a:p>
            <a:pPr>
              <a:lnSpc>
                <a:spcPct val="90000"/>
              </a:lnSpc>
            </a:pPr>
            <a:r>
              <a:rPr lang="en-US" sz="3600" b="0" i="1">
                <a:solidFill>
                  <a:schemeClr val="tx2"/>
                </a:solidFill>
              </a:rPr>
              <a:t>A Simple DPOR Example</a:t>
            </a:r>
          </a:p>
        </p:txBody>
      </p:sp>
      <p:sp>
        <p:nvSpPr>
          <p:cNvPr id="2655238" name="Text Box 6"/>
          <p:cNvSpPr txBox="1">
            <a:spLocks noChangeArrowheads="1"/>
          </p:cNvSpPr>
          <p:nvPr/>
        </p:nvSpPr>
        <p:spPr bwMode="auto">
          <a:xfrm>
            <a:off x="6356350" y="152400"/>
            <a:ext cx="1797050" cy="366713"/>
          </a:xfrm>
          <a:prstGeom prst="rect">
            <a:avLst/>
          </a:prstGeom>
          <a:noFill/>
          <a:ln w="12700">
            <a:noFill/>
            <a:miter lim="800000"/>
            <a:headEnd type="none" w="sm" len="sm"/>
            <a:tailEnd type="none" w="sm" len="sm"/>
          </a:ln>
          <a:effectLst/>
        </p:spPr>
        <p:txBody>
          <a:bodyPr wrap="none">
            <a:spAutoFit/>
          </a:bodyPr>
          <a:lstStyle/>
          <a:p>
            <a:r>
              <a:rPr lang="en-US" sz="1800"/>
              <a:t>{ </a:t>
            </a:r>
            <a:r>
              <a:rPr lang="en-US" sz="1800">
                <a:solidFill>
                  <a:srgbClr val="CC3300"/>
                </a:solidFill>
              </a:rPr>
              <a:t>BT</a:t>
            </a:r>
            <a:r>
              <a:rPr lang="en-US" sz="1800"/>
              <a:t> }, { </a:t>
            </a:r>
            <a:r>
              <a:rPr lang="en-US" sz="1800">
                <a:solidFill>
                  <a:schemeClr val="tx2"/>
                </a:solidFill>
              </a:rPr>
              <a:t>Done</a:t>
            </a:r>
            <a:r>
              <a:rPr lang="en-US" sz="1800"/>
              <a: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F12B592D-19F7-47EC-9289-25CED4F7ED3A}" type="slidenum">
              <a:rPr lang="en-US"/>
              <a:pPr/>
              <a:t>37</a:t>
            </a:fld>
            <a:endParaRPr lang="en-US"/>
          </a:p>
        </p:txBody>
      </p:sp>
      <p:sp>
        <p:nvSpPr>
          <p:cNvPr id="2657282" name="Text Box 2"/>
          <p:cNvSpPr txBox="1">
            <a:spLocks noChangeArrowheads="1"/>
          </p:cNvSpPr>
          <p:nvPr/>
        </p:nvSpPr>
        <p:spPr bwMode="auto">
          <a:xfrm>
            <a:off x="4724400" y="1524000"/>
            <a:ext cx="1069975" cy="427038"/>
          </a:xfrm>
          <a:prstGeom prst="rect">
            <a:avLst/>
          </a:prstGeom>
          <a:noFill/>
          <a:ln w="9525">
            <a:noFill/>
            <a:miter lim="800000"/>
            <a:headEnd/>
            <a:tailEnd/>
          </a:ln>
          <a:effectLst/>
        </p:spPr>
        <p:txBody>
          <a:bodyPr wrap="none">
            <a:spAutoFit/>
          </a:bodyPr>
          <a:lstStyle/>
          <a:p>
            <a:pPr eaLnBrk="1" hangingPunct="1"/>
            <a:r>
              <a:rPr lang="en-US" sz="2200" b="0"/>
              <a:t>t0: lock</a:t>
            </a:r>
          </a:p>
        </p:txBody>
      </p:sp>
      <p:sp>
        <p:nvSpPr>
          <p:cNvPr id="2657283" name="Text Box 3"/>
          <p:cNvSpPr txBox="1">
            <a:spLocks noChangeArrowheads="1"/>
          </p:cNvSpPr>
          <p:nvPr/>
        </p:nvSpPr>
        <p:spPr bwMode="auto">
          <a:xfrm>
            <a:off x="4724400" y="2362200"/>
            <a:ext cx="1381125" cy="427038"/>
          </a:xfrm>
          <a:prstGeom prst="rect">
            <a:avLst/>
          </a:prstGeom>
          <a:noFill/>
          <a:ln w="9525">
            <a:noFill/>
            <a:miter lim="800000"/>
            <a:headEnd/>
            <a:tailEnd/>
          </a:ln>
          <a:effectLst/>
        </p:spPr>
        <p:txBody>
          <a:bodyPr wrap="none">
            <a:spAutoFit/>
          </a:bodyPr>
          <a:lstStyle/>
          <a:p>
            <a:pPr eaLnBrk="1" hangingPunct="1"/>
            <a:r>
              <a:rPr lang="en-US" sz="2200" b="0"/>
              <a:t>t0: unlock</a:t>
            </a:r>
          </a:p>
        </p:txBody>
      </p:sp>
      <p:sp>
        <p:nvSpPr>
          <p:cNvPr id="2657284" name="Line 4"/>
          <p:cNvSpPr>
            <a:spLocks noChangeShapeType="1"/>
          </p:cNvSpPr>
          <p:nvPr/>
        </p:nvSpPr>
        <p:spPr bwMode="auto">
          <a:xfrm>
            <a:off x="5257800" y="1981200"/>
            <a:ext cx="0" cy="381000"/>
          </a:xfrm>
          <a:prstGeom prst="line">
            <a:avLst/>
          </a:prstGeom>
          <a:noFill/>
          <a:ln w="9525">
            <a:solidFill>
              <a:schemeClr val="tx1"/>
            </a:solidFill>
            <a:round/>
            <a:headEnd/>
            <a:tailEnd type="triangle" w="med" len="med"/>
          </a:ln>
          <a:effectLst/>
        </p:spPr>
        <p:txBody>
          <a:bodyPr/>
          <a:lstStyle/>
          <a:p>
            <a:endParaRPr lang="en-US"/>
          </a:p>
        </p:txBody>
      </p:sp>
      <p:sp>
        <p:nvSpPr>
          <p:cNvPr id="2657285" name="Text Box 5"/>
          <p:cNvSpPr txBox="1">
            <a:spLocks noChangeArrowheads="1"/>
          </p:cNvSpPr>
          <p:nvPr/>
        </p:nvSpPr>
        <p:spPr bwMode="auto">
          <a:xfrm>
            <a:off x="5791200" y="1219200"/>
            <a:ext cx="714375" cy="427038"/>
          </a:xfrm>
          <a:prstGeom prst="rect">
            <a:avLst/>
          </a:prstGeom>
          <a:noFill/>
          <a:ln w="9525">
            <a:noFill/>
            <a:miter lim="800000"/>
            <a:headEnd/>
            <a:tailEnd/>
          </a:ln>
          <a:effectLst/>
        </p:spPr>
        <p:txBody>
          <a:bodyPr wrap="none">
            <a:spAutoFit/>
          </a:bodyPr>
          <a:lstStyle/>
          <a:p>
            <a:pPr eaLnBrk="1" hangingPunct="1"/>
            <a:r>
              <a:rPr lang="en-US" sz="2200" b="0"/>
              <a:t>{}, {}</a:t>
            </a:r>
          </a:p>
        </p:txBody>
      </p:sp>
      <p:sp>
        <p:nvSpPr>
          <p:cNvPr id="2657286" name="Rectangle 6"/>
          <p:cNvSpPr>
            <a:spLocks noGrp="1" noChangeArrowheads="1"/>
          </p:cNvSpPr>
          <p:nvPr>
            <p:ph type="body" idx="1"/>
          </p:nvPr>
        </p:nvSpPr>
        <p:spPr>
          <a:xfrm>
            <a:off x="914400" y="1371600"/>
            <a:ext cx="2209800" cy="4530725"/>
          </a:xfrm>
          <a:noFill/>
          <a:ln/>
        </p:spPr>
        <p:txBody>
          <a:bodyPr/>
          <a:lstStyle/>
          <a:p>
            <a:pPr>
              <a:buFont typeface="Monotype Sorts" pitchFamily="2" charset="2"/>
              <a:buNone/>
            </a:pPr>
            <a:r>
              <a:rPr lang="en-US" sz="1900"/>
              <a:t>t0: </a:t>
            </a:r>
          </a:p>
          <a:p>
            <a:pPr>
              <a:buFont typeface="Monotype Sorts" pitchFamily="2" charset="2"/>
              <a:buNone/>
            </a:pPr>
            <a:r>
              <a:rPr lang="en-US" sz="1900"/>
              <a:t>  lock(t) </a:t>
            </a:r>
          </a:p>
          <a:p>
            <a:pPr>
              <a:buFont typeface="Monotype Sorts" pitchFamily="2" charset="2"/>
              <a:buNone/>
            </a:pPr>
            <a:r>
              <a:rPr lang="en-US" sz="1900"/>
              <a:t>  unlock(t)</a:t>
            </a:r>
          </a:p>
          <a:p>
            <a:pPr>
              <a:buFont typeface="Monotype Sorts" pitchFamily="2" charset="2"/>
              <a:buNone/>
            </a:pPr>
            <a:endParaRPr lang="en-US" sz="1900"/>
          </a:p>
          <a:p>
            <a:pPr>
              <a:buFont typeface="Monotype Sorts" pitchFamily="2" charset="2"/>
              <a:buNone/>
            </a:pPr>
            <a:r>
              <a:rPr lang="en-US" sz="1900"/>
              <a:t>t1: </a:t>
            </a:r>
          </a:p>
          <a:p>
            <a:pPr>
              <a:buFont typeface="Monotype Sorts" pitchFamily="2" charset="2"/>
              <a:buNone/>
            </a:pPr>
            <a:r>
              <a:rPr lang="en-US" sz="1900"/>
              <a:t>  lock(t) </a:t>
            </a:r>
          </a:p>
          <a:p>
            <a:pPr>
              <a:buFont typeface="Monotype Sorts" pitchFamily="2" charset="2"/>
              <a:buNone/>
            </a:pPr>
            <a:r>
              <a:rPr lang="en-US" sz="1900"/>
              <a:t>  unlock(t)</a:t>
            </a:r>
          </a:p>
          <a:p>
            <a:pPr>
              <a:buFont typeface="Monotype Sorts" pitchFamily="2" charset="2"/>
              <a:buNone/>
            </a:pPr>
            <a:endParaRPr lang="en-US" sz="1900"/>
          </a:p>
          <a:p>
            <a:pPr>
              <a:buFont typeface="Monotype Sorts" pitchFamily="2" charset="2"/>
              <a:buNone/>
            </a:pPr>
            <a:r>
              <a:rPr lang="en-US" sz="1900"/>
              <a:t>t2: </a:t>
            </a:r>
          </a:p>
          <a:p>
            <a:pPr>
              <a:buFont typeface="Monotype Sorts" pitchFamily="2" charset="2"/>
              <a:buNone/>
            </a:pPr>
            <a:r>
              <a:rPr lang="en-US" sz="1900"/>
              <a:t>  lock(t) </a:t>
            </a:r>
          </a:p>
          <a:p>
            <a:pPr>
              <a:buFont typeface="Monotype Sorts" pitchFamily="2" charset="2"/>
              <a:buNone/>
            </a:pPr>
            <a:r>
              <a:rPr lang="en-US" sz="1900"/>
              <a:t>  unlock(t)</a:t>
            </a:r>
          </a:p>
          <a:p>
            <a:pPr>
              <a:buFont typeface="Monotype Sorts" pitchFamily="2" charset="2"/>
              <a:buNone/>
            </a:pPr>
            <a:endParaRPr lang="en-US" sz="1900"/>
          </a:p>
        </p:txBody>
      </p:sp>
      <p:sp>
        <p:nvSpPr>
          <p:cNvPr id="2657287" name="Rectangle 7"/>
          <p:cNvSpPr>
            <a:spLocks noChangeArrowheads="1"/>
          </p:cNvSpPr>
          <p:nvPr/>
        </p:nvSpPr>
        <p:spPr bwMode="auto">
          <a:xfrm>
            <a:off x="609600" y="423863"/>
            <a:ext cx="8229600" cy="795337"/>
          </a:xfrm>
          <a:prstGeom prst="rect">
            <a:avLst/>
          </a:prstGeom>
          <a:noFill/>
          <a:ln w="9525">
            <a:noFill/>
            <a:miter lim="800000"/>
            <a:headEnd/>
            <a:tailEnd/>
          </a:ln>
          <a:effectLst/>
        </p:spPr>
        <p:txBody>
          <a:bodyPr lIns="92075" tIns="46038" rIns="92075" bIns="46038"/>
          <a:lstStyle/>
          <a:p>
            <a:pPr>
              <a:lnSpc>
                <a:spcPct val="90000"/>
              </a:lnSpc>
            </a:pPr>
            <a:r>
              <a:rPr lang="en-US" sz="3600" b="0" i="1">
                <a:solidFill>
                  <a:schemeClr val="tx2"/>
                </a:solidFill>
              </a:rPr>
              <a:t>A Simple DPOR Example</a:t>
            </a:r>
          </a:p>
        </p:txBody>
      </p:sp>
      <p:sp>
        <p:nvSpPr>
          <p:cNvPr id="2657288" name="Text Box 8"/>
          <p:cNvSpPr txBox="1">
            <a:spLocks noChangeArrowheads="1"/>
          </p:cNvSpPr>
          <p:nvPr/>
        </p:nvSpPr>
        <p:spPr bwMode="auto">
          <a:xfrm>
            <a:off x="6356350" y="152400"/>
            <a:ext cx="1797050" cy="366713"/>
          </a:xfrm>
          <a:prstGeom prst="rect">
            <a:avLst/>
          </a:prstGeom>
          <a:noFill/>
          <a:ln w="12700">
            <a:noFill/>
            <a:miter lim="800000"/>
            <a:headEnd type="none" w="sm" len="sm"/>
            <a:tailEnd type="none" w="sm" len="sm"/>
          </a:ln>
          <a:effectLst/>
        </p:spPr>
        <p:txBody>
          <a:bodyPr wrap="none">
            <a:spAutoFit/>
          </a:bodyPr>
          <a:lstStyle/>
          <a:p>
            <a:r>
              <a:rPr lang="en-US" sz="1800"/>
              <a:t>{ </a:t>
            </a:r>
            <a:r>
              <a:rPr lang="en-US" sz="1800">
                <a:solidFill>
                  <a:srgbClr val="CC3300"/>
                </a:solidFill>
              </a:rPr>
              <a:t>BT</a:t>
            </a:r>
            <a:r>
              <a:rPr lang="en-US" sz="1800"/>
              <a:t> }, { </a:t>
            </a:r>
            <a:r>
              <a:rPr lang="en-US" sz="1800">
                <a:solidFill>
                  <a:schemeClr val="tx2"/>
                </a:solidFill>
              </a:rPr>
              <a:t>Done</a:t>
            </a:r>
            <a:r>
              <a:rPr lang="en-US" sz="1800"/>
              <a: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D2395CBA-7BD2-471D-8E26-FFA9371EC65F}" type="slidenum">
              <a:rPr lang="en-US"/>
              <a:pPr/>
              <a:t>38</a:t>
            </a:fld>
            <a:endParaRPr lang="en-US"/>
          </a:p>
        </p:txBody>
      </p:sp>
      <p:sp>
        <p:nvSpPr>
          <p:cNvPr id="2659330" name="Text Box 2"/>
          <p:cNvSpPr txBox="1">
            <a:spLocks noChangeArrowheads="1"/>
          </p:cNvSpPr>
          <p:nvPr/>
        </p:nvSpPr>
        <p:spPr bwMode="auto">
          <a:xfrm>
            <a:off x="4724400" y="1524000"/>
            <a:ext cx="1069975" cy="427038"/>
          </a:xfrm>
          <a:prstGeom prst="rect">
            <a:avLst/>
          </a:prstGeom>
          <a:noFill/>
          <a:ln w="9525">
            <a:noFill/>
            <a:miter lim="800000"/>
            <a:headEnd/>
            <a:tailEnd/>
          </a:ln>
          <a:effectLst/>
        </p:spPr>
        <p:txBody>
          <a:bodyPr wrap="none">
            <a:spAutoFit/>
          </a:bodyPr>
          <a:lstStyle/>
          <a:p>
            <a:pPr eaLnBrk="1" hangingPunct="1"/>
            <a:r>
              <a:rPr lang="en-US" sz="2200" b="0"/>
              <a:t>t0: lock</a:t>
            </a:r>
          </a:p>
        </p:txBody>
      </p:sp>
      <p:sp>
        <p:nvSpPr>
          <p:cNvPr id="2659331" name="Text Box 3"/>
          <p:cNvSpPr txBox="1">
            <a:spLocks noChangeArrowheads="1"/>
          </p:cNvSpPr>
          <p:nvPr/>
        </p:nvSpPr>
        <p:spPr bwMode="auto">
          <a:xfrm>
            <a:off x="4724400" y="2362200"/>
            <a:ext cx="1381125" cy="427038"/>
          </a:xfrm>
          <a:prstGeom prst="rect">
            <a:avLst/>
          </a:prstGeom>
          <a:noFill/>
          <a:ln w="9525">
            <a:noFill/>
            <a:miter lim="800000"/>
            <a:headEnd/>
            <a:tailEnd/>
          </a:ln>
          <a:effectLst/>
        </p:spPr>
        <p:txBody>
          <a:bodyPr wrap="none">
            <a:spAutoFit/>
          </a:bodyPr>
          <a:lstStyle/>
          <a:p>
            <a:pPr eaLnBrk="1" hangingPunct="1"/>
            <a:r>
              <a:rPr lang="en-US" sz="2200" b="0"/>
              <a:t>t0: unlock</a:t>
            </a:r>
          </a:p>
        </p:txBody>
      </p:sp>
      <p:sp>
        <p:nvSpPr>
          <p:cNvPr id="2659332" name="Text Box 4"/>
          <p:cNvSpPr txBox="1">
            <a:spLocks noChangeArrowheads="1"/>
          </p:cNvSpPr>
          <p:nvPr/>
        </p:nvSpPr>
        <p:spPr bwMode="auto">
          <a:xfrm>
            <a:off x="4724400" y="3124200"/>
            <a:ext cx="1069975" cy="427038"/>
          </a:xfrm>
          <a:prstGeom prst="rect">
            <a:avLst/>
          </a:prstGeom>
          <a:noFill/>
          <a:ln w="9525">
            <a:noFill/>
            <a:miter lim="800000"/>
            <a:headEnd/>
            <a:tailEnd/>
          </a:ln>
          <a:effectLst/>
        </p:spPr>
        <p:txBody>
          <a:bodyPr wrap="none">
            <a:spAutoFit/>
          </a:bodyPr>
          <a:lstStyle/>
          <a:p>
            <a:pPr eaLnBrk="1" hangingPunct="1"/>
            <a:r>
              <a:rPr lang="en-US" sz="2200" b="0"/>
              <a:t>t1: lock</a:t>
            </a:r>
          </a:p>
        </p:txBody>
      </p:sp>
      <p:sp>
        <p:nvSpPr>
          <p:cNvPr id="2659333" name="Line 5"/>
          <p:cNvSpPr>
            <a:spLocks noChangeShapeType="1"/>
          </p:cNvSpPr>
          <p:nvPr/>
        </p:nvSpPr>
        <p:spPr bwMode="auto">
          <a:xfrm>
            <a:off x="5257800" y="1981200"/>
            <a:ext cx="0" cy="381000"/>
          </a:xfrm>
          <a:prstGeom prst="line">
            <a:avLst/>
          </a:prstGeom>
          <a:noFill/>
          <a:ln w="9525">
            <a:solidFill>
              <a:schemeClr val="tx1"/>
            </a:solidFill>
            <a:round/>
            <a:headEnd/>
            <a:tailEnd type="triangle" w="med" len="med"/>
          </a:ln>
          <a:effectLst/>
        </p:spPr>
        <p:txBody>
          <a:bodyPr/>
          <a:lstStyle/>
          <a:p>
            <a:endParaRPr lang="en-US"/>
          </a:p>
        </p:txBody>
      </p:sp>
      <p:sp>
        <p:nvSpPr>
          <p:cNvPr id="2659334" name="Line 6"/>
          <p:cNvSpPr>
            <a:spLocks noChangeShapeType="1"/>
          </p:cNvSpPr>
          <p:nvPr/>
        </p:nvSpPr>
        <p:spPr bwMode="auto">
          <a:xfrm>
            <a:off x="5257800" y="2819400"/>
            <a:ext cx="0" cy="381000"/>
          </a:xfrm>
          <a:prstGeom prst="line">
            <a:avLst/>
          </a:prstGeom>
          <a:noFill/>
          <a:ln w="9525">
            <a:solidFill>
              <a:schemeClr val="tx1"/>
            </a:solidFill>
            <a:round/>
            <a:headEnd/>
            <a:tailEnd type="triangle" w="med" len="med"/>
          </a:ln>
          <a:effectLst/>
        </p:spPr>
        <p:txBody>
          <a:bodyPr/>
          <a:lstStyle/>
          <a:p>
            <a:endParaRPr lang="en-US"/>
          </a:p>
        </p:txBody>
      </p:sp>
      <p:sp>
        <p:nvSpPr>
          <p:cNvPr id="2659335" name="Text Box 7"/>
          <p:cNvSpPr txBox="1">
            <a:spLocks noChangeArrowheads="1"/>
          </p:cNvSpPr>
          <p:nvPr/>
        </p:nvSpPr>
        <p:spPr bwMode="auto">
          <a:xfrm>
            <a:off x="5791200" y="1219200"/>
            <a:ext cx="714375" cy="427038"/>
          </a:xfrm>
          <a:prstGeom prst="rect">
            <a:avLst/>
          </a:prstGeom>
          <a:noFill/>
          <a:ln w="9525">
            <a:noFill/>
            <a:miter lim="800000"/>
            <a:headEnd/>
            <a:tailEnd/>
          </a:ln>
          <a:effectLst/>
        </p:spPr>
        <p:txBody>
          <a:bodyPr wrap="none">
            <a:spAutoFit/>
          </a:bodyPr>
          <a:lstStyle/>
          <a:p>
            <a:pPr eaLnBrk="1" hangingPunct="1"/>
            <a:r>
              <a:rPr lang="en-US" sz="2200" b="0"/>
              <a:t>{}, {}</a:t>
            </a:r>
          </a:p>
        </p:txBody>
      </p:sp>
      <p:sp>
        <p:nvSpPr>
          <p:cNvPr id="2659336" name="Rectangle 8"/>
          <p:cNvSpPr>
            <a:spLocks noGrp="1" noChangeArrowheads="1"/>
          </p:cNvSpPr>
          <p:nvPr>
            <p:ph type="body" idx="1"/>
          </p:nvPr>
        </p:nvSpPr>
        <p:spPr>
          <a:xfrm>
            <a:off x="914400" y="1371600"/>
            <a:ext cx="2209800" cy="4530725"/>
          </a:xfrm>
          <a:noFill/>
          <a:ln/>
        </p:spPr>
        <p:txBody>
          <a:bodyPr/>
          <a:lstStyle/>
          <a:p>
            <a:pPr>
              <a:buFont typeface="Monotype Sorts" pitchFamily="2" charset="2"/>
              <a:buNone/>
            </a:pPr>
            <a:r>
              <a:rPr lang="en-US" sz="1900"/>
              <a:t>t0: </a:t>
            </a:r>
          </a:p>
          <a:p>
            <a:pPr>
              <a:buFont typeface="Monotype Sorts" pitchFamily="2" charset="2"/>
              <a:buNone/>
            </a:pPr>
            <a:r>
              <a:rPr lang="en-US" sz="1900"/>
              <a:t>  lock(t) </a:t>
            </a:r>
          </a:p>
          <a:p>
            <a:pPr>
              <a:buFont typeface="Monotype Sorts" pitchFamily="2" charset="2"/>
              <a:buNone/>
            </a:pPr>
            <a:r>
              <a:rPr lang="en-US" sz="1900"/>
              <a:t>  unlock(t)</a:t>
            </a:r>
          </a:p>
          <a:p>
            <a:pPr>
              <a:buFont typeface="Monotype Sorts" pitchFamily="2" charset="2"/>
              <a:buNone/>
            </a:pPr>
            <a:endParaRPr lang="en-US" sz="1900"/>
          </a:p>
          <a:p>
            <a:pPr>
              <a:buFont typeface="Monotype Sorts" pitchFamily="2" charset="2"/>
              <a:buNone/>
            </a:pPr>
            <a:r>
              <a:rPr lang="en-US" sz="1900"/>
              <a:t>t1: </a:t>
            </a:r>
          </a:p>
          <a:p>
            <a:pPr>
              <a:buFont typeface="Monotype Sorts" pitchFamily="2" charset="2"/>
              <a:buNone/>
            </a:pPr>
            <a:r>
              <a:rPr lang="en-US" sz="1900"/>
              <a:t>  lock(t) </a:t>
            </a:r>
          </a:p>
          <a:p>
            <a:pPr>
              <a:buFont typeface="Monotype Sorts" pitchFamily="2" charset="2"/>
              <a:buNone/>
            </a:pPr>
            <a:r>
              <a:rPr lang="en-US" sz="1900"/>
              <a:t>  unlock(t)</a:t>
            </a:r>
          </a:p>
          <a:p>
            <a:pPr>
              <a:buFont typeface="Monotype Sorts" pitchFamily="2" charset="2"/>
              <a:buNone/>
            </a:pPr>
            <a:endParaRPr lang="en-US" sz="1900"/>
          </a:p>
          <a:p>
            <a:pPr>
              <a:buFont typeface="Monotype Sorts" pitchFamily="2" charset="2"/>
              <a:buNone/>
            </a:pPr>
            <a:r>
              <a:rPr lang="en-US" sz="1900"/>
              <a:t>t2: </a:t>
            </a:r>
          </a:p>
          <a:p>
            <a:pPr>
              <a:buFont typeface="Monotype Sorts" pitchFamily="2" charset="2"/>
              <a:buNone/>
            </a:pPr>
            <a:r>
              <a:rPr lang="en-US" sz="1900"/>
              <a:t>  lock(t) </a:t>
            </a:r>
          </a:p>
          <a:p>
            <a:pPr>
              <a:buFont typeface="Monotype Sorts" pitchFamily="2" charset="2"/>
              <a:buNone/>
            </a:pPr>
            <a:r>
              <a:rPr lang="en-US" sz="1900"/>
              <a:t>  unlock(t)</a:t>
            </a:r>
          </a:p>
          <a:p>
            <a:pPr>
              <a:buFont typeface="Monotype Sorts" pitchFamily="2" charset="2"/>
              <a:buNone/>
            </a:pPr>
            <a:endParaRPr lang="en-US" sz="1900"/>
          </a:p>
        </p:txBody>
      </p:sp>
      <p:sp>
        <p:nvSpPr>
          <p:cNvPr id="2659337" name="Rectangle 9"/>
          <p:cNvSpPr>
            <a:spLocks noChangeArrowheads="1"/>
          </p:cNvSpPr>
          <p:nvPr/>
        </p:nvSpPr>
        <p:spPr bwMode="auto">
          <a:xfrm>
            <a:off x="609600" y="423863"/>
            <a:ext cx="8229600" cy="795337"/>
          </a:xfrm>
          <a:prstGeom prst="rect">
            <a:avLst/>
          </a:prstGeom>
          <a:noFill/>
          <a:ln w="9525">
            <a:noFill/>
            <a:miter lim="800000"/>
            <a:headEnd/>
            <a:tailEnd/>
          </a:ln>
          <a:effectLst/>
        </p:spPr>
        <p:txBody>
          <a:bodyPr lIns="92075" tIns="46038" rIns="92075" bIns="46038"/>
          <a:lstStyle/>
          <a:p>
            <a:pPr>
              <a:lnSpc>
                <a:spcPct val="90000"/>
              </a:lnSpc>
            </a:pPr>
            <a:r>
              <a:rPr lang="en-US" sz="3600" b="0" i="1">
                <a:solidFill>
                  <a:schemeClr val="tx2"/>
                </a:solidFill>
              </a:rPr>
              <a:t>A Simple DPOR Example</a:t>
            </a:r>
          </a:p>
        </p:txBody>
      </p:sp>
      <p:sp>
        <p:nvSpPr>
          <p:cNvPr id="2659338" name="Text Box 10"/>
          <p:cNvSpPr txBox="1">
            <a:spLocks noChangeArrowheads="1"/>
          </p:cNvSpPr>
          <p:nvPr/>
        </p:nvSpPr>
        <p:spPr bwMode="auto">
          <a:xfrm>
            <a:off x="6356350" y="152400"/>
            <a:ext cx="1797050" cy="366713"/>
          </a:xfrm>
          <a:prstGeom prst="rect">
            <a:avLst/>
          </a:prstGeom>
          <a:noFill/>
          <a:ln w="12700">
            <a:noFill/>
            <a:miter lim="800000"/>
            <a:headEnd type="none" w="sm" len="sm"/>
            <a:tailEnd type="none" w="sm" len="sm"/>
          </a:ln>
          <a:effectLst/>
        </p:spPr>
        <p:txBody>
          <a:bodyPr wrap="none">
            <a:spAutoFit/>
          </a:bodyPr>
          <a:lstStyle/>
          <a:p>
            <a:r>
              <a:rPr lang="en-US" sz="1800"/>
              <a:t>{ </a:t>
            </a:r>
            <a:r>
              <a:rPr lang="en-US" sz="1800">
                <a:solidFill>
                  <a:srgbClr val="CC3300"/>
                </a:solidFill>
              </a:rPr>
              <a:t>BT</a:t>
            </a:r>
            <a:r>
              <a:rPr lang="en-US" sz="1800"/>
              <a:t> }, { </a:t>
            </a:r>
            <a:r>
              <a:rPr lang="en-US" sz="1800">
                <a:solidFill>
                  <a:schemeClr val="tx2"/>
                </a:solidFill>
              </a:rPr>
              <a:t>Done</a:t>
            </a:r>
            <a:r>
              <a:rPr lang="en-US" sz="1800"/>
              <a:t>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6FA3A3A5-2584-413B-9187-B4A2DE4CEE98}" type="slidenum">
              <a:rPr lang="en-US"/>
              <a:pPr/>
              <a:t>39</a:t>
            </a:fld>
            <a:endParaRPr lang="en-US"/>
          </a:p>
        </p:txBody>
      </p:sp>
      <p:sp>
        <p:nvSpPr>
          <p:cNvPr id="2661378" name="Text Box 2"/>
          <p:cNvSpPr txBox="1">
            <a:spLocks noChangeArrowheads="1"/>
          </p:cNvSpPr>
          <p:nvPr/>
        </p:nvSpPr>
        <p:spPr bwMode="auto">
          <a:xfrm>
            <a:off x="4724400" y="1524000"/>
            <a:ext cx="1069975" cy="427038"/>
          </a:xfrm>
          <a:prstGeom prst="rect">
            <a:avLst/>
          </a:prstGeom>
          <a:noFill/>
          <a:ln w="9525">
            <a:noFill/>
            <a:miter lim="800000"/>
            <a:headEnd/>
            <a:tailEnd/>
          </a:ln>
          <a:effectLst/>
        </p:spPr>
        <p:txBody>
          <a:bodyPr wrap="none">
            <a:spAutoFit/>
          </a:bodyPr>
          <a:lstStyle/>
          <a:p>
            <a:pPr eaLnBrk="1" hangingPunct="1"/>
            <a:r>
              <a:rPr lang="en-US" sz="2200" b="0"/>
              <a:t>t0: lock</a:t>
            </a:r>
          </a:p>
        </p:txBody>
      </p:sp>
      <p:sp>
        <p:nvSpPr>
          <p:cNvPr id="2661379" name="Text Box 3"/>
          <p:cNvSpPr txBox="1">
            <a:spLocks noChangeArrowheads="1"/>
          </p:cNvSpPr>
          <p:nvPr/>
        </p:nvSpPr>
        <p:spPr bwMode="auto">
          <a:xfrm>
            <a:off x="4724400" y="2362200"/>
            <a:ext cx="1381125" cy="427038"/>
          </a:xfrm>
          <a:prstGeom prst="rect">
            <a:avLst/>
          </a:prstGeom>
          <a:noFill/>
          <a:ln w="9525">
            <a:noFill/>
            <a:miter lim="800000"/>
            <a:headEnd/>
            <a:tailEnd/>
          </a:ln>
          <a:effectLst/>
        </p:spPr>
        <p:txBody>
          <a:bodyPr wrap="none">
            <a:spAutoFit/>
          </a:bodyPr>
          <a:lstStyle/>
          <a:p>
            <a:pPr eaLnBrk="1" hangingPunct="1"/>
            <a:r>
              <a:rPr lang="en-US" sz="2200" b="0"/>
              <a:t>t0: unlock</a:t>
            </a:r>
          </a:p>
        </p:txBody>
      </p:sp>
      <p:sp>
        <p:nvSpPr>
          <p:cNvPr id="2661380" name="Text Box 4"/>
          <p:cNvSpPr txBox="1">
            <a:spLocks noChangeArrowheads="1"/>
          </p:cNvSpPr>
          <p:nvPr/>
        </p:nvSpPr>
        <p:spPr bwMode="auto">
          <a:xfrm>
            <a:off x="4724400" y="3124200"/>
            <a:ext cx="1069975" cy="427038"/>
          </a:xfrm>
          <a:prstGeom prst="rect">
            <a:avLst/>
          </a:prstGeom>
          <a:noFill/>
          <a:ln w="9525">
            <a:noFill/>
            <a:miter lim="800000"/>
            <a:headEnd/>
            <a:tailEnd/>
          </a:ln>
          <a:effectLst/>
        </p:spPr>
        <p:txBody>
          <a:bodyPr wrap="none">
            <a:spAutoFit/>
          </a:bodyPr>
          <a:lstStyle/>
          <a:p>
            <a:pPr eaLnBrk="1" hangingPunct="1"/>
            <a:r>
              <a:rPr lang="en-US" sz="2200" b="0"/>
              <a:t>t1: lock</a:t>
            </a:r>
          </a:p>
        </p:txBody>
      </p:sp>
      <p:sp>
        <p:nvSpPr>
          <p:cNvPr id="2661381" name="Line 5"/>
          <p:cNvSpPr>
            <a:spLocks noChangeShapeType="1"/>
          </p:cNvSpPr>
          <p:nvPr/>
        </p:nvSpPr>
        <p:spPr bwMode="auto">
          <a:xfrm>
            <a:off x="5257800" y="1981200"/>
            <a:ext cx="0" cy="381000"/>
          </a:xfrm>
          <a:prstGeom prst="line">
            <a:avLst/>
          </a:prstGeom>
          <a:noFill/>
          <a:ln w="9525">
            <a:solidFill>
              <a:schemeClr val="tx1"/>
            </a:solidFill>
            <a:round/>
            <a:headEnd/>
            <a:tailEnd type="triangle" w="med" len="med"/>
          </a:ln>
          <a:effectLst/>
        </p:spPr>
        <p:txBody>
          <a:bodyPr/>
          <a:lstStyle/>
          <a:p>
            <a:endParaRPr lang="en-US"/>
          </a:p>
        </p:txBody>
      </p:sp>
      <p:sp>
        <p:nvSpPr>
          <p:cNvPr id="2661382" name="Line 6"/>
          <p:cNvSpPr>
            <a:spLocks noChangeShapeType="1"/>
          </p:cNvSpPr>
          <p:nvPr/>
        </p:nvSpPr>
        <p:spPr bwMode="auto">
          <a:xfrm>
            <a:off x="5257800" y="2819400"/>
            <a:ext cx="0" cy="381000"/>
          </a:xfrm>
          <a:prstGeom prst="line">
            <a:avLst/>
          </a:prstGeom>
          <a:noFill/>
          <a:ln w="9525">
            <a:solidFill>
              <a:schemeClr val="tx1"/>
            </a:solidFill>
            <a:round/>
            <a:headEnd/>
            <a:tailEnd type="triangle" w="med" len="med"/>
          </a:ln>
          <a:effectLst/>
        </p:spPr>
        <p:txBody>
          <a:bodyPr/>
          <a:lstStyle/>
          <a:p>
            <a:endParaRPr lang="en-US"/>
          </a:p>
        </p:txBody>
      </p:sp>
      <p:sp>
        <p:nvSpPr>
          <p:cNvPr id="2661383" name="Text Box 7"/>
          <p:cNvSpPr txBox="1">
            <a:spLocks noChangeArrowheads="1"/>
          </p:cNvSpPr>
          <p:nvPr/>
        </p:nvSpPr>
        <p:spPr bwMode="auto">
          <a:xfrm>
            <a:off x="5791200" y="1219200"/>
            <a:ext cx="1270000" cy="427038"/>
          </a:xfrm>
          <a:prstGeom prst="rect">
            <a:avLst/>
          </a:prstGeom>
          <a:noFill/>
          <a:ln w="9525">
            <a:noFill/>
            <a:miter lim="800000"/>
            <a:headEnd/>
            <a:tailEnd/>
          </a:ln>
          <a:effectLst/>
        </p:spPr>
        <p:txBody>
          <a:bodyPr wrap="none">
            <a:spAutoFit/>
          </a:bodyPr>
          <a:lstStyle/>
          <a:p>
            <a:pPr eaLnBrk="1" hangingPunct="1"/>
            <a:r>
              <a:rPr lang="en-US" sz="2200">
                <a:solidFill>
                  <a:srgbClr val="3333FF"/>
                </a:solidFill>
              </a:rPr>
              <a:t>{t1}, {t0}</a:t>
            </a:r>
          </a:p>
        </p:txBody>
      </p:sp>
      <p:sp>
        <p:nvSpPr>
          <p:cNvPr id="2661384" name="Rectangle 8"/>
          <p:cNvSpPr>
            <a:spLocks noGrp="1" noChangeArrowheads="1"/>
          </p:cNvSpPr>
          <p:nvPr>
            <p:ph type="body" idx="1"/>
          </p:nvPr>
        </p:nvSpPr>
        <p:spPr>
          <a:xfrm>
            <a:off x="914400" y="1371600"/>
            <a:ext cx="2209800" cy="4530725"/>
          </a:xfrm>
          <a:noFill/>
          <a:ln/>
        </p:spPr>
        <p:txBody>
          <a:bodyPr/>
          <a:lstStyle/>
          <a:p>
            <a:pPr>
              <a:buFont typeface="Monotype Sorts" pitchFamily="2" charset="2"/>
              <a:buNone/>
            </a:pPr>
            <a:r>
              <a:rPr lang="en-US" sz="1900"/>
              <a:t>t0: </a:t>
            </a:r>
          </a:p>
          <a:p>
            <a:pPr>
              <a:buFont typeface="Monotype Sorts" pitchFamily="2" charset="2"/>
              <a:buNone/>
            </a:pPr>
            <a:r>
              <a:rPr lang="en-US" sz="1900"/>
              <a:t>  lock(t) </a:t>
            </a:r>
          </a:p>
          <a:p>
            <a:pPr>
              <a:buFont typeface="Monotype Sorts" pitchFamily="2" charset="2"/>
              <a:buNone/>
            </a:pPr>
            <a:r>
              <a:rPr lang="en-US" sz="1900"/>
              <a:t>  unlock(t)</a:t>
            </a:r>
          </a:p>
          <a:p>
            <a:pPr>
              <a:buFont typeface="Monotype Sorts" pitchFamily="2" charset="2"/>
              <a:buNone/>
            </a:pPr>
            <a:endParaRPr lang="en-US" sz="1900"/>
          </a:p>
          <a:p>
            <a:pPr>
              <a:buFont typeface="Monotype Sorts" pitchFamily="2" charset="2"/>
              <a:buNone/>
            </a:pPr>
            <a:r>
              <a:rPr lang="en-US" sz="1900"/>
              <a:t>t1: </a:t>
            </a:r>
          </a:p>
          <a:p>
            <a:pPr>
              <a:buFont typeface="Monotype Sorts" pitchFamily="2" charset="2"/>
              <a:buNone/>
            </a:pPr>
            <a:r>
              <a:rPr lang="en-US" sz="1900"/>
              <a:t>  lock(t) </a:t>
            </a:r>
          </a:p>
          <a:p>
            <a:pPr>
              <a:buFont typeface="Monotype Sorts" pitchFamily="2" charset="2"/>
              <a:buNone/>
            </a:pPr>
            <a:r>
              <a:rPr lang="en-US" sz="1900"/>
              <a:t>  unlock(t)</a:t>
            </a:r>
          </a:p>
          <a:p>
            <a:pPr>
              <a:buFont typeface="Monotype Sorts" pitchFamily="2" charset="2"/>
              <a:buNone/>
            </a:pPr>
            <a:endParaRPr lang="en-US" sz="1900"/>
          </a:p>
          <a:p>
            <a:pPr>
              <a:buFont typeface="Monotype Sorts" pitchFamily="2" charset="2"/>
              <a:buNone/>
            </a:pPr>
            <a:r>
              <a:rPr lang="en-US" sz="1900"/>
              <a:t>t2: </a:t>
            </a:r>
          </a:p>
          <a:p>
            <a:pPr>
              <a:buFont typeface="Monotype Sorts" pitchFamily="2" charset="2"/>
              <a:buNone/>
            </a:pPr>
            <a:r>
              <a:rPr lang="en-US" sz="1900"/>
              <a:t>  lock(t) </a:t>
            </a:r>
          </a:p>
          <a:p>
            <a:pPr>
              <a:buFont typeface="Monotype Sorts" pitchFamily="2" charset="2"/>
              <a:buNone/>
            </a:pPr>
            <a:r>
              <a:rPr lang="en-US" sz="1900"/>
              <a:t>  unlock(t)</a:t>
            </a:r>
          </a:p>
          <a:p>
            <a:pPr>
              <a:buFont typeface="Monotype Sorts" pitchFamily="2" charset="2"/>
              <a:buNone/>
            </a:pPr>
            <a:endParaRPr lang="en-US" sz="1900"/>
          </a:p>
        </p:txBody>
      </p:sp>
      <p:sp>
        <p:nvSpPr>
          <p:cNvPr id="2661385" name="Rectangle 9"/>
          <p:cNvSpPr>
            <a:spLocks noChangeArrowheads="1"/>
          </p:cNvSpPr>
          <p:nvPr/>
        </p:nvSpPr>
        <p:spPr bwMode="auto">
          <a:xfrm>
            <a:off x="609600" y="423863"/>
            <a:ext cx="8229600" cy="795337"/>
          </a:xfrm>
          <a:prstGeom prst="rect">
            <a:avLst/>
          </a:prstGeom>
          <a:noFill/>
          <a:ln w="9525">
            <a:noFill/>
            <a:miter lim="800000"/>
            <a:headEnd/>
            <a:tailEnd/>
          </a:ln>
          <a:effectLst/>
        </p:spPr>
        <p:txBody>
          <a:bodyPr lIns="92075" tIns="46038" rIns="92075" bIns="46038"/>
          <a:lstStyle/>
          <a:p>
            <a:pPr>
              <a:lnSpc>
                <a:spcPct val="90000"/>
              </a:lnSpc>
            </a:pPr>
            <a:r>
              <a:rPr lang="en-US" sz="3600" b="0" i="1">
                <a:solidFill>
                  <a:schemeClr val="tx2"/>
                </a:solidFill>
              </a:rPr>
              <a:t>A Simple DPOR Example</a:t>
            </a:r>
          </a:p>
        </p:txBody>
      </p:sp>
      <p:sp>
        <p:nvSpPr>
          <p:cNvPr id="2661386" name="Text Box 10"/>
          <p:cNvSpPr txBox="1">
            <a:spLocks noChangeArrowheads="1"/>
          </p:cNvSpPr>
          <p:nvPr/>
        </p:nvSpPr>
        <p:spPr bwMode="auto">
          <a:xfrm>
            <a:off x="6356350" y="152400"/>
            <a:ext cx="1797050" cy="366713"/>
          </a:xfrm>
          <a:prstGeom prst="rect">
            <a:avLst/>
          </a:prstGeom>
          <a:noFill/>
          <a:ln w="12700">
            <a:noFill/>
            <a:miter lim="800000"/>
            <a:headEnd type="none" w="sm" len="sm"/>
            <a:tailEnd type="none" w="sm" len="sm"/>
          </a:ln>
          <a:effectLst/>
        </p:spPr>
        <p:txBody>
          <a:bodyPr wrap="none">
            <a:spAutoFit/>
          </a:bodyPr>
          <a:lstStyle/>
          <a:p>
            <a:r>
              <a:rPr lang="en-US" sz="1800"/>
              <a:t>{ </a:t>
            </a:r>
            <a:r>
              <a:rPr lang="en-US" sz="1800">
                <a:solidFill>
                  <a:srgbClr val="CC3300"/>
                </a:solidFill>
              </a:rPr>
              <a:t>BT</a:t>
            </a:r>
            <a:r>
              <a:rPr lang="en-US" sz="1800"/>
              <a:t> }, { </a:t>
            </a:r>
            <a:r>
              <a:rPr lang="en-US" sz="1800">
                <a:solidFill>
                  <a:schemeClr val="tx2"/>
                </a:solidFill>
              </a:rPr>
              <a:t>Done</a:t>
            </a:r>
            <a:r>
              <a:rPr lang="en-US" sz="1800"/>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2EB9371-FE6F-4FF3-9F53-63F3772ED793}" type="slidenum">
              <a:rPr lang="en-US"/>
              <a:pPr/>
              <a:t>4</a:t>
            </a:fld>
            <a:endParaRPr lang="en-US"/>
          </a:p>
        </p:txBody>
      </p:sp>
      <p:sp>
        <p:nvSpPr>
          <p:cNvPr id="2053122" name="Rectangle 2"/>
          <p:cNvSpPr>
            <a:spLocks noGrp="1" noChangeArrowheads="1"/>
          </p:cNvSpPr>
          <p:nvPr>
            <p:ph type="title"/>
          </p:nvPr>
        </p:nvSpPr>
        <p:spPr>
          <a:xfrm>
            <a:off x="457200" y="304800"/>
            <a:ext cx="8229600" cy="795337"/>
          </a:xfrm>
        </p:spPr>
        <p:txBody>
          <a:bodyPr/>
          <a:lstStyle/>
          <a:p>
            <a:r>
              <a:rPr lang="en-US" sz="2400" b="0" dirty="0" smtClean="0">
                <a:solidFill>
                  <a:srgbClr val="0000FF"/>
                </a:solidFill>
              </a:rPr>
              <a:t>While model-based verification often works, it’s often not going to be practical: Who will build / maintain these models?</a:t>
            </a:r>
            <a:endParaRPr lang="en-US" sz="2400" b="0" dirty="0">
              <a:solidFill>
                <a:srgbClr val="0000FF"/>
              </a:solidFill>
            </a:endParaRPr>
          </a:p>
        </p:txBody>
      </p:sp>
      <p:sp>
        <p:nvSpPr>
          <p:cNvPr id="2053125" name="Text Box 5"/>
          <p:cNvSpPr txBox="1">
            <a:spLocks noChangeArrowheads="1"/>
          </p:cNvSpPr>
          <p:nvPr/>
        </p:nvSpPr>
        <p:spPr bwMode="auto">
          <a:xfrm>
            <a:off x="620713" y="1416050"/>
            <a:ext cx="3113087" cy="4984750"/>
          </a:xfrm>
          <a:prstGeom prst="rect">
            <a:avLst/>
          </a:prstGeom>
          <a:noFill/>
          <a:ln w="12700">
            <a:noFill/>
            <a:miter lim="800000"/>
            <a:headEnd type="none" w="sm" len="sm"/>
            <a:tailEnd type="none" w="sm" len="sm"/>
          </a:ln>
          <a:effectLst/>
        </p:spPr>
        <p:txBody>
          <a:bodyPr wrap="none">
            <a:spAutoFit/>
          </a:bodyPr>
          <a:lstStyle/>
          <a:p>
            <a:r>
              <a:rPr lang="en-US"/>
              <a:t>/* 3 philosophers – symmetry-</a:t>
            </a:r>
          </a:p>
          <a:p>
            <a:r>
              <a:rPr lang="en-US"/>
              <a:t>      breaking to avoid deadlocks */</a:t>
            </a:r>
          </a:p>
          <a:p>
            <a:endParaRPr lang="en-US"/>
          </a:p>
          <a:p>
            <a:r>
              <a:rPr lang="en-US"/>
              <a:t>mtype = {are_you_free, release}</a:t>
            </a:r>
          </a:p>
          <a:p>
            <a:endParaRPr lang="en-US"/>
          </a:p>
          <a:p>
            <a:r>
              <a:rPr lang="en-US"/>
              <a:t>bit progress;</a:t>
            </a:r>
          </a:p>
          <a:p>
            <a:endParaRPr lang="en-US"/>
          </a:p>
          <a:p>
            <a:r>
              <a:rPr lang="en-US"/>
              <a:t>proctype phil(chan lf, rf; int philno)</a:t>
            </a:r>
          </a:p>
          <a:p>
            <a:r>
              <a:rPr lang="en-US"/>
              <a:t>{ do</a:t>
            </a:r>
          </a:p>
          <a:p>
            <a:r>
              <a:rPr lang="en-US"/>
              <a:t>  ::  lf!are_you_free</a:t>
            </a:r>
          </a:p>
          <a:p>
            <a:r>
              <a:rPr lang="en-US"/>
              <a:t>      -&gt;</a:t>
            </a:r>
          </a:p>
          <a:p>
            <a:r>
              <a:rPr lang="en-US"/>
              <a:t>      rf!are_you_free </a:t>
            </a:r>
          </a:p>
          <a:p>
            <a:r>
              <a:rPr lang="en-US"/>
              <a:t>      -&gt;</a:t>
            </a:r>
          </a:p>
          <a:p>
            <a:r>
              <a:rPr lang="en-US"/>
              <a:t>      begin eating</a:t>
            </a:r>
          </a:p>
          <a:p>
            <a:r>
              <a:rPr lang="en-US"/>
              <a:t>      -&gt;</a:t>
            </a:r>
          </a:p>
          <a:p>
            <a:r>
              <a:rPr lang="en-US"/>
              <a:t>      end eating</a:t>
            </a:r>
          </a:p>
          <a:p>
            <a:r>
              <a:rPr lang="en-US"/>
              <a:t>      -&gt;</a:t>
            </a:r>
          </a:p>
          <a:p>
            <a:r>
              <a:rPr lang="en-US"/>
              <a:t>      lf!release</a:t>
            </a:r>
          </a:p>
          <a:p>
            <a:r>
              <a:rPr lang="en-US"/>
              <a:t>      -&gt;</a:t>
            </a:r>
          </a:p>
          <a:p>
            <a:r>
              <a:rPr lang="en-US"/>
              <a:t>      rf!release</a:t>
            </a:r>
          </a:p>
          <a:p>
            <a:r>
              <a:rPr lang="en-US"/>
              <a:t>  od</a:t>
            </a:r>
          </a:p>
          <a:p>
            <a:r>
              <a:rPr lang="en-US"/>
              <a:t>}</a:t>
            </a:r>
          </a:p>
          <a:p>
            <a:endParaRPr lang="en-US"/>
          </a:p>
        </p:txBody>
      </p:sp>
      <p:sp>
        <p:nvSpPr>
          <p:cNvPr id="2053126" name="Text Box 6"/>
          <p:cNvSpPr txBox="1">
            <a:spLocks noChangeArrowheads="1"/>
          </p:cNvSpPr>
          <p:nvPr/>
        </p:nvSpPr>
        <p:spPr bwMode="auto">
          <a:xfrm>
            <a:off x="4137025" y="1111250"/>
            <a:ext cx="4702175" cy="4984750"/>
          </a:xfrm>
          <a:prstGeom prst="rect">
            <a:avLst/>
          </a:prstGeom>
          <a:noFill/>
          <a:ln w="12700">
            <a:noFill/>
            <a:miter lim="800000"/>
            <a:headEnd type="none" w="sm" len="sm"/>
            <a:tailEnd type="none" w="sm" len="sm"/>
          </a:ln>
          <a:effectLst/>
        </p:spPr>
        <p:txBody>
          <a:bodyPr wrap="none">
            <a:spAutoFit/>
          </a:bodyPr>
          <a:lstStyle/>
          <a:p>
            <a:endParaRPr lang="en-US"/>
          </a:p>
          <a:p>
            <a:r>
              <a:rPr lang="en-US"/>
              <a:t>proctype fork(chan lp, rp)</a:t>
            </a:r>
          </a:p>
          <a:p>
            <a:r>
              <a:rPr lang="en-US"/>
              <a:t>{ do</a:t>
            </a:r>
          </a:p>
          <a:p>
            <a:r>
              <a:rPr lang="en-US"/>
              <a:t>  :: rp?are_you_free</a:t>
            </a:r>
          </a:p>
          <a:p>
            <a:r>
              <a:rPr lang="en-US"/>
              <a:t>     -&gt;</a:t>
            </a:r>
          </a:p>
          <a:p>
            <a:r>
              <a:rPr lang="en-US"/>
              <a:t>     rp?release </a:t>
            </a:r>
          </a:p>
          <a:p>
            <a:endParaRPr lang="en-US"/>
          </a:p>
          <a:p>
            <a:r>
              <a:rPr lang="en-US"/>
              <a:t>  :: lp?are_you_free</a:t>
            </a:r>
          </a:p>
          <a:p>
            <a:r>
              <a:rPr lang="en-US"/>
              <a:t>     -&gt;</a:t>
            </a:r>
          </a:p>
          <a:p>
            <a:r>
              <a:rPr lang="en-US"/>
              <a:t>     lp?release</a:t>
            </a:r>
          </a:p>
          <a:p>
            <a:r>
              <a:rPr lang="en-US"/>
              <a:t>  od</a:t>
            </a:r>
          </a:p>
          <a:p>
            <a:r>
              <a:rPr lang="en-US"/>
              <a:t>}</a:t>
            </a:r>
          </a:p>
          <a:p>
            <a:endParaRPr lang="en-US"/>
          </a:p>
          <a:p>
            <a:r>
              <a:rPr lang="en-US"/>
              <a:t>init {</a:t>
            </a:r>
          </a:p>
          <a:p>
            <a:r>
              <a:rPr lang="en-US"/>
              <a:t>   chan c0 = [0] of { mtype }; chan c1 = [0] of { mtype };</a:t>
            </a:r>
          </a:p>
          <a:p>
            <a:r>
              <a:rPr lang="en-US"/>
              <a:t>   chan c2 = [0] of { mtype }; chan c3 = [0] of { mtype };</a:t>
            </a:r>
          </a:p>
          <a:p>
            <a:r>
              <a:rPr lang="en-US"/>
              <a:t>   chan c4 = [0] of { mtype }; chan c5 = [0] of { mtype };</a:t>
            </a:r>
          </a:p>
          <a:p>
            <a:r>
              <a:rPr lang="en-US"/>
              <a:t>   atomic {</a:t>
            </a:r>
          </a:p>
          <a:p>
            <a:r>
              <a:rPr lang="en-US"/>
              <a:t>     run </a:t>
            </a:r>
            <a:r>
              <a:rPr lang="en-US">
                <a:solidFill>
                  <a:schemeClr val="tx2"/>
                </a:solidFill>
              </a:rPr>
              <a:t>phil(c0, c5,</a:t>
            </a:r>
            <a:r>
              <a:rPr lang="en-US"/>
              <a:t> 0); run fork(c0, c1);</a:t>
            </a:r>
          </a:p>
          <a:p>
            <a:r>
              <a:rPr lang="en-US"/>
              <a:t>     run phil(c1, c2, 1); run fork(c2, c3);</a:t>
            </a:r>
          </a:p>
          <a:p>
            <a:r>
              <a:rPr lang="en-US"/>
              <a:t>     run phil(c3, c4, 2); run fork(c4, c5); } </a:t>
            </a:r>
          </a:p>
          <a:p>
            <a:r>
              <a:rPr lang="en-US"/>
              <a:t>}</a:t>
            </a:r>
          </a:p>
          <a:p>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p:txBody>
          <a:bodyPr/>
          <a:lstStyle/>
          <a:p>
            <a:fld id="{833DAFE6-DFED-41F2-8266-AFF2A5A75E62}" type="slidenum">
              <a:rPr lang="en-US"/>
              <a:pPr/>
              <a:t>40</a:t>
            </a:fld>
            <a:endParaRPr lang="en-US"/>
          </a:p>
        </p:txBody>
      </p:sp>
      <p:sp>
        <p:nvSpPr>
          <p:cNvPr id="2663426" name="Text Box 2"/>
          <p:cNvSpPr txBox="1">
            <a:spLocks noChangeArrowheads="1"/>
          </p:cNvSpPr>
          <p:nvPr/>
        </p:nvSpPr>
        <p:spPr bwMode="auto">
          <a:xfrm>
            <a:off x="4724400" y="1524000"/>
            <a:ext cx="1069975" cy="427038"/>
          </a:xfrm>
          <a:prstGeom prst="rect">
            <a:avLst/>
          </a:prstGeom>
          <a:noFill/>
          <a:ln w="9525">
            <a:noFill/>
            <a:miter lim="800000"/>
            <a:headEnd/>
            <a:tailEnd/>
          </a:ln>
          <a:effectLst/>
        </p:spPr>
        <p:txBody>
          <a:bodyPr wrap="none">
            <a:spAutoFit/>
          </a:bodyPr>
          <a:lstStyle/>
          <a:p>
            <a:pPr eaLnBrk="1" hangingPunct="1"/>
            <a:r>
              <a:rPr lang="en-US" sz="2200" b="0"/>
              <a:t>t0: lock</a:t>
            </a:r>
          </a:p>
        </p:txBody>
      </p:sp>
      <p:sp>
        <p:nvSpPr>
          <p:cNvPr id="2663427" name="Text Box 3"/>
          <p:cNvSpPr txBox="1">
            <a:spLocks noChangeArrowheads="1"/>
          </p:cNvSpPr>
          <p:nvPr/>
        </p:nvSpPr>
        <p:spPr bwMode="auto">
          <a:xfrm>
            <a:off x="4724400" y="2362200"/>
            <a:ext cx="1381125" cy="427038"/>
          </a:xfrm>
          <a:prstGeom prst="rect">
            <a:avLst/>
          </a:prstGeom>
          <a:noFill/>
          <a:ln w="9525">
            <a:noFill/>
            <a:miter lim="800000"/>
            <a:headEnd/>
            <a:tailEnd/>
          </a:ln>
          <a:effectLst/>
        </p:spPr>
        <p:txBody>
          <a:bodyPr wrap="none">
            <a:spAutoFit/>
          </a:bodyPr>
          <a:lstStyle/>
          <a:p>
            <a:pPr eaLnBrk="1" hangingPunct="1"/>
            <a:r>
              <a:rPr lang="en-US" sz="2200" b="0"/>
              <a:t>t0: unlock</a:t>
            </a:r>
          </a:p>
        </p:txBody>
      </p:sp>
      <p:sp>
        <p:nvSpPr>
          <p:cNvPr id="2663428" name="Text Box 4"/>
          <p:cNvSpPr txBox="1">
            <a:spLocks noChangeArrowheads="1"/>
          </p:cNvSpPr>
          <p:nvPr/>
        </p:nvSpPr>
        <p:spPr bwMode="auto">
          <a:xfrm>
            <a:off x="4724400" y="3124200"/>
            <a:ext cx="1069975" cy="427038"/>
          </a:xfrm>
          <a:prstGeom prst="rect">
            <a:avLst/>
          </a:prstGeom>
          <a:noFill/>
          <a:ln w="9525">
            <a:noFill/>
            <a:miter lim="800000"/>
            <a:headEnd/>
            <a:tailEnd/>
          </a:ln>
          <a:effectLst/>
        </p:spPr>
        <p:txBody>
          <a:bodyPr wrap="none">
            <a:spAutoFit/>
          </a:bodyPr>
          <a:lstStyle/>
          <a:p>
            <a:pPr eaLnBrk="1" hangingPunct="1"/>
            <a:r>
              <a:rPr lang="en-US" sz="2200" b="0"/>
              <a:t>t1: lock</a:t>
            </a:r>
          </a:p>
        </p:txBody>
      </p:sp>
      <p:sp>
        <p:nvSpPr>
          <p:cNvPr id="2663429" name="Text Box 5"/>
          <p:cNvSpPr txBox="1">
            <a:spLocks noChangeArrowheads="1"/>
          </p:cNvSpPr>
          <p:nvPr/>
        </p:nvSpPr>
        <p:spPr bwMode="auto">
          <a:xfrm>
            <a:off x="4724400" y="3810000"/>
            <a:ext cx="1381125" cy="427038"/>
          </a:xfrm>
          <a:prstGeom prst="rect">
            <a:avLst/>
          </a:prstGeom>
          <a:noFill/>
          <a:ln w="9525">
            <a:noFill/>
            <a:miter lim="800000"/>
            <a:headEnd/>
            <a:tailEnd/>
          </a:ln>
          <a:effectLst/>
        </p:spPr>
        <p:txBody>
          <a:bodyPr wrap="none">
            <a:spAutoFit/>
          </a:bodyPr>
          <a:lstStyle/>
          <a:p>
            <a:pPr eaLnBrk="1" hangingPunct="1"/>
            <a:r>
              <a:rPr lang="en-US" sz="2200" b="0"/>
              <a:t>t1: unlock</a:t>
            </a:r>
          </a:p>
        </p:txBody>
      </p:sp>
      <p:sp>
        <p:nvSpPr>
          <p:cNvPr id="2663430" name="Text Box 6"/>
          <p:cNvSpPr txBox="1">
            <a:spLocks noChangeArrowheads="1"/>
          </p:cNvSpPr>
          <p:nvPr/>
        </p:nvSpPr>
        <p:spPr bwMode="auto">
          <a:xfrm>
            <a:off x="4800600" y="4572000"/>
            <a:ext cx="1069975" cy="427038"/>
          </a:xfrm>
          <a:prstGeom prst="rect">
            <a:avLst/>
          </a:prstGeom>
          <a:noFill/>
          <a:ln w="9525">
            <a:noFill/>
            <a:miter lim="800000"/>
            <a:headEnd/>
            <a:tailEnd/>
          </a:ln>
          <a:effectLst/>
        </p:spPr>
        <p:txBody>
          <a:bodyPr wrap="none">
            <a:spAutoFit/>
          </a:bodyPr>
          <a:lstStyle/>
          <a:p>
            <a:pPr eaLnBrk="1" hangingPunct="1"/>
            <a:r>
              <a:rPr lang="en-US" sz="2200" b="0"/>
              <a:t>t2: lock</a:t>
            </a:r>
          </a:p>
        </p:txBody>
      </p:sp>
      <p:sp>
        <p:nvSpPr>
          <p:cNvPr id="2663431" name="Line 7"/>
          <p:cNvSpPr>
            <a:spLocks noChangeShapeType="1"/>
          </p:cNvSpPr>
          <p:nvPr/>
        </p:nvSpPr>
        <p:spPr bwMode="auto">
          <a:xfrm>
            <a:off x="5257800" y="1981200"/>
            <a:ext cx="0" cy="381000"/>
          </a:xfrm>
          <a:prstGeom prst="line">
            <a:avLst/>
          </a:prstGeom>
          <a:noFill/>
          <a:ln w="9525">
            <a:solidFill>
              <a:schemeClr val="tx1"/>
            </a:solidFill>
            <a:round/>
            <a:headEnd/>
            <a:tailEnd type="triangle" w="med" len="med"/>
          </a:ln>
          <a:effectLst/>
        </p:spPr>
        <p:txBody>
          <a:bodyPr/>
          <a:lstStyle/>
          <a:p>
            <a:endParaRPr lang="en-US"/>
          </a:p>
        </p:txBody>
      </p:sp>
      <p:sp>
        <p:nvSpPr>
          <p:cNvPr id="2663432" name="Line 8"/>
          <p:cNvSpPr>
            <a:spLocks noChangeShapeType="1"/>
          </p:cNvSpPr>
          <p:nvPr/>
        </p:nvSpPr>
        <p:spPr bwMode="auto">
          <a:xfrm>
            <a:off x="5257800" y="2819400"/>
            <a:ext cx="0" cy="381000"/>
          </a:xfrm>
          <a:prstGeom prst="line">
            <a:avLst/>
          </a:prstGeom>
          <a:noFill/>
          <a:ln w="9525">
            <a:solidFill>
              <a:schemeClr val="tx1"/>
            </a:solidFill>
            <a:round/>
            <a:headEnd/>
            <a:tailEnd type="triangle" w="med" len="med"/>
          </a:ln>
          <a:effectLst/>
        </p:spPr>
        <p:txBody>
          <a:bodyPr/>
          <a:lstStyle/>
          <a:p>
            <a:endParaRPr lang="en-US"/>
          </a:p>
        </p:txBody>
      </p:sp>
      <p:sp>
        <p:nvSpPr>
          <p:cNvPr id="2663433" name="Line 9"/>
          <p:cNvSpPr>
            <a:spLocks noChangeShapeType="1"/>
          </p:cNvSpPr>
          <p:nvPr/>
        </p:nvSpPr>
        <p:spPr bwMode="auto">
          <a:xfrm>
            <a:off x="5257800" y="3505200"/>
            <a:ext cx="0" cy="381000"/>
          </a:xfrm>
          <a:prstGeom prst="line">
            <a:avLst/>
          </a:prstGeom>
          <a:noFill/>
          <a:ln w="9525">
            <a:solidFill>
              <a:schemeClr val="tx1"/>
            </a:solidFill>
            <a:round/>
            <a:headEnd/>
            <a:tailEnd type="triangle" w="med" len="med"/>
          </a:ln>
          <a:effectLst/>
        </p:spPr>
        <p:txBody>
          <a:bodyPr/>
          <a:lstStyle/>
          <a:p>
            <a:endParaRPr lang="en-US"/>
          </a:p>
        </p:txBody>
      </p:sp>
      <p:sp>
        <p:nvSpPr>
          <p:cNvPr id="2663434" name="Line 10"/>
          <p:cNvSpPr>
            <a:spLocks noChangeShapeType="1"/>
          </p:cNvSpPr>
          <p:nvPr/>
        </p:nvSpPr>
        <p:spPr bwMode="auto">
          <a:xfrm>
            <a:off x="5257800" y="4267200"/>
            <a:ext cx="0" cy="304800"/>
          </a:xfrm>
          <a:prstGeom prst="line">
            <a:avLst/>
          </a:prstGeom>
          <a:noFill/>
          <a:ln w="9525">
            <a:solidFill>
              <a:schemeClr val="tx1"/>
            </a:solidFill>
            <a:round/>
            <a:headEnd/>
            <a:tailEnd type="triangle" w="med" len="med"/>
          </a:ln>
          <a:effectLst/>
        </p:spPr>
        <p:txBody>
          <a:bodyPr/>
          <a:lstStyle/>
          <a:p>
            <a:endParaRPr lang="en-US"/>
          </a:p>
        </p:txBody>
      </p:sp>
      <p:sp>
        <p:nvSpPr>
          <p:cNvPr id="2663435" name="Text Box 11"/>
          <p:cNvSpPr txBox="1">
            <a:spLocks noChangeArrowheads="1"/>
          </p:cNvSpPr>
          <p:nvPr/>
        </p:nvSpPr>
        <p:spPr bwMode="auto">
          <a:xfrm>
            <a:off x="5791200" y="1219200"/>
            <a:ext cx="1181100" cy="427038"/>
          </a:xfrm>
          <a:prstGeom prst="rect">
            <a:avLst/>
          </a:prstGeom>
          <a:noFill/>
          <a:ln w="9525">
            <a:noFill/>
            <a:miter lim="800000"/>
            <a:headEnd/>
            <a:tailEnd/>
          </a:ln>
          <a:effectLst/>
        </p:spPr>
        <p:txBody>
          <a:bodyPr wrap="none">
            <a:spAutoFit/>
          </a:bodyPr>
          <a:lstStyle/>
          <a:p>
            <a:pPr eaLnBrk="1" hangingPunct="1"/>
            <a:r>
              <a:rPr lang="en-US" sz="2200" b="0"/>
              <a:t>{t1}, {t0}</a:t>
            </a:r>
          </a:p>
        </p:txBody>
      </p:sp>
      <p:sp>
        <p:nvSpPr>
          <p:cNvPr id="2663436" name="Text Box 12"/>
          <p:cNvSpPr txBox="1">
            <a:spLocks noChangeArrowheads="1"/>
          </p:cNvSpPr>
          <p:nvPr/>
        </p:nvSpPr>
        <p:spPr bwMode="auto">
          <a:xfrm>
            <a:off x="5791200" y="2819400"/>
            <a:ext cx="714375" cy="427038"/>
          </a:xfrm>
          <a:prstGeom prst="rect">
            <a:avLst/>
          </a:prstGeom>
          <a:noFill/>
          <a:ln w="9525">
            <a:noFill/>
            <a:miter lim="800000"/>
            <a:headEnd/>
            <a:tailEnd/>
          </a:ln>
          <a:effectLst/>
        </p:spPr>
        <p:txBody>
          <a:bodyPr wrap="none">
            <a:spAutoFit/>
          </a:bodyPr>
          <a:lstStyle/>
          <a:p>
            <a:pPr eaLnBrk="1" hangingPunct="1"/>
            <a:r>
              <a:rPr lang="en-US" sz="2200" b="0"/>
              <a:t>{}, {}</a:t>
            </a:r>
          </a:p>
        </p:txBody>
      </p:sp>
      <p:sp>
        <p:nvSpPr>
          <p:cNvPr id="2663437" name="Rectangle 13"/>
          <p:cNvSpPr>
            <a:spLocks noGrp="1" noChangeArrowheads="1"/>
          </p:cNvSpPr>
          <p:nvPr>
            <p:ph type="body" idx="1"/>
          </p:nvPr>
        </p:nvSpPr>
        <p:spPr>
          <a:xfrm>
            <a:off x="914400" y="1371600"/>
            <a:ext cx="2209800" cy="4530725"/>
          </a:xfrm>
          <a:noFill/>
          <a:ln/>
        </p:spPr>
        <p:txBody>
          <a:bodyPr/>
          <a:lstStyle/>
          <a:p>
            <a:pPr>
              <a:buFont typeface="Monotype Sorts" pitchFamily="2" charset="2"/>
              <a:buNone/>
            </a:pPr>
            <a:r>
              <a:rPr lang="en-US" sz="1900"/>
              <a:t>t0: </a:t>
            </a:r>
          </a:p>
          <a:p>
            <a:pPr>
              <a:buFont typeface="Monotype Sorts" pitchFamily="2" charset="2"/>
              <a:buNone/>
            </a:pPr>
            <a:r>
              <a:rPr lang="en-US" sz="1900"/>
              <a:t>  lock(t) </a:t>
            </a:r>
          </a:p>
          <a:p>
            <a:pPr>
              <a:buFont typeface="Monotype Sorts" pitchFamily="2" charset="2"/>
              <a:buNone/>
            </a:pPr>
            <a:r>
              <a:rPr lang="en-US" sz="1900"/>
              <a:t>  unlock(t)</a:t>
            </a:r>
          </a:p>
          <a:p>
            <a:pPr>
              <a:buFont typeface="Monotype Sorts" pitchFamily="2" charset="2"/>
              <a:buNone/>
            </a:pPr>
            <a:endParaRPr lang="en-US" sz="1900"/>
          </a:p>
          <a:p>
            <a:pPr>
              <a:buFont typeface="Monotype Sorts" pitchFamily="2" charset="2"/>
              <a:buNone/>
            </a:pPr>
            <a:r>
              <a:rPr lang="en-US" sz="1900"/>
              <a:t>t1: </a:t>
            </a:r>
          </a:p>
          <a:p>
            <a:pPr>
              <a:buFont typeface="Monotype Sorts" pitchFamily="2" charset="2"/>
              <a:buNone/>
            </a:pPr>
            <a:r>
              <a:rPr lang="en-US" sz="1900"/>
              <a:t>  lock(t) </a:t>
            </a:r>
          </a:p>
          <a:p>
            <a:pPr>
              <a:buFont typeface="Monotype Sorts" pitchFamily="2" charset="2"/>
              <a:buNone/>
            </a:pPr>
            <a:r>
              <a:rPr lang="en-US" sz="1900"/>
              <a:t>  unlock(t)</a:t>
            </a:r>
          </a:p>
          <a:p>
            <a:pPr>
              <a:buFont typeface="Monotype Sorts" pitchFamily="2" charset="2"/>
              <a:buNone/>
            </a:pPr>
            <a:endParaRPr lang="en-US" sz="1900"/>
          </a:p>
          <a:p>
            <a:pPr>
              <a:buFont typeface="Monotype Sorts" pitchFamily="2" charset="2"/>
              <a:buNone/>
            </a:pPr>
            <a:r>
              <a:rPr lang="en-US" sz="1900"/>
              <a:t>t2: </a:t>
            </a:r>
          </a:p>
          <a:p>
            <a:pPr>
              <a:buFont typeface="Monotype Sorts" pitchFamily="2" charset="2"/>
              <a:buNone/>
            </a:pPr>
            <a:r>
              <a:rPr lang="en-US" sz="1900"/>
              <a:t>  lock(t) </a:t>
            </a:r>
          </a:p>
          <a:p>
            <a:pPr>
              <a:buFont typeface="Monotype Sorts" pitchFamily="2" charset="2"/>
              <a:buNone/>
            </a:pPr>
            <a:r>
              <a:rPr lang="en-US" sz="1900"/>
              <a:t>  unlock(t)</a:t>
            </a:r>
          </a:p>
          <a:p>
            <a:pPr>
              <a:buFont typeface="Monotype Sorts" pitchFamily="2" charset="2"/>
              <a:buNone/>
            </a:pPr>
            <a:endParaRPr lang="en-US" sz="1900"/>
          </a:p>
        </p:txBody>
      </p:sp>
      <p:sp>
        <p:nvSpPr>
          <p:cNvPr id="2663438" name="Rectangle 14"/>
          <p:cNvSpPr>
            <a:spLocks noChangeArrowheads="1"/>
          </p:cNvSpPr>
          <p:nvPr/>
        </p:nvSpPr>
        <p:spPr bwMode="auto">
          <a:xfrm>
            <a:off x="609600" y="423863"/>
            <a:ext cx="8229600" cy="795337"/>
          </a:xfrm>
          <a:prstGeom prst="rect">
            <a:avLst/>
          </a:prstGeom>
          <a:noFill/>
          <a:ln w="9525">
            <a:noFill/>
            <a:miter lim="800000"/>
            <a:headEnd/>
            <a:tailEnd/>
          </a:ln>
          <a:effectLst/>
        </p:spPr>
        <p:txBody>
          <a:bodyPr lIns="92075" tIns="46038" rIns="92075" bIns="46038"/>
          <a:lstStyle/>
          <a:p>
            <a:pPr>
              <a:lnSpc>
                <a:spcPct val="90000"/>
              </a:lnSpc>
            </a:pPr>
            <a:r>
              <a:rPr lang="en-US" sz="3600" b="0" i="1">
                <a:solidFill>
                  <a:schemeClr val="tx2"/>
                </a:solidFill>
              </a:rPr>
              <a:t>A Simple DPOR Example</a:t>
            </a:r>
          </a:p>
        </p:txBody>
      </p:sp>
      <p:sp>
        <p:nvSpPr>
          <p:cNvPr id="2663439" name="Text Box 15"/>
          <p:cNvSpPr txBox="1">
            <a:spLocks noChangeArrowheads="1"/>
          </p:cNvSpPr>
          <p:nvPr/>
        </p:nvSpPr>
        <p:spPr bwMode="auto">
          <a:xfrm>
            <a:off x="6356350" y="152400"/>
            <a:ext cx="1797050" cy="366713"/>
          </a:xfrm>
          <a:prstGeom prst="rect">
            <a:avLst/>
          </a:prstGeom>
          <a:noFill/>
          <a:ln w="12700">
            <a:noFill/>
            <a:miter lim="800000"/>
            <a:headEnd type="none" w="sm" len="sm"/>
            <a:tailEnd type="none" w="sm" len="sm"/>
          </a:ln>
          <a:effectLst/>
        </p:spPr>
        <p:txBody>
          <a:bodyPr wrap="none">
            <a:spAutoFit/>
          </a:bodyPr>
          <a:lstStyle/>
          <a:p>
            <a:r>
              <a:rPr lang="en-US" sz="1800"/>
              <a:t>{ </a:t>
            </a:r>
            <a:r>
              <a:rPr lang="en-US" sz="1800">
                <a:solidFill>
                  <a:srgbClr val="CC3300"/>
                </a:solidFill>
              </a:rPr>
              <a:t>BT</a:t>
            </a:r>
            <a:r>
              <a:rPr lang="en-US" sz="1800"/>
              <a:t> }, { </a:t>
            </a:r>
            <a:r>
              <a:rPr lang="en-US" sz="1800">
                <a:solidFill>
                  <a:schemeClr val="tx2"/>
                </a:solidFill>
              </a:rPr>
              <a:t>Done</a:t>
            </a:r>
            <a:r>
              <a:rPr lang="en-US" sz="1800"/>
              <a:t>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p:txBody>
          <a:bodyPr/>
          <a:lstStyle/>
          <a:p>
            <a:fld id="{F9F66731-3B66-45AA-9F83-6498F70CF42D}" type="slidenum">
              <a:rPr lang="en-US"/>
              <a:pPr/>
              <a:t>41</a:t>
            </a:fld>
            <a:endParaRPr lang="en-US"/>
          </a:p>
        </p:txBody>
      </p:sp>
      <p:sp>
        <p:nvSpPr>
          <p:cNvPr id="2665474" name="Text Box 2"/>
          <p:cNvSpPr txBox="1">
            <a:spLocks noChangeArrowheads="1"/>
          </p:cNvSpPr>
          <p:nvPr/>
        </p:nvSpPr>
        <p:spPr bwMode="auto">
          <a:xfrm>
            <a:off x="4724400" y="1524000"/>
            <a:ext cx="1069975" cy="427038"/>
          </a:xfrm>
          <a:prstGeom prst="rect">
            <a:avLst/>
          </a:prstGeom>
          <a:noFill/>
          <a:ln w="9525">
            <a:noFill/>
            <a:miter lim="800000"/>
            <a:headEnd/>
            <a:tailEnd/>
          </a:ln>
          <a:effectLst/>
        </p:spPr>
        <p:txBody>
          <a:bodyPr wrap="none">
            <a:spAutoFit/>
          </a:bodyPr>
          <a:lstStyle/>
          <a:p>
            <a:pPr eaLnBrk="1" hangingPunct="1"/>
            <a:r>
              <a:rPr lang="en-US" sz="2200" b="0"/>
              <a:t>t0: lock</a:t>
            </a:r>
          </a:p>
        </p:txBody>
      </p:sp>
      <p:sp>
        <p:nvSpPr>
          <p:cNvPr id="2665475" name="Text Box 3"/>
          <p:cNvSpPr txBox="1">
            <a:spLocks noChangeArrowheads="1"/>
          </p:cNvSpPr>
          <p:nvPr/>
        </p:nvSpPr>
        <p:spPr bwMode="auto">
          <a:xfrm>
            <a:off x="4724400" y="2362200"/>
            <a:ext cx="1381125" cy="427038"/>
          </a:xfrm>
          <a:prstGeom prst="rect">
            <a:avLst/>
          </a:prstGeom>
          <a:noFill/>
          <a:ln w="9525">
            <a:noFill/>
            <a:miter lim="800000"/>
            <a:headEnd/>
            <a:tailEnd/>
          </a:ln>
          <a:effectLst/>
        </p:spPr>
        <p:txBody>
          <a:bodyPr wrap="none">
            <a:spAutoFit/>
          </a:bodyPr>
          <a:lstStyle/>
          <a:p>
            <a:pPr eaLnBrk="1" hangingPunct="1"/>
            <a:r>
              <a:rPr lang="en-US" sz="2200" b="0"/>
              <a:t>t0: unlock</a:t>
            </a:r>
          </a:p>
        </p:txBody>
      </p:sp>
      <p:sp>
        <p:nvSpPr>
          <p:cNvPr id="2665476" name="Text Box 4"/>
          <p:cNvSpPr txBox="1">
            <a:spLocks noChangeArrowheads="1"/>
          </p:cNvSpPr>
          <p:nvPr/>
        </p:nvSpPr>
        <p:spPr bwMode="auto">
          <a:xfrm>
            <a:off x="4724400" y="3124200"/>
            <a:ext cx="1069975" cy="427038"/>
          </a:xfrm>
          <a:prstGeom prst="rect">
            <a:avLst/>
          </a:prstGeom>
          <a:noFill/>
          <a:ln w="9525">
            <a:noFill/>
            <a:miter lim="800000"/>
            <a:headEnd/>
            <a:tailEnd/>
          </a:ln>
          <a:effectLst/>
        </p:spPr>
        <p:txBody>
          <a:bodyPr wrap="none">
            <a:spAutoFit/>
          </a:bodyPr>
          <a:lstStyle/>
          <a:p>
            <a:pPr eaLnBrk="1" hangingPunct="1"/>
            <a:r>
              <a:rPr lang="en-US" sz="2200" b="0"/>
              <a:t>t1: lock</a:t>
            </a:r>
          </a:p>
        </p:txBody>
      </p:sp>
      <p:sp>
        <p:nvSpPr>
          <p:cNvPr id="2665477" name="Text Box 5"/>
          <p:cNvSpPr txBox="1">
            <a:spLocks noChangeArrowheads="1"/>
          </p:cNvSpPr>
          <p:nvPr/>
        </p:nvSpPr>
        <p:spPr bwMode="auto">
          <a:xfrm>
            <a:off x="4724400" y="3810000"/>
            <a:ext cx="1381125" cy="427038"/>
          </a:xfrm>
          <a:prstGeom prst="rect">
            <a:avLst/>
          </a:prstGeom>
          <a:noFill/>
          <a:ln w="9525">
            <a:noFill/>
            <a:miter lim="800000"/>
            <a:headEnd/>
            <a:tailEnd/>
          </a:ln>
          <a:effectLst/>
        </p:spPr>
        <p:txBody>
          <a:bodyPr wrap="none">
            <a:spAutoFit/>
          </a:bodyPr>
          <a:lstStyle/>
          <a:p>
            <a:pPr eaLnBrk="1" hangingPunct="1"/>
            <a:r>
              <a:rPr lang="en-US" sz="2200" b="0"/>
              <a:t>t1: unlock</a:t>
            </a:r>
          </a:p>
        </p:txBody>
      </p:sp>
      <p:sp>
        <p:nvSpPr>
          <p:cNvPr id="2665478" name="Text Box 6"/>
          <p:cNvSpPr txBox="1">
            <a:spLocks noChangeArrowheads="1"/>
          </p:cNvSpPr>
          <p:nvPr/>
        </p:nvSpPr>
        <p:spPr bwMode="auto">
          <a:xfrm>
            <a:off x="4800600" y="4572000"/>
            <a:ext cx="1069975" cy="427038"/>
          </a:xfrm>
          <a:prstGeom prst="rect">
            <a:avLst/>
          </a:prstGeom>
          <a:noFill/>
          <a:ln w="9525">
            <a:noFill/>
            <a:miter lim="800000"/>
            <a:headEnd/>
            <a:tailEnd/>
          </a:ln>
          <a:effectLst/>
        </p:spPr>
        <p:txBody>
          <a:bodyPr wrap="none">
            <a:spAutoFit/>
          </a:bodyPr>
          <a:lstStyle/>
          <a:p>
            <a:pPr eaLnBrk="1" hangingPunct="1"/>
            <a:r>
              <a:rPr lang="en-US" sz="2200" b="0"/>
              <a:t>t2: lock</a:t>
            </a:r>
          </a:p>
        </p:txBody>
      </p:sp>
      <p:sp>
        <p:nvSpPr>
          <p:cNvPr id="2665479" name="Line 7"/>
          <p:cNvSpPr>
            <a:spLocks noChangeShapeType="1"/>
          </p:cNvSpPr>
          <p:nvPr/>
        </p:nvSpPr>
        <p:spPr bwMode="auto">
          <a:xfrm>
            <a:off x="5257800" y="1981200"/>
            <a:ext cx="0" cy="381000"/>
          </a:xfrm>
          <a:prstGeom prst="line">
            <a:avLst/>
          </a:prstGeom>
          <a:noFill/>
          <a:ln w="9525">
            <a:solidFill>
              <a:schemeClr val="tx1"/>
            </a:solidFill>
            <a:round/>
            <a:headEnd/>
            <a:tailEnd type="triangle" w="med" len="med"/>
          </a:ln>
          <a:effectLst/>
        </p:spPr>
        <p:txBody>
          <a:bodyPr/>
          <a:lstStyle/>
          <a:p>
            <a:endParaRPr lang="en-US"/>
          </a:p>
        </p:txBody>
      </p:sp>
      <p:sp>
        <p:nvSpPr>
          <p:cNvPr id="2665480" name="Line 8"/>
          <p:cNvSpPr>
            <a:spLocks noChangeShapeType="1"/>
          </p:cNvSpPr>
          <p:nvPr/>
        </p:nvSpPr>
        <p:spPr bwMode="auto">
          <a:xfrm>
            <a:off x="5257800" y="2819400"/>
            <a:ext cx="0" cy="381000"/>
          </a:xfrm>
          <a:prstGeom prst="line">
            <a:avLst/>
          </a:prstGeom>
          <a:noFill/>
          <a:ln w="9525">
            <a:solidFill>
              <a:schemeClr val="tx1"/>
            </a:solidFill>
            <a:round/>
            <a:headEnd/>
            <a:tailEnd type="triangle" w="med" len="med"/>
          </a:ln>
          <a:effectLst/>
        </p:spPr>
        <p:txBody>
          <a:bodyPr/>
          <a:lstStyle/>
          <a:p>
            <a:endParaRPr lang="en-US"/>
          </a:p>
        </p:txBody>
      </p:sp>
      <p:sp>
        <p:nvSpPr>
          <p:cNvPr id="2665481" name="Line 9"/>
          <p:cNvSpPr>
            <a:spLocks noChangeShapeType="1"/>
          </p:cNvSpPr>
          <p:nvPr/>
        </p:nvSpPr>
        <p:spPr bwMode="auto">
          <a:xfrm>
            <a:off x="5257800" y="3505200"/>
            <a:ext cx="0" cy="381000"/>
          </a:xfrm>
          <a:prstGeom prst="line">
            <a:avLst/>
          </a:prstGeom>
          <a:noFill/>
          <a:ln w="9525">
            <a:solidFill>
              <a:schemeClr val="tx1"/>
            </a:solidFill>
            <a:round/>
            <a:headEnd/>
            <a:tailEnd type="triangle" w="med" len="med"/>
          </a:ln>
          <a:effectLst/>
        </p:spPr>
        <p:txBody>
          <a:bodyPr/>
          <a:lstStyle/>
          <a:p>
            <a:endParaRPr lang="en-US"/>
          </a:p>
        </p:txBody>
      </p:sp>
      <p:sp>
        <p:nvSpPr>
          <p:cNvPr id="2665482" name="Line 10"/>
          <p:cNvSpPr>
            <a:spLocks noChangeShapeType="1"/>
          </p:cNvSpPr>
          <p:nvPr/>
        </p:nvSpPr>
        <p:spPr bwMode="auto">
          <a:xfrm>
            <a:off x="5257800" y="4267200"/>
            <a:ext cx="0" cy="304800"/>
          </a:xfrm>
          <a:prstGeom prst="line">
            <a:avLst/>
          </a:prstGeom>
          <a:noFill/>
          <a:ln w="9525">
            <a:solidFill>
              <a:schemeClr val="tx1"/>
            </a:solidFill>
            <a:round/>
            <a:headEnd/>
            <a:tailEnd type="triangle" w="med" len="med"/>
          </a:ln>
          <a:effectLst/>
        </p:spPr>
        <p:txBody>
          <a:bodyPr/>
          <a:lstStyle/>
          <a:p>
            <a:endParaRPr lang="en-US"/>
          </a:p>
        </p:txBody>
      </p:sp>
      <p:sp>
        <p:nvSpPr>
          <p:cNvPr id="2665483" name="Text Box 11"/>
          <p:cNvSpPr txBox="1">
            <a:spLocks noChangeArrowheads="1"/>
          </p:cNvSpPr>
          <p:nvPr/>
        </p:nvSpPr>
        <p:spPr bwMode="auto">
          <a:xfrm>
            <a:off x="5791200" y="1219200"/>
            <a:ext cx="1181100" cy="427038"/>
          </a:xfrm>
          <a:prstGeom prst="rect">
            <a:avLst/>
          </a:prstGeom>
          <a:noFill/>
          <a:ln w="9525">
            <a:noFill/>
            <a:miter lim="800000"/>
            <a:headEnd/>
            <a:tailEnd/>
          </a:ln>
          <a:effectLst/>
        </p:spPr>
        <p:txBody>
          <a:bodyPr wrap="none">
            <a:spAutoFit/>
          </a:bodyPr>
          <a:lstStyle/>
          <a:p>
            <a:pPr eaLnBrk="1" hangingPunct="1"/>
            <a:r>
              <a:rPr lang="en-US" sz="2200" b="0"/>
              <a:t>{t1}, {t0}</a:t>
            </a:r>
          </a:p>
        </p:txBody>
      </p:sp>
      <p:sp>
        <p:nvSpPr>
          <p:cNvPr id="2665484" name="Text Box 12"/>
          <p:cNvSpPr txBox="1">
            <a:spLocks noChangeArrowheads="1"/>
          </p:cNvSpPr>
          <p:nvPr/>
        </p:nvSpPr>
        <p:spPr bwMode="auto">
          <a:xfrm>
            <a:off x="5791200" y="2819400"/>
            <a:ext cx="1270000" cy="427038"/>
          </a:xfrm>
          <a:prstGeom prst="rect">
            <a:avLst/>
          </a:prstGeom>
          <a:noFill/>
          <a:ln w="9525">
            <a:noFill/>
            <a:miter lim="800000"/>
            <a:headEnd/>
            <a:tailEnd/>
          </a:ln>
          <a:effectLst/>
        </p:spPr>
        <p:txBody>
          <a:bodyPr wrap="none">
            <a:spAutoFit/>
          </a:bodyPr>
          <a:lstStyle/>
          <a:p>
            <a:pPr eaLnBrk="1" hangingPunct="1"/>
            <a:r>
              <a:rPr lang="en-US" sz="2200">
                <a:solidFill>
                  <a:srgbClr val="3333FF"/>
                </a:solidFill>
              </a:rPr>
              <a:t>{t2}, {t1}</a:t>
            </a:r>
          </a:p>
        </p:txBody>
      </p:sp>
      <p:sp>
        <p:nvSpPr>
          <p:cNvPr id="2665485" name="Rectangle 13"/>
          <p:cNvSpPr>
            <a:spLocks noGrp="1" noChangeArrowheads="1"/>
          </p:cNvSpPr>
          <p:nvPr>
            <p:ph type="body" idx="1"/>
          </p:nvPr>
        </p:nvSpPr>
        <p:spPr>
          <a:xfrm>
            <a:off x="914400" y="1371600"/>
            <a:ext cx="2209800" cy="4530725"/>
          </a:xfrm>
          <a:noFill/>
          <a:ln/>
        </p:spPr>
        <p:txBody>
          <a:bodyPr/>
          <a:lstStyle/>
          <a:p>
            <a:pPr>
              <a:buFont typeface="Monotype Sorts" pitchFamily="2" charset="2"/>
              <a:buNone/>
            </a:pPr>
            <a:r>
              <a:rPr lang="en-US" sz="1900"/>
              <a:t>t0: </a:t>
            </a:r>
          </a:p>
          <a:p>
            <a:pPr>
              <a:buFont typeface="Monotype Sorts" pitchFamily="2" charset="2"/>
              <a:buNone/>
            </a:pPr>
            <a:r>
              <a:rPr lang="en-US" sz="1900"/>
              <a:t>  lock(t) </a:t>
            </a:r>
          </a:p>
          <a:p>
            <a:pPr>
              <a:buFont typeface="Monotype Sorts" pitchFamily="2" charset="2"/>
              <a:buNone/>
            </a:pPr>
            <a:r>
              <a:rPr lang="en-US" sz="1900"/>
              <a:t>  unlock(t)</a:t>
            </a:r>
          </a:p>
          <a:p>
            <a:pPr>
              <a:buFont typeface="Monotype Sorts" pitchFamily="2" charset="2"/>
              <a:buNone/>
            </a:pPr>
            <a:endParaRPr lang="en-US" sz="1900"/>
          </a:p>
          <a:p>
            <a:pPr>
              <a:buFont typeface="Monotype Sorts" pitchFamily="2" charset="2"/>
              <a:buNone/>
            </a:pPr>
            <a:r>
              <a:rPr lang="en-US" sz="1900"/>
              <a:t>t1: </a:t>
            </a:r>
          </a:p>
          <a:p>
            <a:pPr>
              <a:buFont typeface="Monotype Sorts" pitchFamily="2" charset="2"/>
              <a:buNone/>
            </a:pPr>
            <a:r>
              <a:rPr lang="en-US" sz="1900"/>
              <a:t>  lock(t) </a:t>
            </a:r>
          </a:p>
          <a:p>
            <a:pPr>
              <a:buFont typeface="Monotype Sorts" pitchFamily="2" charset="2"/>
              <a:buNone/>
            </a:pPr>
            <a:r>
              <a:rPr lang="en-US" sz="1900"/>
              <a:t>  unlock(t)</a:t>
            </a:r>
          </a:p>
          <a:p>
            <a:pPr>
              <a:buFont typeface="Monotype Sorts" pitchFamily="2" charset="2"/>
              <a:buNone/>
            </a:pPr>
            <a:endParaRPr lang="en-US" sz="1900"/>
          </a:p>
          <a:p>
            <a:pPr>
              <a:buFont typeface="Monotype Sorts" pitchFamily="2" charset="2"/>
              <a:buNone/>
            </a:pPr>
            <a:r>
              <a:rPr lang="en-US" sz="1900"/>
              <a:t>t2: </a:t>
            </a:r>
          </a:p>
          <a:p>
            <a:pPr>
              <a:buFont typeface="Monotype Sorts" pitchFamily="2" charset="2"/>
              <a:buNone/>
            </a:pPr>
            <a:r>
              <a:rPr lang="en-US" sz="1900"/>
              <a:t>  lock(t) </a:t>
            </a:r>
          </a:p>
          <a:p>
            <a:pPr>
              <a:buFont typeface="Monotype Sorts" pitchFamily="2" charset="2"/>
              <a:buNone/>
            </a:pPr>
            <a:r>
              <a:rPr lang="en-US" sz="1900"/>
              <a:t>  unlock(t)</a:t>
            </a:r>
          </a:p>
          <a:p>
            <a:pPr>
              <a:buFont typeface="Monotype Sorts" pitchFamily="2" charset="2"/>
              <a:buNone/>
            </a:pPr>
            <a:endParaRPr lang="en-US" sz="1900"/>
          </a:p>
        </p:txBody>
      </p:sp>
      <p:sp>
        <p:nvSpPr>
          <p:cNvPr id="2665486" name="Rectangle 14"/>
          <p:cNvSpPr>
            <a:spLocks noChangeArrowheads="1"/>
          </p:cNvSpPr>
          <p:nvPr/>
        </p:nvSpPr>
        <p:spPr bwMode="auto">
          <a:xfrm>
            <a:off x="609600" y="423863"/>
            <a:ext cx="8229600" cy="795337"/>
          </a:xfrm>
          <a:prstGeom prst="rect">
            <a:avLst/>
          </a:prstGeom>
          <a:noFill/>
          <a:ln w="9525">
            <a:noFill/>
            <a:miter lim="800000"/>
            <a:headEnd/>
            <a:tailEnd/>
          </a:ln>
          <a:effectLst/>
        </p:spPr>
        <p:txBody>
          <a:bodyPr lIns="92075" tIns="46038" rIns="92075" bIns="46038"/>
          <a:lstStyle/>
          <a:p>
            <a:pPr>
              <a:lnSpc>
                <a:spcPct val="90000"/>
              </a:lnSpc>
            </a:pPr>
            <a:r>
              <a:rPr lang="en-US" sz="3600" b="0" i="1">
                <a:solidFill>
                  <a:schemeClr val="tx2"/>
                </a:solidFill>
              </a:rPr>
              <a:t>A Simple DPOR Example</a:t>
            </a:r>
          </a:p>
        </p:txBody>
      </p:sp>
      <p:sp>
        <p:nvSpPr>
          <p:cNvPr id="2665487" name="Text Box 15"/>
          <p:cNvSpPr txBox="1">
            <a:spLocks noChangeArrowheads="1"/>
          </p:cNvSpPr>
          <p:nvPr/>
        </p:nvSpPr>
        <p:spPr bwMode="auto">
          <a:xfrm>
            <a:off x="6356350" y="152400"/>
            <a:ext cx="1797050" cy="366713"/>
          </a:xfrm>
          <a:prstGeom prst="rect">
            <a:avLst/>
          </a:prstGeom>
          <a:noFill/>
          <a:ln w="12700">
            <a:noFill/>
            <a:miter lim="800000"/>
            <a:headEnd type="none" w="sm" len="sm"/>
            <a:tailEnd type="none" w="sm" len="sm"/>
          </a:ln>
          <a:effectLst/>
        </p:spPr>
        <p:txBody>
          <a:bodyPr wrap="none">
            <a:spAutoFit/>
          </a:bodyPr>
          <a:lstStyle/>
          <a:p>
            <a:r>
              <a:rPr lang="en-US" sz="1800"/>
              <a:t>{ </a:t>
            </a:r>
            <a:r>
              <a:rPr lang="en-US" sz="1800">
                <a:solidFill>
                  <a:srgbClr val="CC3300"/>
                </a:solidFill>
              </a:rPr>
              <a:t>BT</a:t>
            </a:r>
            <a:r>
              <a:rPr lang="en-US" sz="1800"/>
              <a:t> }, { </a:t>
            </a:r>
            <a:r>
              <a:rPr lang="en-US" sz="1800">
                <a:solidFill>
                  <a:schemeClr val="tx2"/>
                </a:solidFill>
              </a:rPr>
              <a:t>Done</a:t>
            </a:r>
            <a:r>
              <a:rPr lang="en-US" sz="1800"/>
              <a:t>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p:cNvSpPr>
            <a:spLocks noGrp="1"/>
          </p:cNvSpPr>
          <p:nvPr>
            <p:ph type="sldNum" sz="quarter" idx="12"/>
          </p:nvPr>
        </p:nvSpPr>
        <p:spPr/>
        <p:txBody>
          <a:bodyPr/>
          <a:lstStyle/>
          <a:p>
            <a:fld id="{DAC732D5-4F47-4140-94FB-B156A0E96976}" type="slidenum">
              <a:rPr lang="en-US"/>
              <a:pPr/>
              <a:t>42</a:t>
            </a:fld>
            <a:endParaRPr lang="en-US"/>
          </a:p>
        </p:txBody>
      </p:sp>
      <p:sp>
        <p:nvSpPr>
          <p:cNvPr id="2667522" name="Text Box 2"/>
          <p:cNvSpPr txBox="1">
            <a:spLocks noChangeArrowheads="1"/>
          </p:cNvSpPr>
          <p:nvPr/>
        </p:nvSpPr>
        <p:spPr bwMode="auto">
          <a:xfrm>
            <a:off x="4724400" y="1524000"/>
            <a:ext cx="1069975" cy="427038"/>
          </a:xfrm>
          <a:prstGeom prst="rect">
            <a:avLst/>
          </a:prstGeom>
          <a:noFill/>
          <a:ln w="9525">
            <a:noFill/>
            <a:miter lim="800000"/>
            <a:headEnd/>
            <a:tailEnd/>
          </a:ln>
          <a:effectLst/>
        </p:spPr>
        <p:txBody>
          <a:bodyPr wrap="none">
            <a:spAutoFit/>
          </a:bodyPr>
          <a:lstStyle/>
          <a:p>
            <a:pPr eaLnBrk="1" hangingPunct="1"/>
            <a:r>
              <a:rPr lang="en-US" sz="2200" b="0"/>
              <a:t>t0: lock</a:t>
            </a:r>
          </a:p>
        </p:txBody>
      </p:sp>
      <p:sp>
        <p:nvSpPr>
          <p:cNvPr id="2667523" name="Text Box 3"/>
          <p:cNvSpPr txBox="1">
            <a:spLocks noChangeArrowheads="1"/>
          </p:cNvSpPr>
          <p:nvPr/>
        </p:nvSpPr>
        <p:spPr bwMode="auto">
          <a:xfrm>
            <a:off x="4724400" y="2362200"/>
            <a:ext cx="1381125" cy="427038"/>
          </a:xfrm>
          <a:prstGeom prst="rect">
            <a:avLst/>
          </a:prstGeom>
          <a:noFill/>
          <a:ln w="9525">
            <a:noFill/>
            <a:miter lim="800000"/>
            <a:headEnd/>
            <a:tailEnd/>
          </a:ln>
          <a:effectLst/>
        </p:spPr>
        <p:txBody>
          <a:bodyPr wrap="none">
            <a:spAutoFit/>
          </a:bodyPr>
          <a:lstStyle/>
          <a:p>
            <a:pPr eaLnBrk="1" hangingPunct="1"/>
            <a:r>
              <a:rPr lang="en-US" sz="2200" b="0"/>
              <a:t>t0: unlock</a:t>
            </a:r>
          </a:p>
        </p:txBody>
      </p:sp>
      <p:sp>
        <p:nvSpPr>
          <p:cNvPr id="2667524" name="Text Box 4"/>
          <p:cNvSpPr txBox="1">
            <a:spLocks noChangeArrowheads="1"/>
          </p:cNvSpPr>
          <p:nvPr/>
        </p:nvSpPr>
        <p:spPr bwMode="auto">
          <a:xfrm>
            <a:off x="4724400" y="3124200"/>
            <a:ext cx="1069975" cy="427038"/>
          </a:xfrm>
          <a:prstGeom prst="rect">
            <a:avLst/>
          </a:prstGeom>
          <a:noFill/>
          <a:ln w="9525">
            <a:noFill/>
            <a:miter lim="800000"/>
            <a:headEnd/>
            <a:tailEnd/>
          </a:ln>
          <a:effectLst/>
        </p:spPr>
        <p:txBody>
          <a:bodyPr wrap="none">
            <a:spAutoFit/>
          </a:bodyPr>
          <a:lstStyle/>
          <a:p>
            <a:pPr eaLnBrk="1" hangingPunct="1"/>
            <a:r>
              <a:rPr lang="en-US" sz="2200" b="0"/>
              <a:t>t1: lock</a:t>
            </a:r>
          </a:p>
        </p:txBody>
      </p:sp>
      <p:sp>
        <p:nvSpPr>
          <p:cNvPr id="2667525" name="Text Box 5"/>
          <p:cNvSpPr txBox="1">
            <a:spLocks noChangeArrowheads="1"/>
          </p:cNvSpPr>
          <p:nvPr/>
        </p:nvSpPr>
        <p:spPr bwMode="auto">
          <a:xfrm>
            <a:off x="4800600" y="5410200"/>
            <a:ext cx="1381125" cy="427038"/>
          </a:xfrm>
          <a:prstGeom prst="rect">
            <a:avLst/>
          </a:prstGeom>
          <a:noFill/>
          <a:ln w="9525">
            <a:noFill/>
            <a:miter lim="800000"/>
            <a:headEnd/>
            <a:tailEnd/>
          </a:ln>
          <a:effectLst/>
        </p:spPr>
        <p:txBody>
          <a:bodyPr wrap="none">
            <a:spAutoFit/>
          </a:bodyPr>
          <a:lstStyle/>
          <a:p>
            <a:pPr eaLnBrk="1" hangingPunct="1"/>
            <a:r>
              <a:rPr lang="en-US" sz="2200" b="0"/>
              <a:t>t2: unlock</a:t>
            </a:r>
          </a:p>
        </p:txBody>
      </p:sp>
      <p:sp>
        <p:nvSpPr>
          <p:cNvPr id="2667526" name="Text Box 6"/>
          <p:cNvSpPr txBox="1">
            <a:spLocks noChangeArrowheads="1"/>
          </p:cNvSpPr>
          <p:nvPr/>
        </p:nvSpPr>
        <p:spPr bwMode="auto">
          <a:xfrm>
            <a:off x="4724400" y="3810000"/>
            <a:ext cx="1381125" cy="427038"/>
          </a:xfrm>
          <a:prstGeom prst="rect">
            <a:avLst/>
          </a:prstGeom>
          <a:noFill/>
          <a:ln w="9525">
            <a:noFill/>
            <a:miter lim="800000"/>
            <a:headEnd/>
            <a:tailEnd/>
          </a:ln>
          <a:effectLst/>
        </p:spPr>
        <p:txBody>
          <a:bodyPr wrap="none">
            <a:spAutoFit/>
          </a:bodyPr>
          <a:lstStyle/>
          <a:p>
            <a:pPr eaLnBrk="1" hangingPunct="1"/>
            <a:r>
              <a:rPr lang="en-US" sz="2200" b="0"/>
              <a:t>t1: unlock</a:t>
            </a:r>
          </a:p>
        </p:txBody>
      </p:sp>
      <p:sp>
        <p:nvSpPr>
          <p:cNvPr id="2667527" name="Text Box 7"/>
          <p:cNvSpPr txBox="1">
            <a:spLocks noChangeArrowheads="1"/>
          </p:cNvSpPr>
          <p:nvPr/>
        </p:nvSpPr>
        <p:spPr bwMode="auto">
          <a:xfrm>
            <a:off x="4800600" y="4572000"/>
            <a:ext cx="1069975" cy="427038"/>
          </a:xfrm>
          <a:prstGeom prst="rect">
            <a:avLst/>
          </a:prstGeom>
          <a:noFill/>
          <a:ln w="9525">
            <a:noFill/>
            <a:miter lim="800000"/>
            <a:headEnd/>
            <a:tailEnd/>
          </a:ln>
          <a:effectLst/>
        </p:spPr>
        <p:txBody>
          <a:bodyPr wrap="none">
            <a:spAutoFit/>
          </a:bodyPr>
          <a:lstStyle/>
          <a:p>
            <a:pPr eaLnBrk="1" hangingPunct="1"/>
            <a:r>
              <a:rPr lang="en-US" sz="2200" b="0"/>
              <a:t>t2: lock</a:t>
            </a:r>
          </a:p>
        </p:txBody>
      </p:sp>
      <p:sp>
        <p:nvSpPr>
          <p:cNvPr id="2667528" name="Line 8"/>
          <p:cNvSpPr>
            <a:spLocks noChangeShapeType="1"/>
          </p:cNvSpPr>
          <p:nvPr/>
        </p:nvSpPr>
        <p:spPr bwMode="auto">
          <a:xfrm>
            <a:off x="5257800" y="1981200"/>
            <a:ext cx="0" cy="381000"/>
          </a:xfrm>
          <a:prstGeom prst="line">
            <a:avLst/>
          </a:prstGeom>
          <a:noFill/>
          <a:ln w="9525">
            <a:solidFill>
              <a:schemeClr val="tx1"/>
            </a:solidFill>
            <a:round/>
            <a:headEnd/>
            <a:tailEnd type="triangle" w="med" len="med"/>
          </a:ln>
          <a:effectLst/>
        </p:spPr>
        <p:txBody>
          <a:bodyPr/>
          <a:lstStyle/>
          <a:p>
            <a:endParaRPr lang="en-US"/>
          </a:p>
        </p:txBody>
      </p:sp>
      <p:sp>
        <p:nvSpPr>
          <p:cNvPr id="2667529" name="Line 9"/>
          <p:cNvSpPr>
            <a:spLocks noChangeShapeType="1"/>
          </p:cNvSpPr>
          <p:nvPr/>
        </p:nvSpPr>
        <p:spPr bwMode="auto">
          <a:xfrm>
            <a:off x="5257800" y="2819400"/>
            <a:ext cx="0" cy="381000"/>
          </a:xfrm>
          <a:prstGeom prst="line">
            <a:avLst/>
          </a:prstGeom>
          <a:noFill/>
          <a:ln w="9525">
            <a:solidFill>
              <a:schemeClr val="tx1"/>
            </a:solidFill>
            <a:round/>
            <a:headEnd/>
            <a:tailEnd type="triangle" w="med" len="med"/>
          </a:ln>
          <a:effectLst/>
        </p:spPr>
        <p:txBody>
          <a:bodyPr/>
          <a:lstStyle/>
          <a:p>
            <a:endParaRPr lang="en-US"/>
          </a:p>
        </p:txBody>
      </p:sp>
      <p:sp>
        <p:nvSpPr>
          <p:cNvPr id="2667530" name="Line 10"/>
          <p:cNvSpPr>
            <a:spLocks noChangeShapeType="1"/>
          </p:cNvSpPr>
          <p:nvPr/>
        </p:nvSpPr>
        <p:spPr bwMode="auto">
          <a:xfrm>
            <a:off x="5257800" y="3505200"/>
            <a:ext cx="0" cy="381000"/>
          </a:xfrm>
          <a:prstGeom prst="line">
            <a:avLst/>
          </a:prstGeom>
          <a:noFill/>
          <a:ln w="9525">
            <a:solidFill>
              <a:schemeClr val="tx1"/>
            </a:solidFill>
            <a:round/>
            <a:headEnd/>
            <a:tailEnd type="triangle" w="med" len="med"/>
          </a:ln>
          <a:effectLst/>
        </p:spPr>
        <p:txBody>
          <a:bodyPr/>
          <a:lstStyle/>
          <a:p>
            <a:endParaRPr lang="en-US"/>
          </a:p>
        </p:txBody>
      </p:sp>
      <p:sp>
        <p:nvSpPr>
          <p:cNvPr id="2667531" name="Line 11"/>
          <p:cNvSpPr>
            <a:spLocks noChangeShapeType="1"/>
          </p:cNvSpPr>
          <p:nvPr/>
        </p:nvSpPr>
        <p:spPr bwMode="auto">
          <a:xfrm>
            <a:off x="5257800" y="4267200"/>
            <a:ext cx="0" cy="304800"/>
          </a:xfrm>
          <a:prstGeom prst="line">
            <a:avLst/>
          </a:prstGeom>
          <a:noFill/>
          <a:ln w="9525">
            <a:solidFill>
              <a:schemeClr val="tx1"/>
            </a:solidFill>
            <a:round/>
            <a:headEnd/>
            <a:tailEnd type="triangle" w="med" len="med"/>
          </a:ln>
          <a:effectLst/>
        </p:spPr>
        <p:txBody>
          <a:bodyPr/>
          <a:lstStyle/>
          <a:p>
            <a:endParaRPr lang="en-US"/>
          </a:p>
        </p:txBody>
      </p:sp>
      <p:sp>
        <p:nvSpPr>
          <p:cNvPr id="2667532" name="Line 12"/>
          <p:cNvSpPr>
            <a:spLocks noChangeShapeType="1"/>
          </p:cNvSpPr>
          <p:nvPr/>
        </p:nvSpPr>
        <p:spPr bwMode="auto">
          <a:xfrm>
            <a:off x="5257800" y="5029200"/>
            <a:ext cx="0" cy="381000"/>
          </a:xfrm>
          <a:prstGeom prst="line">
            <a:avLst/>
          </a:prstGeom>
          <a:noFill/>
          <a:ln w="9525">
            <a:solidFill>
              <a:schemeClr val="tx1"/>
            </a:solidFill>
            <a:round/>
            <a:headEnd/>
            <a:tailEnd type="triangle" w="med" len="med"/>
          </a:ln>
          <a:effectLst/>
        </p:spPr>
        <p:txBody>
          <a:bodyPr/>
          <a:lstStyle/>
          <a:p>
            <a:endParaRPr lang="en-US"/>
          </a:p>
        </p:txBody>
      </p:sp>
      <p:sp>
        <p:nvSpPr>
          <p:cNvPr id="2667533" name="Text Box 13"/>
          <p:cNvSpPr txBox="1">
            <a:spLocks noChangeArrowheads="1"/>
          </p:cNvSpPr>
          <p:nvPr/>
        </p:nvSpPr>
        <p:spPr bwMode="auto">
          <a:xfrm>
            <a:off x="5791200" y="1219200"/>
            <a:ext cx="1181100" cy="427038"/>
          </a:xfrm>
          <a:prstGeom prst="rect">
            <a:avLst/>
          </a:prstGeom>
          <a:noFill/>
          <a:ln w="9525">
            <a:noFill/>
            <a:miter lim="800000"/>
            <a:headEnd/>
            <a:tailEnd/>
          </a:ln>
          <a:effectLst/>
        </p:spPr>
        <p:txBody>
          <a:bodyPr wrap="none">
            <a:spAutoFit/>
          </a:bodyPr>
          <a:lstStyle/>
          <a:p>
            <a:pPr eaLnBrk="1" hangingPunct="1"/>
            <a:r>
              <a:rPr lang="en-US" sz="2200" b="0"/>
              <a:t>{t1}, {t0}</a:t>
            </a:r>
          </a:p>
        </p:txBody>
      </p:sp>
      <p:sp>
        <p:nvSpPr>
          <p:cNvPr id="2667534" name="Text Box 14"/>
          <p:cNvSpPr txBox="1">
            <a:spLocks noChangeArrowheads="1"/>
          </p:cNvSpPr>
          <p:nvPr/>
        </p:nvSpPr>
        <p:spPr bwMode="auto">
          <a:xfrm>
            <a:off x="5791200" y="2819400"/>
            <a:ext cx="1181100" cy="427038"/>
          </a:xfrm>
          <a:prstGeom prst="rect">
            <a:avLst/>
          </a:prstGeom>
          <a:noFill/>
          <a:ln w="9525">
            <a:noFill/>
            <a:miter lim="800000"/>
            <a:headEnd/>
            <a:tailEnd/>
          </a:ln>
          <a:effectLst/>
        </p:spPr>
        <p:txBody>
          <a:bodyPr wrap="none">
            <a:spAutoFit/>
          </a:bodyPr>
          <a:lstStyle/>
          <a:p>
            <a:pPr eaLnBrk="1" hangingPunct="1"/>
            <a:r>
              <a:rPr lang="en-US" sz="2200" b="0"/>
              <a:t>{t2}, {t1}</a:t>
            </a:r>
          </a:p>
        </p:txBody>
      </p:sp>
      <p:sp>
        <p:nvSpPr>
          <p:cNvPr id="2667535" name="Rectangle 15"/>
          <p:cNvSpPr>
            <a:spLocks noGrp="1" noChangeArrowheads="1"/>
          </p:cNvSpPr>
          <p:nvPr>
            <p:ph type="body" idx="1"/>
          </p:nvPr>
        </p:nvSpPr>
        <p:spPr>
          <a:xfrm>
            <a:off x="914400" y="1371600"/>
            <a:ext cx="2209800" cy="4530725"/>
          </a:xfrm>
          <a:noFill/>
          <a:ln/>
        </p:spPr>
        <p:txBody>
          <a:bodyPr/>
          <a:lstStyle/>
          <a:p>
            <a:pPr>
              <a:buFont typeface="Monotype Sorts" pitchFamily="2" charset="2"/>
              <a:buNone/>
            </a:pPr>
            <a:r>
              <a:rPr lang="en-US" sz="1900"/>
              <a:t>t0: </a:t>
            </a:r>
          </a:p>
          <a:p>
            <a:pPr>
              <a:buFont typeface="Monotype Sorts" pitchFamily="2" charset="2"/>
              <a:buNone/>
            </a:pPr>
            <a:r>
              <a:rPr lang="en-US" sz="1900"/>
              <a:t>  lock(t) </a:t>
            </a:r>
          </a:p>
          <a:p>
            <a:pPr>
              <a:buFont typeface="Monotype Sorts" pitchFamily="2" charset="2"/>
              <a:buNone/>
            </a:pPr>
            <a:r>
              <a:rPr lang="en-US" sz="1900"/>
              <a:t>  unlock(t)</a:t>
            </a:r>
          </a:p>
          <a:p>
            <a:pPr>
              <a:buFont typeface="Monotype Sorts" pitchFamily="2" charset="2"/>
              <a:buNone/>
            </a:pPr>
            <a:endParaRPr lang="en-US" sz="1900"/>
          </a:p>
          <a:p>
            <a:pPr>
              <a:buFont typeface="Monotype Sorts" pitchFamily="2" charset="2"/>
              <a:buNone/>
            </a:pPr>
            <a:r>
              <a:rPr lang="en-US" sz="1900"/>
              <a:t>t1: </a:t>
            </a:r>
          </a:p>
          <a:p>
            <a:pPr>
              <a:buFont typeface="Monotype Sorts" pitchFamily="2" charset="2"/>
              <a:buNone/>
            </a:pPr>
            <a:r>
              <a:rPr lang="en-US" sz="1900"/>
              <a:t>  lock(t) </a:t>
            </a:r>
          </a:p>
          <a:p>
            <a:pPr>
              <a:buFont typeface="Monotype Sorts" pitchFamily="2" charset="2"/>
              <a:buNone/>
            </a:pPr>
            <a:r>
              <a:rPr lang="en-US" sz="1900"/>
              <a:t>  unlock(t)</a:t>
            </a:r>
          </a:p>
          <a:p>
            <a:pPr>
              <a:buFont typeface="Monotype Sorts" pitchFamily="2" charset="2"/>
              <a:buNone/>
            </a:pPr>
            <a:endParaRPr lang="en-US" sz="1900"/>
          </a:p>
          <a:p>
            <a:pPr>
              <a:buFont typeface="Monotype Sorts" pitchFamily="2" charset="2"/>
              <a:buNone/>
            </a:pPr>
            <a:r>
              <a:rPr lang="en-US" sz="1900"/>
              <a:t>t2: </a:t>
            </a:r>
          </a:p>
          <a:p>
            <a:pPr>
              <a:buFont typeface="Monotype Sorts" pitchFamily="2" charset="2"/>
              <a:buNone/>
            </a:pPr>
            <a:r>
              <a:rPr lang="en-US" sz="1900"/>
              <a:t>  lock(t) </a:t>
            </a:r>
          </a:p>
          <a:p>
            <a:pPr>
              <a:buFont typeface="Monotype Sorts" pitchFamily="2" charset="2"/>
              <a:buNone/>
            </a:pPr>
            <a:r>
              <a:rPr lang="en-US" sz="1900"/>
              <a:t>  unlock(t)</a:t>
            </a:r>
          </a:p>
          <a:p>
            <a:pPr>
              <a:buFont typeface="Monotype Sorts" pitchFamily="2" charset="2"/>
              <a:buNone/>
            </a:pPr>
            <a:endParaRPr lang="en-US" sz="1900"/>
          </a:p>
        </p:txBody>
      </p:sp>
      <p:sp>
        <p:nvSpPr>
          <p:cNvPr id="2667536" name="Rectangle 16"/>
          <p:cNvSpPr>
            <a:spLocks noChangeArrowheads="1"/>
          </p:cNvSpPr>
          <p:nvPr/>
        </p:nvSpPr>
        <p:spPr bwMode="auto">
          <a:xfrm>
            <a:off x="609600" y="423863"/>
            <a:ext cx="8229600" cy="795337"/>
          </a:xfrm>
          <a:prstGeom prst="rect">
            <a:avLst/>
          </a:prstGeom>
          <a:noFill/>
          <a:ln w="9525">
            <a:noFill/>
            <a:miter lim="800000"/>
            <a:headEnd/>
            <a:tailEnd/>
          </a:ln>
          <a:effectLst/>
        </p:spPr>
        <p:txBody>
          <a:bodyPr lIns="92075" tIns="46038" rIns="92075" bIns="46038"/>
          <a:lstStyle/>
          <a:p>
            <a:pPr>
              <a:lnSpc>
                <a:spcPct val="90000"/>
              </a:lnSpc>
            </a:pPr>
            <a:r>
              <a:rPr lang="en-US" sz="3600" b="0" i="1">
                <a:solidFill>
                  <a:schemeClr val="tx2"/>
                </a:solidFill>
              </a:rPr>
              <a:t>A Simple DPOR Example</a:t>
            </a:r>
          </a:p>
        </p:txBody>
      </p:sp>
      <p:sp>
        <p:nvSpPr>
          <p:cNvPr id="2667537" name="Text Box 17"/>
          <p:cNvSpPr txBox="1">
            <a:spLocks noChangeArrowheads="1"/>
          </p:cNvSpPr>
          <p:nvPr/>
        </p:nvSpPr>
        <p:spPr bwMode="auto">
          <a:xfrm>
            <a:off x="6356350" y="152400"/>
            <a:ext cx="1797050" cy="366713"/>
          </a:xfrm>
          <a:prstGeom prst="rect">
            <a:avLst/>
          </a:prstGeom>
          <a:noFill/>
          <a:ln w="12700">
            <a:noFill/>
            <a:miter lim="800000"/>
            <a:headEnd type="none" w="sm" len="sm"/>
            <a:tailEnd type="none" w="sm" len="sm"/>
          </a:ln>
          <a:effectLst/>
        </p:spPr>
        <p:txBody>
          <a:bodyPr wrap="none">
            <a:spAutoFit/>
          </a:bodyPr>
          <a:lstStyle/>
          <a:p>
            <a:r>
              <a:rPr lang="en-US" sz="1800"/>
              <a:t>{ </a:t>
            </a:r>
            <a:r>
              <a:rPr lang="en-US" sz="1800">
                <a:solidFill>
                  <a:srgbClr val="CC3300"/>
                </a:solidFill>
              </a:rPr>
              <a:t>BT</a:t>
            </a:r>
            <a:r>
              <a:rPr lang="en-US" sz="1800"/>
              <a:t> }, { </a:t>
            </a:r>
            <a:r>
              <a:rPr lang="en-US" sz="1800">
                <a:solidFill>
                  <a:schemeClr val="tx2"/>
                </a:solidFill>
              </a:rPr>
              <a:t>Done</a:t>
            </a:r>
            <a:r>
              <a:rPr lang="en-US" sz="1800"/>
              <a:t>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p:txBody>
          <a:bodyPr/>
          <a:lstStyle/>
          <a:p>
            <a:fld id="{C6324FDE-7F5F-430A-A210-67936E215A2C}" type="slidenum">
              <a:rPr lang="en-US"/>
              <a:pPr/>
              <a:t>43</a:t>
            </a:fld>
            <a:endParaRPr lang="en-US"/>
          </a:p>
        </p:txBody>
      </p:sp>
      <p:sp>
        <p:nvSpPr>
          <p:cNvPr id="2669570" name="Text Box 2"/>
          <p:cNvSpPr txBox="1">
            <a:spLocks noChangeArrowheads="1"/>
          </p:cNvSpPr>
          <p:nvPr/>
        </p:nvSpPr>
        <p:spPr bwMode="auto">
          <a:xfrm>
            <a:off x="4724400" y="1524000"/>
            <a:ext cx="1069975" cy="427038"/>
          </a:xfrm>
          <a:prstGeom prst="rect">
            <a:avLst/>
          </a:prstGeom>
          <a:noFill/>
          <a:ln w="9525">
            <a:noFill/>
            <a:miter lim="800000"/>
            <a:headEnd/>
            <a:tailEnd/>
          </a:ln>
          <a:effectLst/>
        </p:spPr>
        <p:txBody>
          <a:bodyPr wrap="none">
            <a:spAutoFit/>
          </a:bodyPr>
          <a:lstStyle/>
          <a:p>
            <a:pPr eaLnBrk="1" hangingPunct="1"/>
            <a:r>
              <a:rPr lang="en-US" sz="2200" b="0"/>
              <a:t>t0: lock</a:t>
            </a:r>
          </a:p>
        </p:txBody>
      </p:sp>
      <p:sp>
        <p:nvSpPr>
          <p:cNvPr id="2669571" name="Text Box 3"/>
          <p:cNvSpPr txBox="1">
            <a:spLocks noChangeArrowheads="1"/>
          </p:cNvSpPr>
          <p:nvPr/>
        </p:nvSpPr>
        <p:spPr bwMode="auto">
          <a:xfrm>
            <a:off x="4724400" y="2362200"/>
            <a:ext cx="1381125" cy="427038"/>
          </a:xfrm>
          <a:prstGeom prst="rect">
            <a:avLst/>
          </a:prstGeom>
          <a:noFill/>
          <a:ln w="9525">
            <a:noFill/>
            <a:miter lim="800000"/>
            <a:headEnd/>
            <a:tailEnd/>
          </a:ln>
          <a:effectLst/>
        </p:spPr>
        <p:txBody>
          <a:bodyPr wrap="none">
            <a:spAutoFit/>
          </a:bodyPr>
          <a:lstStyle/>
          <a:p>
            <a:pPr eaLnBrk="1" hangingPunct="1"/>
            <a:r>
              <a:rPr lang="en-US" sz="2200" b="0"/>
              <a:t>t0: unlock</a:t>
            </a:r>
          </a:p>
        </p:txBody>
      </p:sp>
      <p:sp>
        <p:nvSpPr>
          <p:cNvPr id="2669572" name="Text Box 4"/>
          <p:cNvSpPr txBox="1">
            <a:spLocks noChangeArrowheads="1"/>
          </p:cNvSpPr>
          <p:nvPr/>
        </p:nvSpPr>
        <p:spPr bwMode="auto">
          <a:xfrm>
            <a:off x="4724400" y="3124200"/>
            <a:ext cx="1069975" cy="427038"/>
          </a:xfrm>
          <a:prstGeom prst="rect">
            <a:avLst/>
          </a:prstGeom>
          <a:noFill/>
          <a:ln w="9525">
            <a:noFill/>
            <a:miter lim="800000"/>
            <a:headEnd/>
            <a:tailEnd/>
          </a:ln>
          <a:effectLst/>
        </p:spPr>
        <p:txBody>
          <a:bodyPr wrap="none">
            <a:spAutoFit/>
          </a:bodyPr>
          <a:lstStyle/>
          <a:p>
            <a:pPr eaLnBrk="1" hangingPunct="1"/>
            <a:r>
              <a:rPr lang="en-US" sz="2200" b="0"/>
              <a:t>t1: lock</a:t>
            </a:r>
          </a:p>
        </p:txBody>
      </p:sp>
      <p:sp>
        <p:nvSpPr>
          <p:cNvPr id="2669573" name="Text Box 5"/>
          <p:cNvSpPr txBox="1">
            <a:spLocks noChangeArrowheads="1"/>
          </p:cNvSpPr>
          <p:nvPr/>
        </p:nvSpPr>
        <p:spPr bwMode="auto">
          <a:xfrm>
            <a:off x="4724400" y="3810000"/>
            <a:ext cx="1381125" cy="427038"/>
          </a:xfrm>
          <a:prstGeom prst="rect">
            <a:avLst/>
          </a:prstGeom>
          <a:noFill/>
          <a:ln w="9525">
            <a:noFill/>
            <a:miter lim="800000"/>
            <a:headEnd/>
            <a:tailEnd/>
          </a:ln>
          <a:effectLst/>
        </p:spPr>
        <p:txBody>
          <a:bodyPr wrap="none">
            <a:spAutoFit/>
          </a:bodyPr>
          <a:lstStyle/>
          <a:p>
            <a:pPr eaLnBrk="1" hangingPunct="1"/>
            <a:r>
              <a:rPr lang="en-US" sz="2200" b="0"/>
              <a:t>t1: unlock</a:t>
            </a:r>
          </a:p>
        </p:txBody>
      </p:sp>
      <p:sp>
        <p:nvSpPr>
          <p:cNvPr id="2669574" name="Text Box 6"/>
          <p:cNvSpPr txBox="1">
            <a:spLocks noChangeArrowheads="1"/>
          </p:cNvSpPr>
          <p:nvPr/>
        </p:nvSpPr>
        <p:spPr bwMode="auto">
          <a:xfrm>
            <a:off x="4800600" y="4572000"/>
            <a:ext cx="1069975" cy="427038"/>
          </a:xfrm>
          <a:prstGeom prst="rect">
            <a:avLst/>
          </a:prstGeom>
          <a:noFill/>
          <a:ln w="9525">
            <a:noFill/>
            <a:miter lim="800000"/>
            <a:headEnd/>
            <a:tailEnd/>
          </a:ln>
          <a:effectLst/>
        </p:spPr>
        <p:txBody>
          <a:bodyPr wrap="none">
            <a:spAutoFit/>
          </a:bodyPr>
          <a:lstStyle/>
          <a:p>
            <a:pPr eaLnBrk="1" hangingPunct="1"/>
            <a:r>
              <a:rPr lang="en-US" sz="2200" b="0"/>
              <a:t>t2: lock</a:t>
            </a:r>
          </a:p>
        </p:txBody>
      </p:sp>
      <p:sp>
        <p:nvSpPr>
          <p:cNvPr id="2669575" name="Line 7"/>
          <p:cNvSpPr>
            <a:spLocks noChangeShapeType="1"/>
          </p:cNvSpPr>
          <p:nvPr/>
        </p:nvSpPr>
        <p:spPr bwMode="auto">
          <a:xfrm>
            <a:off x="5257800" y="1981200"/>
            <a:ext cx="0" cy="381000"/>
          </a:xfrm>
          <a:prstGeom prst="line">
            <a:avLst/>
          </a:prstGeom>
          <a:noFill/>
          <a:ln w="9525">
            <a:solidFill>
              <a:schemeClr val="tx1"/>
            </a:solidFill>
            <a:round/>
            <a:headEnd/>
            <a:tailEnd type="triangle" w="med" len="med"/>
          </a:ln>
          <a:effectLst/>
        </p:spPr>
        <p:txBody>
          <a:bodyPr/>
          <a:lstStyle/>
          <a:p>
            <a:endParaRPr lang="en-US"/>
          </a:p>
        </p:txBody>
      </p:sp>
      <p:sp>
        <p:nvSpPr>
          <p:cNvPr id="2669576" name="Line 8"/>
          <p:cNvSpPr>
            <a:spLocks noChangeShapeType="1"/>
          </p:cNvSpPr>
          <p:nvPr/>
        </p:nvSpPr>
        <p:spPr bwMode="auto">
          <a:xfrm>
            <a:off x="5257800" y="2819400"/>
            <a:ext cx="0" cy="381000"/>
          </a:xfrm>
          <a:prstGeom prst="line">
            <a:avLst/>
          </a:prstGeom>
          <a:noFill/>
          <a:ln w="9525">
            <a:solidFill>
              <a:schemeClr val="tx1"/>
            </a:solidFill>
            <a:round/>
            <a:headEnd/>
            <a:tailEnd type="triangle" w="med" len="med"/>
          </a:ln>
          <a:effectLst/>
        </p:spPr>
        <p:txBody>
          <a:bodyPr/>
          <a:lstStyle/>
          <a:p>
            <a:endParaRPr lang="en-US"/>
          </a:p>
        </p:txBody>
      </p:sp>
      <p:sp>
        <p:nvSpPr>
          <p:cNvPr id="2669577" name="Line 9"/>
          <p:cNvSpPr>
            <a:spLocks noChangeShapeType="1"/>
          </p:cNvSpPr>
          <p:nvPr/>
        </p:nvSpPr>
        <p:spPr bwMode="auto">
          <a:xfrm>
            <a:off x="5257800" y="3505200"/>
            <a:ext cx="0" cy="381000"/>
          </a:xfrm>
          <a:prstGeom prst="line">
            <a:avLst/>
          </a:prstGeom>
          <a:noFill/>
          <a:ln w="9525">
            <a:solidFill>
              <a:schemeClr val="tx1"/>
            </a:solidFill>
            <a:round/>
            <a:headEnd/>
            <a:tailEnd type="triangle" w="med" len="med"/>
          </a:ln>
          <a:effectLst/>
        </p:spPr>
        <p:txBody>
          <a:bodyPr/>
          <a:lstStyle/>
          <a:p>
            <a:endParaRPr lang="en-US"/>
          </a:p>
        </p:txBody>
      </p:sp>
      <p:sp>
        <p:nvSpPr>
          <p:cNvPr id="2669578" name="Line 10"/>
          <p:cNvSpPr>
            <a:spLocks noChangeShapeType="1"/>
          </p:cNvSpPr>
          <p:nvPr/>
        </p:nvSpPr>
        <p:spPr bwMode="auto">
          <a:xfrm>
            <a:off x="5257800" y="4267200"/>
            <a:ext cx="0" cy="304800"/>
          </a:xfrm>
          <a:prstGeom prst="line">
            <a:avLst/>
          </a:prstGeom>
          <a:noFill/>
          <a:ln w="9525">
            <a:solidFill>
              <a:schemeClr val="tx1"/>
            </a:solidFill>
            <a:round/>
            <a:headEnd/>
            <a:tailEnd type="triangle" w="med" len="med"/>
          </a:ln>
          <a:effectLst/>
        </p:spPr>
        <p:txBody>
          <a:bodyPr/>
          <a:lstStyle/>
          <a:p>
            <a:endParaRPr lang="en-US"/>
          </a:p>
        </p:txBody>
      </p:sp>
      <p:sp>
        <p:nvSpPr>
          <p:cNvPr id="2669579" name="Text Box 11"/>
          <p:cNvSpPr txBox="1">
            <a:spLocks noChangeArrowheads="1"/>
          </p:cNvSpPr>
          <p:nvPr/>
        </p:nvSpPr>
        <p:spPr bwMode="auto">
          <a:xfrm>
            <a:off x="5791200" y="1219200"/>
            <a:ext cx="1181100" cy="427038"/>
          </a:xfrm>
          <a:prstGeom prst="rect">
            <a:avLst/>
          </a:prstGeom>
          <a:noFill/>
          <a:ln w="9525">
            <a:noFill/>
            <a:miter lim="800000"/>
            <a:headEnd/>
            <a:tailEnd/>
          </a:ln>
          <a:effectLst/>
        </p:spPr>
        <p:txBody>
          <a:bodyPr wrap="none">
            <a:spAutoFit/>
          </a:bodyPr>
          <a:lstStyle/>
          <a:p>
            <a:pPr eaLnBrk="1" hangingPunct="1"/>
            <a:r>
              <a:rPr lang="en-US" sz="2200" b="0"/>
              <a:t>{t1}, {t0}</a:t>
            </a:r>
          </a:p>
        </p:txBody>
      </p:sp>
      <p:sp>
        <p:nvSpPr>
          <p:cNvPr id="2669580" name="Text Box 12"/>
          <p:cNvSpPr txBox="1">
            <a:spLocks noChangeArrowheads="1"/>
          </p:cNvSpPr>
          <p:nvPr/>
        </p:nvSpPr>
        <p:spPr bwMode="auto">
          <a:xfrm>
            <a:off x="5791200" y="2819400"/>
            <a:ext cx="1181100" cy="427038"/>
          </a:xfrm>
          <a:prstGeom prst="rect">
            <a:avLst/>
          </a:prstGeom>
          <a:noFill/>
          <a:ln w="9525">
            <a:noFill/>
            <a:miter lim="800000"/>
            <a:headEnd/>
            <a:tailEnd/>
          </a:ln>
          <a:effectLst/>
        </p:spPr>
        <p:txBody>
          <a:bodyPr wrap="none">
            <a:spAutoFit/>
          </a:bodyPr>
          <a:lstStyle/>
          <a:p>
            <a:pPr eaLnBrk="1" hangingPunct="1"/>
            <a:r>
              <a:rPr lang="en-US" sz="2200" b="0"/>
              <a:t>{t2}, {t1}</a:t>
            </a:r>
          </a:p>
        </p:txBody>
      </p:sp>
      <p:sp>
        <p:nvSpPr>
          <p:cNvPr id="2669581" name="Rectangle 13"/>
          <p:cNvSpPr>
            <a:spLocks noGrp="1" noChangeArrowheads="1"/>
          </p:cNvSpPr>
          <p:nvPr>
            <p:ph type="body" idx="1"/>
          </p:nvPr>
        </p:nvSpPr>
        <p:spPr>
          <a:xfrm>
            <a:off x="914400" y="1371600"/>
            <a:ext cx="2209800" cy="4530725"/>
          </a:xfrm>
          <a:noFill/>
          <a:ln/>
        </p:spPr>
        <p:txBody>
          <a:bodyPr/>
          <a:lstStyle/>
          <a:p>
            <a:pPr>
              <a:buFont typeface="Monotype Sorts" pitchFamily="2" charset="2"/>
              <a:buNone/>
            </a:pPr>
            <a:r>
              <a:rPr lang="en-US" sz="1900"/>
              <a:t>t0: </a:t>
            </a:r>
          </a:p>
          <a:p>
            <a:pPr>
              <a:buFont typeface="Monotype Sorts" pitchFamily="2" charset="2"/>
              <a:buNone/>
            </a:pPr>
            <a:r>
              <a:rPr lang="en-US" sz="1900"/>
              <a:t>  lock(t) </a:t>
            </a:r>
          </a:p>
          <a:p>
            <a:pPr>
              <a:buFont typeface="Monotype Sorts" pitchFamily="2" charset="2"/>
              <a:buNone/>
            </a:pPr>
            <a:r>
              <a:rPr lang="en-US" sz="1900"/>
              <a:t>  unlock(t)</a:t>
            </a:r>
          </a:p>
          <a:p>
            <a:pPr>
              <a:buFont typeface="Monotype Sorts" pitchFamily="2" charset="2"/>
              <a:buNone/>
            </a:pPr>
            <a:endParaRPr lang="en-US" sz="1900"/>
          </a:p>
          <a:p>
            <a:pPr>
              <a:buFont typeface="Monotype Sorts" pitchFamily="2" charset="2"/>
              <a:buNone/>
            </a:pPr>
            <a:r>
              <a:rPr lang="en-US" sz="1900"/>
              <a:t>t1: </a:t>
            </a:r>
          </a:p>
          <a:p>
            <a:pPr>
              <a:buFont typeface="Monotype Sorts" pitchFamily="2" charset="2"/>
              <a:buNone/>
            </a:pPr>
            <a:r>
              <a:rPr lang="en-US" sz="1900"/>
              <a:t>  lock(t) </a:t>
            </a:r>
          </a:p>
          <a:p>
            <a:pPr>
              <a:buFont typeface="Monotype Sorts" pitchFamily="2" charset="2"/>
              <a:buNone/>
            </a:pPr>
            <a:r>
              <a:rPr lang="en-US" sz="1900"/>
              <a:t>  unlock(t)</a:t>
            </a:r>
          </a:p>
          <a:p>
            <a:pPr>
              <a:buFont typeface="Monotype Sorts" pitchFamily="2" charset="2"/>
              <a:buNone/>
            </a:pPr>
            <a:endParaRPr lang="en-US" sz="1900"/>
          </a:p>
          <a:p>
            <a:pPr>
              <a:buFont typeface="Monotype Sorts" pitchFamily="2" charset="2"/>
              <a:buNone/>
            </a:pPr>
            <a:r>
              <a:rPr lang="en-US" sz="1900"/>
              <a:t>t2: </a:t>
            </a:r>
          </a:p>
          <a:p>
            <a:pPr>
              <a:buFont typeface="Monotype Sorts" pitchFamily="2" charset="2"/>
              <a:buNone/>
            </a:pPr>
            <a:r>
              <a:rPr lang="en-US" sz="1900"/>
              <a:t>  lock(t) </a:t>
            </a:r>
          </a:p>
          <a:p>
            <a:pPr>
              <a:buFont typeface="Monotype Sorts" pitchFamily="2" charset="2"/>
              <a:buNone/>
            </a:pPr>
            <a:r>
              <a:rPr lang="en-US" sz="1900"/>
              <a:t>  unlock(t)</a:t>
            </a:r>
          </a:p>
          <a:p>
            <a:pPr>
              <a:buFont typeface="Monotype Sorts" pitchFamily="2" charset="2"/>
              <a:buNone/>
            </a:pPr>
            <a:endParaRPr lang="en-US" sz="1900"/>
          </a:p>
        </p:txBody>
      </p:sp>
      <p:sp>
        <p:nvSpPr>
          <p:cNvPr id="2669582" name="Rectangle 14"/>
          <p:cNvSpPr>
            <a:spLocks noChangeArrowheads="1"/>
          </p:cNvSpPr>
          <p:nvPr/>
        </p:nvSpPr>
        <p:spPr bwMode="auto">
          <a:xfrm>
            <a:off x="609600" y="423863"/>
            <a:ext cx="8229600" cy="795337"/>
          </a:xfrm>
          <a:prstGeom prst="rect">
            <a:avLst/>
          </a:prstGeom>
          <a:noFill/>
          <a:ln w="9525">
            <a:noFill/>
            <a:miter lim="800000"/>
            <a:headEnd/>
            <a:tailEnd/>
          </a:ln>
          <a:effectLst/>
        </p:spPr>
        <p:txBody>
          <a:bodyPr lIns="92075" tIns="46038" rIns="92075" bIns="46038"/>
          <a:lstStyle/>
          <a:p>
            <a:pPr>
              <a:lnSpc>
                <a:spcPct val="90000"/>
              </a:lnSpc>
            </a:pPr>
            <a:r>
              <a:rPr lang="en-US" sz="3600" b="0" i="1">
                <a:solidFill>
                  <a:schemeClr val="tx2"/>
                </a:solidFill>
              </a:rPr>
              <a:t>A Simple DPOR Example</a:t>
            </a:r>
          </a:p>
        </p:txBody>
      </p:sp>
      <p:sp>
        <p:nvSpPr>
          <p:cNvPr id="2669583" name="Text Box 15"/>
          <p:cNvSpPr txBox="1">
            <a:spLocks noChangeArrowheads="1"/>
          </p:cNvSpPr>
          <p:nvPr/>
        </p:nvSpPr>
        <p:spPr bwMode="auto">
          <a:xfrm>
            <a:off x="6356350" y="152400"/>
            <a:ext cx="1797050" cy="366713"/>
          </a:xfrm>
          <a:prstGeom prst="rect">
            <a:avLst/>
          </a:prstGeom>
          <a:noFill/>
          <a:ln w="12700">
            <a:noFill/>
            <a:miter lim="800000"/>
            <a:headEnd type="none" w="sm" len="sm"/>
            <a:tailEnd type="none" w="sm" len="sm"/>
          </a:ln>
          <a:effectLst/>
        </p:spPr>
        <p:txBody>
          <a:bodyPr wrap="none">
            <a:spAutoFit/>
          </a:bodyPr>
          <a:lstStyle/>
          <a:p>
            <a:r>
              <a:rPr lang="en-US" sz="1800"/>
              <a:t>{ </a:t>
            </a:r>
            <a:r>
              <a:rPr lang="en-US" sz="1800">
                <a:solidFill>
                  <a:srgbClr val="CC3300"/>
                </a:solidFill>
              </a:rPr>
              <a:t>BT</a:t>
            </a:r>
            <a:r>
              <a:rPr lang="en-US" sz="1800"/>
              <a:t> }, { </a:t>
            </a:r>
            <a:r>
              <a:rPr lang="en-US" sz="1800">
                <a:solidFill>
                  <a:schemeClr val="tx2"/>
                </a:solidFill>
              </a:rPr>
              <a:t>Done</a:t>
            </a:r>
            <a:r>
              <a:rPr lang="en-US" sz="1800"/>
              <a:t>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331EDAA2-5B8E-4397-98DE-12CAB3A1B51B}" type="slidenum">
              <a:rPr lang="en-US"/>
              <a:pPr/>
              <a:t>44</a:t>
            </a:fld>
            <a:endParaRPr lang="en-US"/>
          </a:p>
        </p:txBody>
      </p:sp>
      <p:sp>
        <p:nvSpPr>
          <p:cNvPr id="2671618" name="Text Box 2"/>
          <p:cNvSpPr txBox="1">
            <a:spLocks noChangeArrowheads="1"/>
          </p:cNvSpPr>
          <p:nvPr/>
        </p:nvSpPr>
        <p:spPr bwMode="auto">
          <a:xfrm>
            <a:off x="4724400" y="1524000"/>
            <a:ext cx="1069975" cy="427038"/>
          </a:xfrm>
          <a:prstGeom prst="rect">
            <a:avLst/>
          </a:prstGeom>
          <a:noFill/>
          <a:ln w="9525">
            <a:noFill/>
            <a:miter lim="800000"/>
            <a:headEnd/>
            <a:tailEnd/>
          </a:ln>
          <a:effectLst/>
        </p:spPr>
        <p:txBody>
          <a:bodyPr wrap="none">
            <a:spAutoFit/>
          </a:bodyPr>
          <a:lstStyle/>
          <a:p>
            <a:pPr eaLnBrk="1" hangingPunct="1"/>
            <a:r>
              <a:rPr lang="en-US" sz="2200" b="0"/>
              <a:t>t0: lock</a:t>
            </a:r>
          </a:p>
        </p:txBody>
      </p:sp>
      <p:sp>
        <p:nvSpPr>
          <p:cNvPr id="2671619" name="Text Box 3"/>
          <p:cNvSpPr txBox="1">
            <a:spLocks noChangeArrowheads="1"/>
          </p:cNvSpPr>
          <p:nvPr/>
        </p:nvSpPr>
        <p:spPr bwMode="auto">
          <a:xfrm>
            <a:off x="4724400" y="2362200"/>
            <a:ext cx="1381125" cy="427038"/>
          </a:xfrm>
          <a:prstGeom prst="rect">
            <a:avLst/>
          </a:prstGeom>
          <a:noFill/>
          <a:ln w="9525">
            <a:noFill/>
            <a:miter lim="800000"/>
            <a:headEnd/>
            <a:tailEnd/>
          </a:ln>
          <a:effectLst/>
        </p:spPr>
        <p:txBody>
          <a:bodyPr wrap="none">
            <a:spAutoFit/>
          </a:bodyPr>
          <a:lstStyle/>
          <a:p>
            <a:pPr eaLnBrk="1" hangingPunct="1"/>
            <a:r>
              <a:rPr lang="en-US" sz="2200" b="0"/>
              <a:t>t0: unlock</a:t>
            </a:r>
          </a:p>
        </p:txBody>
      </p:sp>
      <p:sp>
        <p:nvSpPr>
          <p:cNvPr id="2671620" name="Line 4"/>
          <p:cNvSpPr>
            <a:spLocks noChangeShapeType="1"/>
          </p:cNvSpPr>
          <p:nvPr/>
        </p:nvSpPr>
        <p:spPr bwMode="auto">
          <a:xfrm>
            <a:off x="5257800" y="1981200"/>
            <a:ext cx="0" cy="381000"/>
          </a:xfrm>
          <a:prstGeom prst="line">
            <a:avLst/>
          </a:prstGeom>
          <a:noFill/>
          <a:ln w="9525">
            <a:solidFill>
              <a:schemeClr val="tx1"/>
            </a:solidFill>
            <a:round/>
            <a:headEnd/>
            <a:tailEnd type="triangle" w="med" len="med"/>
          </a:ln>
          <a:effectLst/>
        </p:spPr>
        <p:txBody>
          <a:bodyPr/>
          <a:lstStyle/>
          <a:p>
            <a:endParaRPr lang="en-US"/>
          </a:p>
        </p:txBody>
      </p:sp>
      <p:sp>
        <p:nvSpPr>
          <p:cNvPr id="2671621" name="Line 5"/>
          <p:cNvSpPr>
            <a:spLocks noChangeShapeType="1"/>
          </p:cNvSpPr>
          <p:nvPr/>
        </p:nvSpPr>
        <p:spPr bwMode="auto">
          <a:xfrm>
            <a:off x="5257800" y="2819400"/>
            <a:ext cx="0" cy="381000"/>
          </a:xfrm>
          <a:prstGeom prst="line">
            <a:avLst/>
          </a:prstGeom>
          <a:noFill/>
          <a:ln w="9525">
            <a:solidFill>
              <a:schemeClr val="tx1"/>
            </a:solidFill>
            <a:round/>
            <a:headEnd/>
            <a:tailEnd type="triangle" w="med" len="med"/>
          </a:ln>
          <a:effectLst/>
        </p:spPr>
        <p:txBody>
          <a:bodyPr/>
          <a:lstStyle/>
          <a:p>
            <a:endParaRPr lang="en-US"/>
          </a:p>
        </p:txBody>
      </p:sp>
      <p:sp>
        <p:nvSpPr>
          <p:cNvPr id="2671622" name="Text Box 6"/>
          <p:cNvSpPr txBox="1">
            <a:spLocks noChangeArrowheads="1"/>
          </p:cNvSpPr>
          <p:nvPr/>
        </p:nvSpPr>
        <p:spPr bwMode="auto">
          <a:xfrm>
            <a:off x="5791200" y="1219200"/>
            <a:ext cx="1181100" cy="427038"/>
          </a:xfrm>
          <a:prstGeom prst="rect">
            <a:avLst/>
          </a:prstGeom>
          <a:noFill/>
          <a:ln w="9525">
            <a:noFill/>
            <a:miter lim="800000"/>
            <a:headEnd/>
            <a:tailEnd/>
          </a:ln>
          <a:effectLst/>
        </p:spPr>
        <p:txBody>
          <a:bodyPr wrap="none">
            <a:spAutoFit/>
          </a:bodyPr>
          <a:lstStyle/>
          <a:p>
            <a:pPr eaLnBrk="1" hangingPunct="1"/>
            <a:r>
              <a:rPr lang="en-US" sz="2200" b="0"/>
              <a:t>{t1}, {t0}</a:t>
            </a:r>
          </a:p>
        </p:txBody>
      </p:sp>
      <p:sp>
        <p:nvSpPr>
          <p:cNvPr id="2671623" name="Text Box 7"/>
          <p:cNvSpPr txBox="1">
            <a:spLocks noChangeArrowheads="1"/>
          </p:cNvSpPr>
          <p:nvPr/>
        </p:nvSpPr>
        <p:spPr bwMode="auto">
          <a:xfrm>
            <a:off x="5791200" y="2819400"/>
            <a:ext cx="1181100" cy="427038"/>
          </a:xfrm>
          <a:prstGeom prst="rect">
            <a:avLst/>
          </a:prstGeom>
          <a:noFill/>
          <a:ln w="9525">
            <a:noFill/>
            <a:miter lim="800000"/>
            <a:headEnd/>
            <a:tailEnd/>
          </a:ln>
          <a:effectLst/>
        </p:spPr>
        <p:txBody>
          <a:bodyPr wrap="none">
            <a:spAutoFit/>
          </a:bodyPr>
          <a:lstStyle/>
          <a:p>
            <a:pPr eaLnBrk="1" hangingPunct="1"/>
            <a:r>
              <a:rPr lang="en-US" sz="2200" b="0"/>
              <a:t>{t2}, {t1}</a:t>
            </a:r>
          </a:p>
        </p:txBody>
      </p:sp>
      <p:sp>
        <p:nvSpPr>
          <p:cNvPr id="2671624" name="Rectangle 8"/>
          <p:cNvSpPr>
            <a:spLocks noGrp="1" noChangeArrowheads="1"/>
          </p:cNvSpPr>
          <p:nvPr>
            <p:ph type="body" idx="1"/>
          </p:nvPr>
        </p:nvSpPr>
        <p:spPr>
          <a:xfrm>
            <a:off x="914400" y="1371600"/>
            <a:ext cx="2209800" cy="4530725"/>
          </a:xfrm>
          <a:noFill/>
          <a:ln/>
        </p:spPr>
        <p:txBody>
          <a:bodyPr/>
          <a:lstStyle/>
          <a:p>
            <a:pPr>
              <a:buFont typeface="Monotype Sorts" pitchFamily="2" charset="2"/>
              <a:buNone/>
            </a:pPr>
            <a:r>
              <a:rPr lang="en-US" sz="1900"/>
              <a:t>t0: </a:t>
            </a:r>
          </a:p>
          <a:p>
            <a:pPr>
              <a:buFont typeface="Monotype Sorts" pitchFamily="2" charset="2"/>
              <a:buNone/>
            </a:pPr>
            <a:r>
              <a:rPr lang="en-US" sz="1900"/>
              <a:t>  lock(t) </a:t>
            </a:r>
          </a:p>
          <a:p>
            <a:pPr>
              <a:buFont typeface="Monotype Sorts" pitchFamily="2" charset="2"/>
              <a:buNone/>
            </a:pPr>
            <a:r>
              <a:rPr lang="en-US" sz="1900"/>
              <a:t>  unlock(t)</a:t>
            </a:r>
          </a:p>
          <a:p>
            <a:pPr>
              <a:buFont typeface="Monotype Sorts" pitchFamily="2" charset="2"/>
              <a:buNone/>
            </a:pPr>
            <a:endParaRPr lang="en-US" sz="1900"/>
          </a:p>
          <a:p>
            <a:pPr>
              <a:buFont typeface="Monotype Sorts" pitchFamily="2" charset="2"/>
              <a:buNone/>
            </a:pPr>
            <a:r>
              <a:rPr lang="en-US" sz="1900"/>
              <a:t>t1: </a:t>
            </a:r>
          </a:p>
          <a:p>
            <a:pPr>
              <a:buFont typeface="Monotype Sorts" pitchFamily="2" charset="2"/>
              <a:buNone/>
            </a:pPr>
            <a:r>
              <a:rPr lang="en-US" sz="1900"/>
              <a:t>  lock(t) </a:t>
            </a:r>
          </a:p>
          <a:p>
            <a:pPr>
              <a:buFont typeface="Monotype Sorts" pitchFamily="2" charset="2"/>
              <a:buNone/>
            </a:pPr>
            <a:r>
              <a:rPr lang="en-US" sz="1900"/>
              <a:t>  unlock(t)</a:t>
            </a:r>
          </a:p>
          <a:p>
            <a:pPr>
              <a:buFont typeface="Monotype Sorts" pitchFamily="2" charset="2"/>
              <a:buNone/>
            </a:pPr>
            <a:endParaRPr lang="en-US" sz="1900"/>
          </a:p>
          <a:p>
            <a:pPr>
              <a:buFont typeface="Monotype Sorts" pitchFamily="2" charset="2"/>
              <a:buNone/>
            </a:pPr>
            <a:r>
              <a:rPr lang="en-US" sz="1900"/>
              <a:t>t2: </a:t>
            </a:r>
          </a:p>
          <a:p>
            <a:pPr>
              <a:buFont typeface="Monotype Sorts" pitchFamily="2" charset="2"/>
              <a:buNone/>
            </a:pPr>
            <a:r>
              <a:rPr lang="en-US" sz="1900"/>
              <a:t>  lock(t) </a:t>
            </a:r>
          </a:p>
          <a:p>
            <a:pPr>
              <a:buFont typeface="Monotype Sorts" pitchFamily="2" charset="2"/>
              <a:buNone/>
            </a:pPr>
            <a:r>
              <a:rPr lang="en-US" sz="1900"/>
              <a:t>  unlock(t)</a:t>
            </a:r>
          </a:p>
          <a:p>
            <a:pPr>
              <a:buFont typeface="Monotype Sorts" pitchFamily="2" charset="2"/>
              <a:buNone/>
            </a:pPr>
            <a:endParaRPr lang="en-US" sz="1900"/>
          </a:p>
        </p:txBody>
      </p:sp>
      <p:sp>
        <p:nvSpPr>
          <p:cNvPr id="2671625" name="Rectangle 9"/>
          <p:cNvSpPr>
            <a:spLocks noChangeArrowheads="1"/>
          </p:cNvSpPr>
          <p:nvPr/>
        </p:nvSpPr>
        <p:spPr bwMode="auto">
          <a:xfrm>
            <a:off x="609600" y="423863"/>
            <a:ext cx="8229600" cy="795337"/>
          </a:xfrm>
          <a:prstGeom prst="rect">
            <a:avLst/>
          </a:prstGeom>
          <a:noFill/>
          <a:ln w="9525">
            <a:noFill/>
            <a:miter lim="800000"/>
            <a:headEnd/>
            <a:tailEnd/>
          </a:ln>
          <a:effectLst/>
        </p:spPr>
        <p:txBody>
          <a:bodyPr lIns="92075" tIns="46038" rIns="92075" bIns="46038"/>
          <a:lstStyle/>
          <a:p>
            <a:pPr>
              <a:lnSpc>
                <a:spcPct val="90000"/>
              </a:lnSpc>
            </a:pPr>
            <a:r>
              <a:rPr lang="en-US" sz="3600" b="0" i="1">
                <a:solidFill>
                  <a:schemeClr val="tx2"/>
                </a:solidFill>
              </a:rPr>
              <a:t>A Simple DPOR Example</a:t>
            </a:r>
          </a:p>
        </p:txBody>
      </p:sp>
      <p:sp>
        <p:nvSpPr>
          <p:cNvPr id="2671626" name="Text Box 10"/>
          <p:cNvSpPr txBox="1">
            <a:spLocks noChangeArrowheads="1"/>
          </p:cNvSpPr>
          <p:nvPr/>
        </p:nvSpPr>
        <p:spPr bwMode="auto">
          <a:xfrm>
            <a:off x="6356350" y="152400"/>
            <a:ext cx="1797050" cy="366713"/>
          </a:xfrm>
          <a:prstGeom prst="rect">
            <a:avLst/>
          </a:prstGeom>
          <a:noFill/>
          <a:ln w="12700">
            <a:noFill/>
            <a:miter lim="800000"/>
            <a:headEnd type="none" w="sm" len="sm"/>
            <a:tailEnd type="none" w="sm" len="sm"/>
          </a:ln>
          <a:effectLst/>
        </p:spPr>
        <p:txBody>
          <a:bodyPr wrap="none">
            <a:spAutoFit/>
          </a:bodyPr>
          <a:lstStyle/>
          <a:p>
            <a:r>
              <a:rPr lang="en-US" sz="1800"/>
              <a:t>{ </a:t>
            </a:r>
            <a:r>
              <a:rPr lang="en-US" sz="1800">
                <a:solidFill>
                  <a:srgbClr val="CC3300"/>
                </a:solidFill>
              </a:rPr>
              <a:t>BT</a:t>
            </a:r>
            <a:r>
              <a:rPr lang="en-US" sz="1800"/>
              <a:t> }, { </a:t>
            </a:r>
            <a:r>
              <a:rPr lang="en-US" sz="1800">
                <a:solidFill>
                  <a:schemeClr val="tx2"/>
                </a:solidFill>
              </a:rPr>
              <a:t>Done</a:t>
            </a:r>
            <a:r>
              <a:rPr lang="en-US" sz="1800"/>
              <a:t>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B993883B-2075-42B9-BB6D-4E2BF9217132}" type="slidenum">
              <a:rPr lang="en-US"/>
              <a:pPr/>
              <a:t>45</a:t>
            </a:fld>
            <a:endParaRPr lang="en-US"/>
          </a:p>
        </p:txBody>
      </p:sp>
      <p:sp>
        <p:nvSpPr>
          <p:cNvPr id="2673666" name="Text Box 2"/>
          <p:cNvSpPr txBox="1">
            <a:spLocks noChangeArrowheads="1"/>
          </p:cNvSpPr>
          <p:nvPr/>
        </p:nvSpPr>
        <p:spPr bwMode="auto">
          <a:xfrm>
            <a:off x="4724400" y="1524000"/>
            <a:ext cx="1069975" cy="427038"/>
          </a:xfrm>
          <a:prstGeom prst="rect">
            <a:avLst/>
          </a:prstGeom>
          <a:noFill/>
          <a:ln w="9525">
            <a:noFill/>
            <a:miter lim="800000"/>
            <a:headEnd/>
            <a:tailEnd/>
          </a:ln>
          <a:effectLst/>
        </p:spPr>
        <p:txBody>
          <a:bodyPr wrap="none">
            <a:spAutoFit/>
          </a:bodyPr>
          <a:lstStyle/>
          <a:p>
            <a:pPr eaLnBrk="1" hangingPunct="1"/>
            <a:r>
              <a:rPr lang="en-US" sz="2200" b="0"/>
              <a:t>t0: lock</a:t>
            </a:r>
          </a:p>
        </p:txBody>
      </p:sp>
      <p:sp>
        <p:nvSpPr>
          <p:cNvPr id="2673667" name="Text Box 3"/>
          <p:cNvSpPr txBox="1">
            <a:spLocks noChangeArrowheads="1"/>
          </p:cNvSpPr>
          <p:nvPr/>
        </p:nvSpPr>
        <p:spPr bwMode="auto">
          <a:xfrm>
            <a:off x="4724400" y="2362200"/>
            <a:ext cx="1381125" cy="427038"/>
          </a:xfrm>
          <a:prstGeom prst="rect">
            <a:avLst/>
          </a:prstGeom>
          <a:noFill/>
          <a:ln w="9525">
            <a:noFill/>
            <a:miter lim="800000"/>
            <a:headEnd/>
            <a:tailEnd/>
          </a:ln>
          <a:effectLst/>
        </p:spPr>
        <p:txBody>
          <a:bodyPr wrap="none">
            <a:spAutoFit/>
          </a:bodyPr>
          <a:lstStyle/>
          <a:p>
            <a:pPr eaLnBrk="1" hangingPunct="1"/>
            <a:r>
              <a:rPr lang="en-US" sz="2200" b="0"/>
              <a:t>t0: unlock</a:t>
            </a:r>
          </a:p>
        </p:txBody>
      </p:sp>
      <p:sp>
        <p:nvSpPr>
          <p:cNvPr id="2673668" name="Text Box 4"/>
          <p:cNvSpPr txBox="1">
            <a:spLocks noChangeArrowheads="1"/>
          </p:cNvSpPr>
          <p:nvPr/>
        </p:nvSpPr>
        <p:spPr bwMode="auto">
          <a:xfrm>
            <a:off x="4724400" y="3124200"/>
            <a:ext cx="1069975" cy="427038"/>
          </a:xfrm>
          <a:prstGeom prst="rect">
            <a:avLst/>
          </a:prstGeom>
          <a:noFill/>
          <a:ln w="9525">
            <a:noFill/>
            <a:miter lim="800000"/>
            <a:headEnd/>
            <a:tailEnd/>
          </a:ln>
          <a:effectLst/>
        </p:spPr>
        <p:txBody>
          <a:bodyPr wrap="none">
            <a:spAutoFit/>
          </a:bodyPr>
          <a:lstStyle/>
          <a:p>
            <a:pPr eaLnBrk="1" hangingPunct="1"/>
            <a:r>
              <a:rPr lang="en-US" sz="2200" b="0"/>
              <a:t>t2: lock</a:t>
            </a:r>
          </a:p>
        </p:txBody>
      </p:sp>
      <p:sp>
        <p:nvSpPr>
          <p:cNvPr id="2673669" name="Line 5"/>
          <p:cNvSpPr>
            <a:spLocks noChangeShapeType="1"/>
          </p:cNvSpPr>
          <p:nvPr/>
        </p:nvSpPr>
        <p:spPr bwMode="auto">
          <a:xfrm>
            <a:off x="5257800" y="1981200"/>
            <a:ext cx="0" cy="381000"/>
          </a:xfrm>
          <a:prstGeom prst="line">
            <a:avLst/>
          </a:prstGeom>
          <a:noFill/>
          <a:ln w="9525">
            <a:solidFill>
              <a:schemeClr val="tx1"/>
            </a:solidFill>
            <a:round/>
            <a:headEnd/>
            <a:tailEnd type="triangle" w="med" len="med"/>
          </a:ln>
          <a:effectLst/>
        </p:spPr>
        <p:txBody>
          <a:bodyPr/>
          <a:lstStyle/>
          <a:p>
            <a:endParaRPr lang="en-US"/>
          </a:p>
        </p:txBody>
      </p:sp>
      <p:sp>
        <p:nvSpPr>
          <p:cNvPr id="2673670" name="Line 6"/>
          <p:cNvSpPr>
            <a:spLocks noChangeShapeType="1"/>
          </p:cNvSpPr>
          <p:nvPr/>
        </p:nvSpPr>
        <p:spPr bwMode="auto">
          <a:xfrm>
            <a:off x="5257800" y="2819400"/>
            <a:ext cx="0" cy="381000"/>
          </a:xfrm>
          <a:prstGeom prst="line">
            <a:avLst/>
          </a:prstGeom>
          <a:noFill/>
          <a:ln w="9525">
            <a:solidFill>
              <a:schemeClr val="tx1"/>
            </a:solidFill>
            <a:round/>
            <a:headEnd/>
            <a:tailEnd type="triangle" w="med" len="med"/>
          </a:ln>
          <a:effectLst/>
        </p:spPr>
        <p:txBody>
          <a:bodyPr/>
          <a:lstStyle/>
          <a:p>
            <a:endParaRPr lang="en-US"/>
          </a:p>
        </p:txBody>
      </p:sp>
      <p:sp>
        <p:nvSpPr>
          <p:cNvPr id="2673671" name="Text Box 7"/>
          <p:cNvSpPr txBox="1">
            <a:spLocks noChangeArrowheads="1"/>
          </p:cNvSpPr>
          <p:nvPr/>
        </p:nvSpPr>
        <p:spPr bwMode="auto">
          <a:xfrm>
            <a:off x="5791200" y="1219200"/>
            <a:ext cx="1552575" cy="427038"/>
          </a:xfrm>
          <a:prstGeom prst="rect">
            <a:avLst/>
          </a:prstGeom>
          <a:noFill/>
          <a:ln w="9525">
            <a:noFill/>
            <a:miter lim="800000"/>
            <a:headEnd/>
            <a:tailEnd/>
          </a:ln>
          <a:effectLst/>
        </p:spPr>
        <p:txBody>
          <a:bodyPr wrap="none">
            <a:spAutoFit/>
          </a:bodyPr>
          <a:lstStyle/>
          <a:p>
            <a:pPr eaLnBrk="1" hangingPunct="1"/>
            <a:r>
              <a:rPr lang="en-US" sz="2200">
                <a:solidFill>
                  <a:srgbClr val="3333FF"/>
                </a:solidFill>
              </a:rPr>
              <a:t>{t1,t2}</a:t>
            </a:r>
            <a:r>
              <a:rPr lang="en-US" sz="2200"/>
              <a:t>,</a:t>
            </a:r>
            <a:r>
              <a:rPr lang="en-US" sz="2200" b="0"/>
              <a:t> {t0}</a:t>
            </a:r>
          </a:p>
        </p:txBody>
      </p:sp>
      <p:sp>
        <p:nvSpPr>
          <p:cNvPr id="2673672" name="Text Box 8"/>
          <p:cNvSpPr txBox="1">
            <a:spLocks noChangeArrowheads="1"/>
          </p:cNvSpPr>
          <p:nvPr/>
        </p:nvSpPr>
        <p:spPr bwMode="auto">
          <a:xfrm>
            <a:off x="5791200" y="2819400"/>
            <a:ext cx="1425575" cy="427038"/>
          </a:xfrm>
          <a:prstGeom prst="rect">
            <a:avLst/>
          </a:prstGeom>
          <a:noFill/>
          <a:ln w="9525">
            <a:noFill/>
            <a:miter lim="800000"/>
            <a:headEnd/>
            <a:tailEnd/>
          </a:ln>
          <a:effectLst/>
        </p:spPr>
        <p:txBody>
          <a:bodyPr wrap="none">
            <a:spAutoFit/>
          </a:bodyPr>
          <a:lstStyle/>
          <a:p>
            <a:pPr eaLnBrk="1" hangingPunct="1"/>
            <a:r>
              <a:rPr lang="en-US" sz="2200">
                <a:solidFill>
                  <a:srgbClr val="3333FF"/>
                </a:solidFill>
              </a:rPr>
              <a:t>{}, {t1, t2}</a:t>
            </a:r>
          </a:p>
        </p:txBody>
      </p:sp>
      <p:sp>
        <p:nvSpPr>
          <p:cNvPr id="2673673" name="Rectangle 9"/>
          <p:cNvSpPr>
            <a:spLocks noGrp="1" noChangeArrowheads="1"/>
          </p:cNvSpPr>
          <p:nvPr>
            <p:ph type="body" idx="1"/>
          </p:nvPr>
        </p:nvSpPr>
        <p:spPr>
          <a:xfrm>
            <a:off x="914400" y="1371600"/>
            <a:ext cx="2209800" cy="4530725"/>
          </a:xfrm>
          <a:noFill/>
          <a:ln/>
        </p:spPr>
        <p:txBody>
          <a:bodyPr/>
          <a:lstStyle/>
          <a:p>
            <a:pPr>
              <a:buFont typeface="Monotype Sorts" pitchFamily="2" charset="2"/>
              <a:buNone/>
            </a:pPr>
            <a:r>
              <a:rPr lang="en-US" sz="1900"/>
              <a:t>t0: </a:t>
            </a:r>
          </a:p>
          <a:p>
            <a:pPr>
              <a:buFont typeface="Monotype Sorts" pitchFamily="2" charset="2"/>
              <a:buNone/>
            </a:pPr>
            <a:r>
              <a:rPr lang="en-US" sz="1900"/>
              <a:t>  lock(t) </a:t>
            </a:r>
          </a:p>
          <a:p>
            <a:pPr>
              <a:buFont typeface="Monotype Sorts" pitchFamily="2" charset="2"/>
              <a:buNone/>
            </a:pPr>
            <a:r>
              <a:rPr lang="en-US" sz="1900"/>
              <a:t>  unlock(t)</a:t>
            </a:r>
          </a:p>
          <a:p>
            <a:pPr>
              <a:buFont typeface="Monotype Sorts" pitchFamily="2" charset="2"/>
              <a:buNone/>
            </a:pPr>
            <a:endParaRPr lang="en-US" sz="1900"/>
          </a:p>
          <a:p>
            <a:pPr>
              <a:buFont typeface="Monotype Sorts" pitchFamily="2" charset="2"/>
              <a:buNone/>
            </a:pPr>
            <a:r>
              <a:rPr lang="en-US" sz="1900"/>
              <a:t>t1: </a:t>
            </a:r>
          </a:p>
          <a:p>
            <a:pPr>
              <a:buFont typeface="Monotype Sorts" pitchFamily="2" charset="2"/>
              <a:buNone/>
            </a:pPr>
            <a:r>
              <a:rPr lang="en-US" sz="1900"/>
              <a:t>  lock(t) </a:t>
            </a:r>
          </a:p>
          <a:p>
            <a:pPr>
              <a:buFont typeface="Monotype Sorts" pitchFamily="2" charset="2"/>
              <a:buNone/>
            </a:pPr>
            <a:r>
              <a:rPr lang="en-US" sz="1900"/>
              <a:t>  unlock(t)</a:t>
            </a:r>
          </a:p>
          <a:p>
            <a:pPr>
              <a:buFont typeface="Monotype Sorts" pitchFamily="2" charset="2"/>
              <a:buNone/>
            </a:pPr>
            <a:endParaRPr lang="en-US" sz="1900"/>
          </a:p>
          <a:p>
            <a:pPr>
              <a:buFont typeface="Monotype Sorts" pitchFamily="2" charset="2"/>
              <a:buNone/>
            </a:pPr>
            <a:r>
              <a:rPr lang="en-US" sz="1900"/>
              <a:t>t2: </a:t>
            </a:r>
          </a:p>
          <a:p>
            <a:pPr>
              <a:buFont typeface="Monotype Sorts" pitchFamily="2" charset="2"/>
              <a:buNone/>
            </a:pPr>
            <a:r>
              <a:rPr lang="en-US" sz="1900"/>
              <a:t>  lock(t) </a:t>
            </a:r>
          </a:p>
          <a:p>
            <a:pPr>
              <a:buFont typeface="Monotype Sorts" pitchFamily="2" charset="2"/>
              <a:buNone/>
            </a:pPr>
            <a:r>
              <a:rPr lang="en-US" sz="1900"/>
              <a:t>  unlock(t)</a:t>
            </a:r>
          </a:p>
          <a:p>
            <a:pPr>
              <a:buFont typeface="Monotype Sorts" pitchFamily="2" charset="2"/>
              <a:buNone/>
            </a:pPr>
            <a:endParaRPr lang="en-US" sz="1900"/>
          </a:p>
        </p:txBody>
      </p:sp>
      <p:sp>
        <p:nvSpPr>
          <p:cNvPr id="2673674" name="Rectangle 10"/>
          <p:cNvSpPr>
            <a:spLocks noChangeArrowheads="1"/>
          </p:cNvSpPr>
          <p:nvPr/>
        </p:nvSpPr>
        <p:spPr bwMode="auto">
          <a:xfrm>
            <a:off x="609600" y="423863"/>
            <a:ext cx="8229600" cy="795337"/>
          </a:xfrm>
          <a:prstGeom prst="rect">
            <a:avLst/>
          </a:prstGeom>
          <a:noFill/>
          <a:ln w="9525">
            <a:noFill/>
            <a:miter lim="800000"/>
            <a:headEnd/>
            <a:tailEnd/>
          </a:ln>
          <a:effectLst/>
        </p:spPr>
        <p:txBody>
          <a:bodyPr lIns="92075" tIns="46038" rIns="92075" bIns="46038"/>
          <a:lstStyle/>
          <a:p>
            <a:pPr>
              <a:lnSpc>
                <a:spcPct val="90000"/>
              </a:lnSpc>
            </a:pPr>
            <a:r>
              <a:rPr lang="en-US" sz="3600" b="0" i="1">
                <a:solidFill>
                  <a:schemeClr val="tx2"/>
                </a:solidFill>
              </a:rPr>
              <a:t>A Simple DPOR Example</a:t>
            </a:r>
          </a:p>
        </p:txBody>
      </p:sp>
      <p:sp>
        <p:nvSpPr>
          <p:cNvPr id="2673675" name="Text Box 11"/>
          <p:cNvSpPr txBox="1">
            <a:spLocks noChangeArrowheads="1"/>
          </p:cNvSpPr>
          <p:nvPr/>
        </p:nvSpPr>
        <p:spPr bwMode="auto">
          <a:xfrm>
            <a:off x="6356350" y="152400"/>
            <a:ext cx="1797050" cy="366713"/>
          </a:xfrm>
          <a:prstGeom prst="rect">
            <a:avLst/>
          </a:prstGeom>
          <a:noFill/>
          <a:ln w="12700">
            <a:noFill/>
            <a:miter lim="800000"/>
            <a:headEnd type="none" w="sm" len="sm"/>
            <a:tailEnd type="none" w="sm" len="sm"/>
          </a:ln>
          <a:effectLst/>
        </p:spPr>
        <p:txBody>
          <a:bodyPr wrap="none">
            <a:spAutoFit/>
          </a:bodyPr>
          <a:lstStyle/>
          <a:p>
            <a:r>
              <a:rPr lang="en-US" sz="1800"/>
              <a:t>{ </a:t>
            </a:r>
            <a:r>
              <a:rPr lang="en-US" sz="1800">
                <a:solidFill>
                  <a:srgbClr val="CC3300"/>
                </a:solidFill>
              </a:rPr>
              <a:t>BT</a:t>
            </a:r>
            <a:r>
              <a:rPr lang="en-US" sz="1800"/>
              <a:t> }, { </a:t>
            </a:r>
            <a:r>
              <a:rPr lang="en-US" sz="1800">
                <a:solidFill>
                  <a:schemeClr val="tx2"/>
                </a:solidFill>
              </a:rPr>
              <a:t>Done</a:t>
            </a:r>
            <a:r>
              <a:rPr lang="en-US" sz="1800"/>
              <a:t>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p:txBody>
          <a:bodyPr/>
          <a:lstStyle/>
          <a:p>
            <a:fld id="{B514E9DD-8DBD-4722-A6A2-44FAE74E0026}" type="slidenum">
              <a:rPr lang="en-US"/>
              <a:pPr/>
              <a:t>46</a:t>
            </a:fld>
            <a:endParaRPr lang="en-US"/>
          </a:p>
        </p:txBody>
      </p:sp>
      <p:sp>
        <p:nvSpPr>
          <p:cNvPr id="2675714" name="Text Box 2"/>
          <p:cNvSpPr txBox="1">
            <a:spLocks noChangeArrowheads="1"/>
          </p:cNvSpPr>
          <p:nvPr/>
        </p:nvSpPr>
        <p:spPr bwMode="auto">
          <a:xfrm>
            <a:off x="4724400" y="1524000"/>
            <a:ext cx="1069975" cy="427038"/>
          </a:xfrm>
          <a:prstGeom prst="rect">
            <a:avLst/>
          </a:prstGeom>
          <a:noFill/>
          <a:ln w="9525">
            <a:noFill/>
            <a:miter lim="800000"/>
            <a:headEnd/>
            <a:tailEnd/>
          </a:ln>
          <a:effectLst/>
        </p:spPr>
        <p:txBody>
          <a:bodyPr wrap="none">
            <a:spAutoFit/>
          </a:bodyPr>
          <a:lstStyle/>
          <a:p>
            <a:pPr eaLnBrk="1" hangingPunct="1"/>
            <a:r>
              <a:rPr lang="en-US" sz="2200" b="0"/>
              <a:t>t0: lock</a:t>
            </a:r>
          </a:p>
        </p:txBody>
      </p:sp>
      <p:sp>
        <p:nvSpPr>
          <p:cNvPr id="2675715" name="Text Box 3"/>
          <p:cNvSpPr txBox="1">
            <a:spLocks noChangeArrowheads="1"/>
          </p:cNvSpPr>
          <p:nvPr/>
        </p:nvSpPr>
        <p:spPr bwMode="auto">
          <a:xfrm>
            <a:off x="4724400" y="2362200"/>
            <a:ext cx="1381125" cy="427038"/>
          </a:xfrm>
          <a:prstGeom prst="rect">
            <a:avLst/>
          </a:prstGeom>
          <a:noFill/>
          <a:ln w="9525">
            <a:noFill/>
            <a:miter lim="800000"/>
            <a:headEnd/>
            <a:tailEnd/>
          </a:ln>
          <a:effectLst/>
        </p:spPr>
        <p:txBody>
          <a:bodyPr wrap="none">
            <a:spAutoFit/>
          </a:bodyPr>
          <a:lstStyle/>
          <a:p>
            <a:pPr eaLnBrk="1" hangingPunct="1"/>
            <a:r>
              <a:rPr lang="en-US" sz="2200" b="0"/>
              <a:t>t0: unlock</a:t>
            </a:r>
          </a:p>
        </p:txBody>
      </p:sp>
      <p:sp>
        <p:nvSpPr>
          <p:cNvPr id="2675716" name="Text Box 4"/>
          <p:cNvSpPr txBox="1">
            <a:spLocks noChangeArrowheads="1"/>
          </p:cNvSpPr>
          <p:nvPr/>
        </p:nvSpPr>
        <p:spPr bwMode="auto">
          <a:xfrm>
            <a:off x="4724400" y="3124200"/>
            <a:ext cx="1069975" cy="427038"/>
          </a:xfrm>
          <a:prstGeom prst="rect">
            <a:avLst/>
          </a:prstGeom>
          <a:noFill/>
          <a:ln w="9525">
            <a:noFill/>
            <a:miter lim="800000"/>
            <a:headEnd/>
            <a:tailEnd/>
          </a:ln>
          <a:effectLst/>
        </p:spPr>
        <p:txBody>
          <a:bodyPr wrap="none">
            <a:spAutoFit/>
          </a:bodyPr>
          <a:lstStyle/>
          <a:p>
            <a:pPr eaLnBrk="1" hangingPunct="1"/>
            <a:r>
              <a:rPr lang="en-US" sz="2200" b="0"/>
              <a:t>t2: lock</a:t>
            </a:r>
          </a:p>
        </p:txBody>
      </p:sp>
      <p:sp>
        <p:nvSpPr>
          <p:cNvPr id="2675717" name="Text Box 5"/>
          <p:cNvSpPr txBox="1">
            <a:spLocks noChangeArrowheads="1"/>
          </p:cNvSpPr>
          <p:nvPr/>
        </p:nvSpPr>
        <p:spPr bwMode="auto">
          <a:xfrm>
            <a:off x="4724400" y="3810000"/>
            <a:ext cx="1381125" cy="427038"/>
          </a:xfrm>
          <a:prstGeom prst="rect">
            <a:avLst/>
          </a:prstGeom>
          <a:noFill/>
          <a:ln w="9525">
            <a:noFill/>
            <a:miter lim="800000"/>
            <a:headEnd/>
            <a:tailEnd/>
          </a:ln>
          <a:effectLst/>
        </p:spPr>
        <p:txBody>
          <a:bodyPr wrap="none">
            <a:spAutoFit/>
          </a:bodyPr>
          <a:lstStyle/>
          <a:p>
            <a:pPr eaLnBrk="1" hangingPunct="1"/>
            <a:r>
              <a:rPr lang="en-US" sz="2200" b="0"/>
              <a:t>t2: unlock</a:t>
            </a:r>
          </a:p>
        </p:txBody>
      </p:sp>
      <p:sp>
        <p:nvSpPr>
          <p:cNvPr id="2675718" name="Line 6"/>
          <p:cNvSpPr>
            <a:spLocks noChangeShapeType="1"/>
          </p:cNvSpPr>
          <p:nvPr/>
        </p:nvSpPr>
        <p:spPr bwMode="auto">
          <a:xfrm>
            <a:off x="5257800" y="1981200"/>
            <a:ext cx="0" cy="381000"/>
          </a:xfrm>
          <a:prstGeom prst="line">
            <a:avLst/>
          </a:prstGeom>
          <a:noFill/>
          <a:ln w="9525">
            <a:solidFill>
              <a:schemeClr val="tx1"/>
            </a:solidFill>
            <a:round/>
            <a:headEnd/>
            <a:tailEnd type="triangle" w="med" len="med"/>
          </a:ln>
          <a:effectLst/>
        </p:spPr>
        <p:txBody>
          <a:bodyPr/>
          <a:lstStyle/>
          <a:p>
            <a:endParaRPr lang="en-US"/>
          </a:p>
        </p:txBody>
      </p:sp>
      <p:sp>
        <p:nvSpPr>
          <p:cNvPr id="2675719" name="Line 7"/>
          <p:cNvSpPr>
            <a:spLocks noChangeShapeType="1"/>
          </p:cNvSpPr>
          <p:nvPr/>
        </p:nvSpPr>
        <p:spPr bwMode="auto">
          <a:xfrm>
            <a:off x="5257800" y="2819400"/>
            <a:ext cx="0" cy="381000"/>
          </a:xfrm>
          <a:prstGeom prst="line">
            <a:avLst/>
          </a:prstGeom>
          <a:noFill/>
          <a:ln w="9525">
            <a:solidFill>
              <a:schemeClr val="tx1"/>
            </a:solidFill>
            <a:round/>
            <a:headEnd/>
            <a:tailEnd type="triangle" w="med" len="med"/>
          </a:ln>
          <a:effectLst/>
        </p:spPr>
        <p:txBody>
          <a:bodyPr/>
          <a:lstStyle/>
          <a:p>
            <a:endParaRPr lang="en-US"/>
          </a:p>
        </p:txBody>
      </p:sp>
      <p:sp>
        <p:nvSpPr>
          <p:cNvPr id="2675720" name="Line 8"/>
          <p:cNvSpPr>
            <a:spLocks noChangeShapeType="1"/>
          </p:cNvSpPr>
          <p:nvPr/>
        </p:nvSpPr>
        <p:spPr bwMode="auto">
          <a:xfrm>
            <a:off x="5257800" y="3505200"/>
            <a:ext cx="0" cy="381000"/>
          </a:xfrm>
          <a:prstGeom prst="line">
            <a:avLst/>
          </a:prstGeom>
          <a:noFill/>
          <a:ln w="9525">
            <a:solidFill>
              <a:schemeClr val="tx1"/>
            </a:solidFill>
            <a:round/>
            <a:headEnd/>
            <a:tailEnd type="triangle" w="med" len="med"/>
          </a:ln>
          <a:effectLst/>
        </p:spPr>
        <p:txBody>
          <a:bodyPr/>
          <a:lstStyle/>
          <a:p>
            <a:endParaRPr lang="en-US"/>
          </a:p>
        </p:txBody>
      </p:sp>
      <p:sp>
        <p:nvSpPr>
          <p:cNvPr id="2675721" name="Line 9"/>
          <p:cNvSpPr>
            <a:spLocks noChangeShapeType="1"/>
          </p:cNvSpPr>
          <p:nvPr/>
        </p:nvSpPr>
        <p:spPr bwMode="auto">
          <a:xfrm>
            <a:off x="5257800" y="4267200"/>
            <a:ext cx="0" cy="304800"/>
          </a:xfrm>
          <a:prstGeom prst="line">
            <a:avLst/>
          </a:prstGeom>
          <a:noFill/>
          <a:ln w="9525">
            <a:solidFill>
              <a:schemeClr val="tx1"/>
            </a:solidFill>
            <a:round/>
            <a:headEnd/>
            <a:tailEnd type="triangle" w="med" len="med"/>
          </a:ln>
          <a:effectLst/>
        </p:spPr>
        <p:txBody>
          <a:bodyPr/>
          <a:lstStyle/>
          <a:p>
            <a:endParaRPr lang="en-US"/>
          </a:p>
        </p:txBody>
      </p:sp>
      <p:sp>
        <p:nvSpPr>
          <p:cNvPr id="2675722" name="Text Box 10"/>
          <p:cNvSpPr txBox="1">
            <a:spLocks noChangeArrowheads="1"/>
          </p:cNvSpPr>
          <p:nvPr/>
        </p:nvSpPr>
        <p:spPr bwMode="auto">
          <a:xfrm>
            <a:off x="5791200" y="1219200"/>
            <a:ext cx="1492250" cy="427038"/>
          </a:xfrm>
          <a:prstGeom prst="rect">
            <a:avLst/>
          </a:prstGeom>
          <a:noFill/>
          <a:ln w="9525">
            <a:noFill/>
            <a:miter lim="800000"/>
            <a:headEnd/>
            <a:tailEnd/>
          </a:ln>
          <a:effectLst/>
        </p:spPr>
        <p:txBody>
          <a:bodyPr wrap="none">
            <a:spAutoFit/>
          </a:bodyPr>
          <a:lstStyle/>
          <a:p>
            <a:pPr eaLnBrk="1" hangingPunct="1"/>
            <a:r>
              <a:rPr lang="en-US" sz="2200" b="0"/>
              <a:t>{t1,t2}, {t0}</a:t>
            </a:r>
          </a:p>
        </p:txBody>
      </p:sp>
      <p:sp>
        <p:nvSpPr>
          <p:cNvPr id="2675723" name="Text Box 11"/>
          <p:cNvSpPr txBox="1">
            <a:spLocks noChangeArrowheads="1"/>
          </p:cNvSpPr>
          <p:nvPr/>
        </p:nvSpPr>
        <p:spPr bwMode="auto">
          <a:xfrm>
            <a:off x="5791200" y="2819400"/>
            <a:ext cx="1336675" cy="427038"/>
          </a:xfrm>
          <a:prstGeom prst="rect">
            <a:avLst/>
          </a:prstGeom>
          <a:noFill/>
          <a:ln w="9525">
            <a:noFill/>
            <a:miter lim="800000"/>
            <a:headEnd/>
            <a:tailEnd/>
          </a:ln>
          <a:effectLst/>
        </p:spPr>
        <p:txBody>
          <a:bodyPr wrap="none">
            <a:spAutoFit/>
          </a:bodyPr>
          <a:lstStyle/>
          <a:p>
            <a:pPr eaLnBrk="1" hangingPunct="1"/>
            <a:r>
              <a:rPr lang="en-US" sz="2200" b="0"/>
              <a:t>{}, {t1, t2}</a:t>
            </a:r>
          </a:p>
        </p:txBody>
      </p:sp>
      <p:sp>
        <p:nvSpPr>
          <p:cNvPr id="2675724" name="Rectangle 12"/>
          <p:cNvSpPr>
            <a:spLocks noGrp="1" noChangeArrowheads="1"/>
          </p:cNvSpPr>
          <p:nvPr>
            <p:ph type="body" idx="1"/>
          </p:nvPr>
        </p:nvSpPr>
        <p:spPr>
          <a:xfrm>
            <a:off x="914400" y="1371600"/>
            <a:ext cx="2209800" cy="4530725"/>
          </a:xfrm>
          <a:noFill/>
          <a:ln/>
        </p:spPr>
        <p:txBody>
          <a:bodyPr/>
          <a:lstStyle/>
          <a:p>
            <a:pPr>
              <a:buFont typeface="Monotype Sorts" pitchFamily="2" charset="2"/>
              <a:buNone/>
            </a:pPr>
            <a:r>
              <a:rPr lang="en-US" sz="1900"/>
              <a:t>t0: </a:t>
            </a:r>
          </a:p>
          <a:p>
            <a:pPr>
              <a:buFont typeface="Monotype Sorts" pitchFamily="2" charset="2"/>
              <a:buNone/>
            </a:pPr>
            <a:r>
              <a:rPr lang="en-US" sz="1900"/>
              <a:t>  lock(t) </a:t>
            </a:r>
          </a:p>
          <a:p>
            <a:pPr>
              <a:buFont typeface="Monotype Sorts" pitchFamily="2" charset="2"/>
              <a:buNone/>
            </a:pPr>
            <a:r>
              <a:rPr lang="en-US" sz="1900"/>
              <a:t>  unlock(t)</a:t>
            </a:r>
          </a:p>
          <a:p>
            <a:pPr>
              <a:buFont typeface="Monotype Sorts" pitchFamily="2" charset="2"/>
              <a:buNone/>
            </a:pPr>
            <a:endParaRPr lang="en-US" sz="1900"/>
          </a:p>
          <a:p>
            <a:pPr>
              <a:buFont typeface="Monotype Sorts" pitchFamily="2" charset="2"/>
              <a:buNone/>
            </a:pPr>
            <a:r>
              <a:rPr lang="en-US" sz="1900"/>
              <a:t>t1: </a:t>
            </a:r>
          </a:p>
          <a:p>
            <a:pPr>
              <a:buFont typeface="Monotype Sorts" pitchFamily="2" charset="2"/>
              <a:buNone/>
            </a:pPr>
            <a:r>
              <a:rPr lang="en-US" sz="1900"/>
              <a:t>  lock(t) </a:t>
            </a:r>
          </a:p>
          <a:p>
            <a:pPr>
              <a:buFont typeface="Monotype Sorts" pitchFamily="2" charset="2"/>
              <a:buNone/>
            </a:pPr>
            <a:r>
              <a:rPr lang="en-US" sz="1900"/>
              <a:t>  unlock(t)</a:t>
            </a:r>
          </a:p>
          <a:p>
            <a:pPr>
              <a:buFont typeface="Monotype Sorts" pitchFamily="2" charset="2"/>
              <a:buNone/>
            </a:pPr>
            <a:endParaRPr lang="en-US" sz="1900"/>
          </a:p>
          <a:p>
            <a:pPr>
              <a:buFont typeface="Monotype Sorts" pitchFamily="2" charset="2"/>
              <a:buNone/>
            </a:pPr>
            <a:r>
              <a:rPr lang="en-US" sz="1900"/>
              <a:t>t2: </a:t>
            </a:r>
          </a:p>
          <a:p>
            <a:pPr>
              <a:buFont typeface="Monotype Sorts" pitchFamily="2" charset="2"/>
              <a:buNone/>
            </a:pPr>
            <a:r>
              <a:rPr lang="en-US" sz="1900"/>
              <a:t>  lock(t) </a:t>
            </a:r>
          </a:p>
          <a:p>
            <a:pPr>
              <a:buFont typeface="Monotype Sorts" pitchFamily="2" charset="2"/>
              <a:buNone/>
            </a:pPr>
            <a:r>
              <a:rPr lang="en-US" sz="1900"/>
              <a:t>  unlock(t)</a:t>
            </a:r>
          </a:p>
          <a:p>
            <a:pPr>
              <a:buFont typeface="Monotype Sorts" pitchFamily="2" charset="2"/>
              <a:buNone/>
            </a:pPr>
            <a:endParaRPr lang="en-US" sz="1900"/>
          </a:p>
        </p:txBody>
      </p:sp>
      <p:sp>
        <p:nvSpPr>
          <p:cNvPr id="2675725" name="Rectangle 13"/>
          <p:cNvSpPr>
            <a:spLocks noChangeArrowheads="1"/>
          </p:cNvSpPr>
          <p:nvPr/>
        </p:nvSpPr>
        <p:spPr bwMode="auto">
          <a:xfrm>
            <a:off x="609600" y="423863"/>
            <a:ext cx="8229600" cy="795337"/>
          </a:xfrm>
          <a:prstGeom prst="rect">
            <a:avLst/>
          </a:prstGeom>
          <a:noFill/>
          <a:ln w="9525">
            <a:noFill/>
            <a:miter lim="800000"/>
            <a:headEnd/>
            <a:tailEnd/>
          </a:ln>
          <a:effectLst/>
        </p:spPr>
        <p:txBody>
          <a:bodyPr lIns="92075" tIns="46038" rIns="92075" bIns="46038"/>
          <a:lstStyle/>
          <a:p>
            <a:pPr>
              <a:lnSpc>
                <a:spcPct val="90000"/>
              </a:lnSpc>
            </a:pPr>
            <a:r>
              <a:rPr lang="en-US" sz="3600" b="0" i="1">
                <a:solidFill>
                  <a:schemeClr val="tx2"/>
                </a:solidFill>
              </a:rPr>
              <a:t>A Simple DPOR Example</a:t>
            </a:r>
          </a:p>
        </p:txBody>
      </p:sp>
      <p:sp>
        <p:nvSpPr>
          <p:cNvPr id="2675726" name="Text Box 14"/>
          <p:cNvSpPr txBox="1">
            <a:spLocks noChangeArrowheads="1"/>
          </p:cNvSpPr>
          <p:nvPr/>
        </p:nvSpPr>
        <p:spPr bwMode="auto">
          <a:xfrm>
            <a:off x="5048250" y="4632325"/>
            <a:ext cx="438150" cy="396875"/>
          </a:xfrm>
          <a:prstGeom prst="rect">
            <a:avLst/>
          </a:prstGeom>
          <a:noFill/>
          <a:ln w="12700">
            <a:noFill/>
            <a:miter lim="800000"/>
            <a:headEnd type="none" w="sm" len="sm"/>
            <a:tailEnd type="none" w="sm" len="sm"/>
          </a:ln>
          <a:effectLst/>
        </p:spPr>
        <p:txBody>
          <a:bodyPr wrap="none">
            <a:spAutoFit/>
          </a:bodyPr>
          <a:lstStyle/>
          <a:p>
            <a:r>
              <a:rPr lang="en-US" sz="2000"/>
              <a:t>…</a:t>
            </a:r>
          </a:p>
        </p:txBody>
      </p:sp>
      <p:sp>
        <p:nvSpPr>
          <p:cNvPr id="2675727" name="Text Box 15"/>
          <p:cNvSpPr txBox="1">
            <a:spLocks noChangeArrowheads="1"/>
          </p:cNvSpPr>
          <p:nvPr/>
        </p:nvSpPr>
        <p:spPr bwMode="auto">
          <a:xfrm>
            <a:off x="6356350" y="152400"/>
            <a:ext cx="1797050" cy="366713"/>
          </a:xfrm>
          <a:prstGeom prst="rect">
            <a:avLst/>
          </a:prstGeom>
          <a:noFill/>
          <a:ln w="12700">
            <a:noFill/>
            <a:miter lim="800000"/>
            <a:headEnd type="none" w="sm" len="sm"/>
            <a:tailEnd type="none" w="sm" len="sm"/>
          </a:ln>
          <a:effectLst/>
        </p:spPr>
        <p:txBody>
          <a:bodyPr wrap="none">
            <a:spAutoFit/>
          </a:bodyPr>
          <a:lstStyle/>
          <a:p>
            <a:r>
              <a:rPr lang="en-US" sz="1800"/>
              <a:t>{ </a:t>
            </a:r>
            <a:r>
              <a:rPr lang="en-US" sz="1800">
                <a:solidFill>
                  <a:srgbClr val="CC3300"/>
                </a:solidFill>
              </a:rPr>
              <a:t>BT</a:t>
            </a:r>
            <a:r>
              <a:rPr lang="en-US" sz="1800"/>
              <a:t> }, { </a:t>
            </a:r>
            <a:r>
              <a:rPr lang="en-US" sz="1800">
                <a:solidFill>
                  <a:schemeClr val="tx2"/>
                </a:solidFill>
              </a:rPr>
              <a:t>Done</a:t>
            </a:r>
            <a:r>
              <a:rPr lang="en-US" sz="1800"/>
              <a:t>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35CAC4B7-7224-4FEB-964D-EC08989C756D}" type="slidenum">
              <a:rPr lang="en-US"/>
              <a:pPr/>
              <a:t>47</a:t>
            </a:fld>
            <a:endParaRPr lang="en-US"/>
          </a:p>
        </p:txBody>
      </p:sp>
      <p:sp>
        <p:nvSpPr>
          <p:cNvPr id="2677762" name="Text Box 2"/>
          <p:cNvSpPr txBox="1">
            <a:spLocks noChangeArrowheads="1"/>
          </p:cNvSpPr>
          <p:nvPr/>
        </p:nvSpPr>
        <p:spPr bwMode="auto">
          <a:xfrm>
            <a:off x="4724400" y="1524000"/>
            <a:ext cx="1069975" cy="427038"/>
          </a:xfrm>
          <a:prstGeom prst="rect">
            <a:avLst/>
          </a:prstGeom>
          <a:noFill/>
          <a:ln w="9525">
            <a:noFill/>
            <a:miter lim="800000"/>
            <a:headEnd/>
            <a:tailEnd/>
          </a:ln>
          <a:effectLst/>
        </p:spPr>
        <p:txBody>
          <a:bodyPr wrap="none">
            <a:spAutoFit/>
          </a:bodyPr>
          <a:lstStyle/>
          <a:p>
            <a:pPr eaLnBrk="1" hangingPunct="1"/>
            <a:r>
              <a:rPr lang="en-US" sz="2200" b="0"/>
              <a:t>t0: lock</a:t>
            </a:r>
          </a:p>
        </p:txBody>
      </p:sp>
      <p:sp>
        <p:nvSpPr>
          <p:cNvPr id="2677763" name="Text Box 3"/>
          <p:cNvSpPr txBox="1">
            <a:spLocks noChangeArrowheads="1"/>
          </p:cNvSpPr>
          <p:nvPr/>
        </p:nvSpPr>
        <p:spPr bwMode="auto">
          <a:xfrm>
            <a:off x="4724400" y="2362200"/>
            <a:ext cx="1381125" cy="427038"/>
          </a:xfrm>
          <a:prstGeom prst="rect">
            <a:avLst/>
          </a:prstGeom>
          <a:noFill/>
          <a:ln w="9525">
            <a:noFill/>
            <a:miter lim="800000"/>
            <a:headEnd/>
            <a:tailEnd/>
          </a:ln>
          <a:effectLst/>
        </p:spPr>
        <p:txBody>
          <a:bodyPr wrap="none">
            <a:spAutoFit/>
          </a:bodyPr>
          <a:lstStyle/>
          <a:p>
            <a:pPr eaLnBrk="1" hangingPunct="1"/>
            <a:r>
              <a:rPr lang="en-US" sz="2200" b="0"/>
              <a:t>t0: unlock</a:t>
            </a:r>
          </a:p>
        </p:txBody>
      </p:sp>
      <p:sp>
        <p:nvSpPr>
          <p:cNvPr id="2677764" name="Line 4"/>
          <p:cNvSpPr>
            <a:spLocks noChangeShapeType="1"/>
          </p:cNvSpPr>
          <p:nvPr/>
        </p:nvSpPr>
        <p:spPr bwMode="auto">
          <a:xfrm>
            <a:off x="5257800" y="1981200"/>
            <a:ext cx="0" cy="381000"/>
          </a:xfrm>
          <a:prstGeom prst="line">
            <a:avLst/>
          </a:prstGeom>
          <a:noFill/>
          <a:ln w="9525">
            <a:solidFill>
              <a:schemeClr val="tx1"/>
            </a:solidFill>
            <a:round/>
            <a:headEnd/>
            <a:tailEnd type="triangle" w="med" len="med"/>
          </a:ln>
          <a:effectLst/>
        </p:spPr>
        <p:txBody>
          <a:bodyPr/>
          <a:lstStyle/>
          <a:p>
            <a:endParaRPr lang="en-US"/>
          </a:p>
        </p:txBody>
      </p:sp>
      <p:sp>
        <p:nvSpPr>
          <p:cNvPr id="2677765" name="Text Box 5"/>
          <p:cNvSpPr txBox="1">
            <a:spLocks noChangeArrowheads="1"/>
          </p:cNvSpPr>
          <p:nvPr/>
        </p:nvSpPr>
        <p:spPr bwMode="auto">
          <a:xfrm>
            <a:off x="5791200" y="1219200"/>
            <a:ext cx="1492250" cy="427038"/>
          </a:xfrm>
          <a:prstGeom prst="rect">
            <a:avLst/>
          </a:prstGeom>
          <a:noFill/>
          <a:ln w="9525">
            <a:noFill/>
            <a:miter lim="800000"/>
            <a:headEnd/>
            <a:tailEnd/>
          </a:ln>
          <a:effectLst/>
        </p:spPr>
        <p:txBody>
          <a:bodyPr wrap="none">
            <a:spAutoFit/>
          </a:bodyPr>
          <a:lstStyle/>
          <a:p>
            <a:pPr eaLnBrk="1" hangingPunct="1"/>
            <a:r>
              <a:rPr lang="en-US" sz="2200" b="0"/>
              <a:t>{t1,t2}, {t0}</a:t>
            </a:r>
          </a:p>
        </p:txBody>
      </p:sp>
      <p:sp>
        <p:nvSpPr>
          <p:cNvPr id="2677766" name="Text Box 6"/>
          <p:cNvSpPr txBox="1">
            <a:spLocks noChangeArrowheads="1"/>
          </p:cNvSpPr>
          <p:nvPr/>
        </p:nvSpPr>
        <p:spPr bwMode="auto">
          <a:xfrm>
            <a:off x="5791200" y="2819400"/>
            <a:ext cx="1336675" cy="427038"/>
          </a:xfrm>
          <a:prstGeom prst="rect">
            <a:avLst/>
          </a:prstGeom>
          <a:noFill/>
          <a:ln w="9525">
            <a:noFill/>
            <a:miter lim="800000"/>
            <a:headEnd/>
            <a:tailEnd/>
          </a:ln>
          <a:effectLst/>
        </p:spPr>
        <p:txBody>
          <a:bodyPr wrap="none">
            <a:spAutoFit/>
          </a:bodyPr>
          <a:lstStyle/>
          <a:p>
            <a:pPr eaLnBrk="1" hangingPunct="1"/>
            <a:r>
              <a:rPr lang="en-US" sz="2200" b="0"/>
              <a:t>{}, {t1, t2}</a:t>
            </a:r>
          </a:p>
        </p:txBody>
      </p:sp>
      <p:sp>
        <p:nvSpPr>
          <p:cNvPr id="2677767" name="Rectangle 7"/>
          <p:cNvSpPr>
            <a:spLocks noGrp="1" noChangeArrowheads="1"/>
          </p:cNvSpPr>
          <p:nvPr>
            <p:ph type="body" idx="1"/>
          </p:nvPr>
        </p:nvSpPr>
        <p:spPr>
          <a:xfrm>
            <a:off x="914400" y="1371600"/>
            <a:ext cx="2209800" cy="4530725"/>
          </a:xfrm>
          <a:noFill/>
          <a:ln/>
        </p:spPr>
        <p:txBody>
          <a:bodyPr/>
          <a:lstStyle/>
          <a:p>
            <a:pPr>
              <a:buFont typeface="Monotype Sorts" pitchFamily="2" charset="2"/>
              <a:buNone/>
            </a:pPr>
            <a:r>
              <a:rPr lang="en-US" sz="1900"/>
              <a:t>t0: </a:t>
            </a:r>
          </a:p>
          <a:p>
            <a:pPr>
              <a:buFont typeface="Monotype Sorts" pitchFamily="2" charset="2"/>
              <a:buNone/>
            </a:pPr>
            <a:r>
              <a:rPr lang="en-US" sz="1900"/>
              <a:t>  lock(t) </a:t>
            </a:r>
          </a:p>
          <a:p>
            <a:pPr>
              <a:buFont typeface="Monotype Sorts" pitchFamily="2" charset="2"/>
              <a:buNone/>
            </a:pPr>
            <a:r>
              <a:rPr lang="en-US" sz="1900"/>
              <a:t>  unlock(t)</a:t>
            </a:r>
          </a:p>
          <a:p>
            <a:pPr>
              <a:buFont typeface="Monotype Sorts" pitchFamily="2" charset="2"/>
              <a:buNone/>
            </a:pPr>
            <a:endParaRPr lang="en-US" sz="1900"/>
          </a:p>
          <a:p>
            <a:pPr>
              <a:buFont typeface="Monotype Sorts" pitchFamily="2" charset="2"/>
              <a:buNone/>
            </a:pPr>
            <a:r>
              <a:rPr lang="en-US" sz="1900"/>
              <a:t>t1: </a:t>
            </a:r>
          </a:p>
          <a:p>
            <a:pPr>
              <a:buFont typeface="Monotype Sorts" pitchFamily="2" charset="2"/>
              <a:buNone/>
            </a:pPr>
            <a:r>
              <a:rPr lang="en-US" sz="1900"/>
              <a:t>  lock(t) </a:t>
            </a:r>
          </a:p>
          <a:p>
            <a:pPr>
              <a:buFont typeface="Monotype Sorts" pitchFamily="2" charset="2"/>
              <a:buNone/>
            </a:pPr>
            <a:r>
              <a:rPr lang="en-US" sz="1900"/>
              <a:t>  unlock(t)</a:t>
            </a:r>
          </a:p>
          <a:p>
            <a:pPr>
              <a:buFont typeface="Monotype Sorts" pitchFamily="2" charset="2"/>
              <a:buNone/>
            </a:pPr>
            <a:endParaRPr lang="en-US" sz="1900"/>
          </a:p>
          <a:p>
            <a:pPr>
              <a:buFont typeface="Monotype Sorts" pitchFamily="2" charset="2"/>
              <a:buNone/>
            </a:pPr>
            <a:r>
              <a:rPr lang="en-US" sz="1900"/>
              <a:t>t2: </a:t>
            </a:r>
          </a:p>
          <a:p>
            <a:pPr>
              <a:buFont typeface="Monotype Sorts" pitchFamily="2" charset="2"/>
              <a:buNone/>
            </a:pPr>
            <a:r>
              <a:rPr lang="en-US" sz="1900"/>
              <a:t>  lock(t) </a:t>
            </a:r>
          </a:p>
          <a:p>
            <a:pPr>
              <a:buFont typeface="Monotype Sorts" pitchFamily="2" charset="2"/>
              <a:buNone/>
            </a:pPr>
            <a:r>
              <a:rPr lang="en-US" sz="1900"/>
              <a:t>  unlock(t)</a:t>
            </a:r>
          </a:p>
          <a:p>
            <a:pPr>
              <a:buFont typeface="Monotype Sorts" pitchFamily="2" charset="2"/>
              <a:buNone/>
            </a:pPr>
            <a:endParaRPr lang="en-US" sz="1900"/>
          </a:p>
        </p:txBody>
      </p:sp>
      <p:sp>
        <p:nvSpPr>
          <p:cNvPr id="2677768" name="Rectangle 8"/>
          <p:cNvSpPr>
            <a:spLocks noChangeArrowheads="1"/>
          </p:cNvSpPr>
          <p:nvPr/>
        </p:nvSpPr>
        <p:spPr bwMode="auto">
          <a:xfrm>
            <a:off x="609600" y="423863"/>
            <a:ext cx="8229600" cy="795337"/>
          </a:xfrm>
          <a:prstGeom prst="rect">
            <a:avLst/>
          </a:prstGeom>
          <a:noFill/>
          <a:ln w="9525">
            <a:noFill/>
            <a:miter lim="800000"/>
            <a:headEnd/>
            <a:tailEnd/>
          </a:ln>
          <a:effectLst/>
        </p:spPr>
        <p:txBody>
          <a:bodyPr lIns="92075" tIns="46038" rIns="92075" bIns="46038"/>
          <a:lstStyle/>
          <a:p>
            <a:pPr>
              <a:lnSpc>
                <a:spcPct val="90000"/>
              </a:lnSpc>
            </a:pPr>
            <a:r>
              <a:rPr lang="en-US" sz="3600" b="0" i="1">
                <a:solidFill>
                  <a:schemeClr val="tx2"/>
                </a:solidFill>
              </a:rPr>
              <a:t>A Simple DPOR Example</a:t>
            </a:r>
          </a:p>
        </p:txBody>
      </p:sp>
      <p:sp>
        <p:nvSpPr>
          <p:cNvPr id="2677769" name="Text Box 9"/>
          <p:cNvSpPr txBox="1">
            <a:spLocks noChangeArrowheads="1"/>
          </p:cNvSpPr>
          <p:nvPr/>
        </p:nvSpPr>
        <p:spPr bwMode="auto">
          <a:xfrm>
            <a:off x="6356350" y="152400"/>
            <a:ext cx="1797050" cy="366713"/>
          </a:xfrm>
          <a:prstGeom prst="rect">
            <a:avLst/>
          </a:prstGeom>
          <a:noFill/>
          <a:ln w="12700">
            <a:noFill/>
            <a:miter lim="800000"/>
            <a:headEnd type="none" w="sm" len="sm"/>
            <a:tailEnd type="none" w="sm" len="sm"/>
          </a:ln>
          <a:effectLst/>
        </p:spPr>
        <p:txBody>
          <a:bodyPr wrap="none">
            <a:spAutoFit/>
          </a:bodyPr>
          <a:lstStyle/>
          <a:p>
            <a:r>
              <a:rPr lang="en-US" sz="1800"/>
              <a:t>{ </a:t>
            </a:r>
            <a:r>
              <a:rPr lang="en-US" sz="1800">
                <a:solidFill>
                  <a:srgbClr val="CC3300"/>
                </a:solidFill>
              </a:rPr>
              <a:t>BT</a:t>
            </a:r>
            <a:r>
              <a:rPr lang="en-US" sz="1800"/>
              <a:t> }, { </a:t>
            </a:r>
            <a:r>
              <a:rPr lang="en-US" sz="1800">
                <a:solidFill>
                  <a:schemeClr val="tx2"/>
                </a:solidFill>
              </a:rPr>
              <a:t>Done</a:t>
            </a:r>
            <a:r>
              <a:rPr lang="en-US" sz="1800"/>
              <a:t>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FFB198A-71A8-43E6-ADC8-10040FA9A9B2}" type="slidenum">
              <a:rPr lang="en-US"/>
              <a:pPr/>
              <a:t>48</a:t>
            </a:fld>
            <a:endParaRPr lang="en-US"/>
          </a:p>
        </p:txBody>
      </p:sp>
      <p:sp>
        <p:nvSpPr>
          <p:cNvPr id="2679810" name="Text Box 2"/>
          <p:cNvSpPr txBox="1">
            <a:spLocks noChangeArrowheads="1"/>
          </p:cNvSpPr>
          <p:nvPr/>
        </p:nvSpPr>
        <p:spPr bwMode="auto">
          <a:xfrm>
            <a:off x="5791200" y="1219200"/>
            <a:ext cx="1597025" cy="427038"/>
          </a:xfrm>
          <a:prstGeom prst="rect">
            <a:avLst/>
          </a:prstGeom>
          <a:noFill/>
          <a:ln w="9525">
            <a:noFill/>
            <a:miter lim="800000"/>
            <a:headEnd/>
            <a:tailEnd/>
          </a:ln>
          <a:effectLst/>
        </p:spPr>
        <p:txBody>
          <a:bodyPr wrap="none">
            <a:spAutoFit/>
          </a:bodyPr>
          <a:lstStyle/>
          <a:p>
            <a:pPr eaLnBrk="1" hangingPunct="1"/>
            <a:r>
              <a:rPr lang="en-US" sz="2200">
                <a:solidFill>
                  <a:srgbClr val="3333FF"/>
                </a:solidFill>
              </a:rPr>
              <a:t>{t2}, {t0,t1}</a:t>
            </a:r>
          </a:p>
        </p:txBody>
      </p:sp>
      <p:sp>
        <p:nvSpPr>
          <p:cNvPr id="2679811" name="Rectangle 3"/>
          <p:cNvSpPr>
            <a:spLocks noGrp="1" noChangeArrowheads="1"/>
          </p:cNvSpPr>
          <p:nvPr>
            <p:ph type="body" idx="1"/>
          </p:nvPr>
        </p:nvSpPr>
        <p:spPr>
          <a:xfrm>
            <a:off x="914400" y="1371600"/>
            <a:ext cx="2209800" cy="4530725"/>
          </a:xfrm>
          <a:noFill/>
          <a:ln/>
        </p:spPr>
        <p:txBody>
          <a:bodyPr/>
          <a:lstStyle/>
          <a:p>
            <a:pPr>
              <a:buFont typeface="Monotype Sorts" pitchFamily="2" charset="2"/>
              <a:buNone/>
            </a:pPr>
            <a:r>
              <a:rPr lang="en-US" sz="1900"/>
              <a:t>t0: </a:t>
            </a:r>
          </a:p>
          <a:p>
            <a:pPr>
              <a:buFont typeface="Monotype Sorts" pitchFamily="2" charset="2"/>
              <a:buNone/>
            </a:pPr>
            <a:r>
              <a:rPr lang="en-US" sz="1900"/>
              <a:t>  lock(t) </a:t>
            </a:r>
          </a:p>
          <a:p>
            <a:pPr>
              <a:buFont typeface="Monotype Sorts" pitchFamily="2" charset="2"/>
              <a:buNone/>
            </a:pPr>
            <a:r>
              <a:rPr lang="en-US" sz="1900"/>
              <a:t>  unlock(t)</a:t>
            </a:r>
          </a:p>
          <a:p>
            <a:pPr>
              <a:buFont typeface="Monotype Sorts" pitchFamily="2" charset="2"/>
              <a:buNone/>
            </a:pPr>
            <a:endParaRPr lang="en-US" sz="1900"/>
          </a:p>
          <a:p>
            <a:pPr>
              <a:buFont typeface="Monotype Sorts" pitchFamily="2" charset="2"/>
              <a:buNone/>
            </a:pPr>
            <a:r>
              <a:rPr lang="en-US" sz="1900"/>
              <a:t>t1: </a:t>
            </a:r>
          </a:p>
          <a:p>
            <a:pPr>
              <a:buFont typeface="Monotype Sorts" pitchFamily="2" charset="2"/>
              <a:buNone/>
            </a:pPr>
            <a:r>
              <a:rPr lang="en-US" sz="1900"/>
              <a:t>  lock(t) </a:t>
            </a:r>
          </a:p>
          <a:p>
            <a:pPr>
              <a:buFont typeface="Monotype Sorts" pitchFamily="2" charset="2"/>
              <a:buNone/>
            </a:pPr>
            <a:r>
              <a:rPr lang="en-US" sz="1900"/>
              <a:t>  unlock(t)</a:t>
            </a:r>
          </a:p>
          <a:p>
            <a:pPr>
              <a:buFont typeface="Monotype Sorts" pitchFamily="2" charset="2"/>
              <a:buNone/>
            </a:pPr>
            <a:endParaRPr lang="en-US" sz="1900"/>
          </a:p>
          <a:p>
            <a:pPr>
              <a:buFont typeface="Monotype Sorts" pitchFamily="2" charset="2"/>
              <a:buNone/>
            </a:pPr>
            <a:r>
              <a:rPr lang="en-US" sz="1900"/>
              <a:t>t2: </a:t>
            </a:r>
          </a:p>
          <a:p>
            <a:pPr>
              <a:buFont typeface="Monotype Sorts" pitchFamily="2" charset="2"/>
              <a:buNone/>
            </a:pPr>
            <a:r>
              <a:rPr lang="en-US" sz="1900"/>
              <a:t>  lock(t) </a:t>
            </a:r>
          </a:p>
          <a:p>
            <a:pPr>
              <a:buFont typeface="Monotype Sorts" pitchFamily="2" charset="2"/>
              <a:buNone/>
            </a:pPr>
            <a:r>
              <a:rPr lang="en-US" sz="1900"/>
              <a:t>  unlock(t)</a:t>
            </a:r>
          </a:p>
          <a:p>
            <a:pPr>
              <a:buFont typeface="Monotype Sorts" pitchFamily="2" charset="2"/>
              <a:buNone/>
            </a:pPr>
            <a:endParaRPr lang="en-US" sz="1900"/>
          </a:p>
        </p:txBody>
      </p:sp>
      <p:sp>
        <p:nvSpPr>
          <p:cNvPr id="2679812" name="Rectangle 4"/>
          <p:cNvSpPr>
            <a:spLocks noChangeArrowheads="1"/>
          </p:cNvSpPr>
          <p:nvPr/>
        </p:nvSpPr>
        <p:spPr bwMode="auto">
          <a:xfrm>
            <a:off x="609600" y="423863"/>
            <a:ext cx="8229600" cy="795337"/>
          </a:xfrm>
          <a:prstGeom prst="rect">
            <a:avLst/>
          </a:prstGeom>
          <a:noFill/>
          <a:ln w="9525">
            <a:noFill/>
            <a:miter lim="800000"/>
            <a:headEnd/>
            <a:tailEnd/>
          </a:ln>
          <a:effectLst/>
        </p:spPr>
        <p:txBody>
          <a:bodyPr lIns="92075" tIns="46038" rIns="92075" bIns="46038"/>
          <a:lstStyle/>
          <a:p>
            <a:pPr>
              <a:lnSpc>
                <a:spcPct val="90000"/>
              </a:lnSpc>
            </a:pPr>
            <a:r>
              <a:rPr lang="en-US" sz="3600" b="0" i="1">
                <a:solidFill>
                  <a:schemeClr val="tx2"/>
                </a:solidFill>
              </a:rPr>
              <a:t>A Simple DPOR Example</a:t>
            </a:r>
          </a:p>
        </p:txBody>
      </p:sp>
      <p:sp>
        <p:nvSpPr>
          <p:cNvPr id="2679813" name="Text Box 5"/>
          <p:cNvSpPr txBox="1">
            <a:spLocks noChangeArrowheads="1"/>
          </p:cNvSpPr>
          <p:nvPr/>
        </p:nvSpPr>
        <p:spPr bwMode="auto">
          <a:xfrm>
            <a:off x="6356350" y="152400"/>
            <a:ext cx="1797050" cy="366713"/>
          </a:xfrm>
          <a:prstGeom prst="rect">
            <a:avLst/>
          </a:prstGeom>
          <a:noFill/>
          <a:ln w="12700">
            <a:noFill/>
            <a:miter lim="800000"/>
            <a:headEnd type="none" w="sm" len="sm"/>
            <a:tailEnd type="none" w="sm" len="sm"/>
          </a:ln>
          <a:effectLst/>
        </p:spPr>
        <p:txBody>
          <a:bodyPr wrap="none">
            <a:spAutoFit/>
          </a:bodyPr>
          <a:lstStyle/>
          <a:p>
            <a:r>
              <a:rPr lang="en-US" sz="1800"/>
              <a:t>{ </a:t>
            </a:r>
            <a:r>
              <a:rPr lang="en-US" sz="1800">
                <a:solidFill>
                  <a:srgbClr val="CC3300"/>
                </a:solidFill>
              </a:rPr>
              <a:t>BT</a:t>
            </a:r>
            <a:r>
              <a:rPr lang="en-US" sz="1800"/>
              <a:t> }, { </a:t>
            </a:r>
            <a:r>
              <a:rPr lang="en-US" sz="1800">
                <a:solidFill>
                  <a:schemeClr val="tx2"/>
                </a:solidFill>
              </a:rPr>
              <a:t>Done</a:t>
            </a:r>
            <a:r>
              <a:rPr lang="en-US" sz="1800"/>
              <a:t>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9A9CBC26-7975-430C-A15F-93D59586B160}" type="slidenum">
              <a:rPr lang="en-US"/>
              <a:pPr/>
              <a:t>49</a:t>
            </a:fld>
            <a:endParaRPr lang="en-US"/>
          </a:p>
        </p:txBody>
      </p:sp>
      <p:sp>
        <p:nvSpPr>
          <p:cNvPr id="2681858" name="Text Box 2"/>
          <p:cNvSpPr txBox="1">
            <a:spLocks noChangeArrowheads="1"/>
          </p:cNvSpPr>
          <p:nvPr/>
        </p:nvSpPr>
        <p:spPr bwMode="auto">
          <a:xfrm>
            <a:off x="4724400" y="1524000"/>
            <a:ext cx="1069975" cy="427038"/>
          </a:xfrm>
          <a:prstGeom prst="rect">
            <a:avLst/>
          </a:prstGeom>
          <a:noFill/>
          <a:ln w="9525">
            <a:noFill/>
            <a:miter lim="800000"/>
            <a:headEnd/>
            <a:tailEnd/>
          </a:ln>
          <a:effectLst/>
        </p:spPr>
        <p:txBody>
          <a:bodyPr wrap="none">
            <a:spAutoFit/>
          </a:bodyPr>
          <a:lstStyle/>
          <a:p>
            <a:pPr eaLnBrk="1" hangingPunct="1"/>
            <a:r>
              <a:rPr lang="en-US" sz="2200" b="0"/>
              <a:t>t1: lock</a:t>
            </a:r>
          </a:p>
        </p:txBody>
      </p:sp>
      <p:sp>
        <p:nvSpPr>
          <p:cNvPr id="2681859" name="Text Box 3"/>
          <p:cNvSpPr txBox="1">
            <a:spLocks noChangeArrowheads="1"/>
          </p:cNvSpPr>
          <p:nvPr/>
        </p:nvSpPr>
        <p:spPr bwMode="auto">
          <a:xfrm>
            <a:off x="4724400" y="2362200"/>
            <a:ext cx="1381125" cy="427038"/>
          </a:xfrm>
          <a:prstGeom prst="rect">
            <a:avLst/>
          </a:prstGeom>
          <a:noFill/>
          <a:ln w="9525">
            <a:noFill/>
            <a:miter lim="800000"/>
            <a:headEnd/>
            <a:tailEnd/>
          </a:ln>
          <a:effectLst/>
        </p:spPr>
        <p:txBody>
          <a:bodyPr wrap="none">
            <a:spAutoFit/>
          </a:bodyPr>
          <a:lstStyle/>
          <a:p>
            <a:pPr eaLnBrk="1" hangingPunct="1"/>
            <a:r>
              <a:rPr lang="en-US" sz="2200" b="0"/>
              <a:t>t1: unlock</a:t>
            </a:r>
          </a:p>
        </p:txBody>
      </p:sp>
      <p:sp>
        <p:nvSpPr>
          <p:cNvPr id="2681860" name="Line 4"/>
          <p:cNvSpPr>
            <a:spLocks noChangeShapeType="1"/>
          </p:cNvSpPr>
          <p:nvPr/>
        </p:nvSpPr>
        <p:spPr bwMode="auto">
          <a:xfrm>
            <a:off x="5257800" y="1981200"/>
            <a:ext cx="0" cy="381000"/>
          </a:xfrm>
          <a:prstGeom prst="line">
            <a:avLst/>
          </a:prstGeom>
          <a:noFill/>
          <a:ln w="9525">
            <a:solidFill>
              <a:schemeClr val="tx1"/>
            </a:solidFill>
            <a:round/>
            <a:headEnd/>
            <a:tailEnd type="triangle" w="med" len="med"/>
          </a:ln>
          <a:effectLst/>
        </p:spPr>
        <p:txBody>
          <a:bodyPr/>
          <a:lstStyle/>
          <a:p>
            <a:endParaRPr lang="en-US"/>
          </a:p>
        </p:txBody>
      </p:sp>
      <p:sp>
        <p:nvSpPr>
          <p:cNvPr id="2681861" name="Text Box 5"/>
          <p:cNvSpPr txBox="1">
            <a:spLocks noChangeArrowheads="1"/>
          </p:cNvSpPr>
          <p:nvPr/>
        </p:nvSpPr>
        <p:spPr bwMode="auto">
          <a:xfrm>
            <a:off x="5791200" y="1219200"/>
            <a:ext cx="1570038" cy="427038"/>
          </a:xfrm>
          <a:prstGeom prst="rect">
            <a:avLst/>
          </a:prstGeom>
          <a:noFill/>
          <a:ln w="9525">
            <a:noFill/>
            <a:miter lim="800000"/>
            <a:headEnd/>
            <a:tailEnd/>
          </a:ln>
          <a:effectLst/>
        </p:spPr>
        <p:txBody>
          <a:bodyPr wrap="none">
            <a:spAutoFit/>
          </a:bodyPr>
          <a:lstStyle/>
          <a:p>
            <a:pPr eaLnBrk="1" hangingPunct="1"/>
            <a:r>
              <a:rPr lang="en-US" sz="2200" b="0"/>
              <a:t>{t2}, {t0, t1}</a:t>
            </a:r>
          </a:p>
        </p:txBody>
      </p:sp>
      <p:sp>
        <p:nvSpPr>
          <p:cNvPr id="2681862" name="Rectangle 6"/>
          <p:cNvSpPr>
            <a:spLocks noGrp="1" noChangeArrowheads="1"/>
          </p:cNvSpPr>
          <p:nvPr>
            <p:ph type="body" idx="1"/>
          </p:nvPr>
        </p:nvSpPr>
        <p:spPr>
          <a:xfrm>
            <a:off x="914400" y="1371600"/>
            <a:ext cx="2209800" cy="4530725"/>
          </a:xfrm>
          <a:noFill/>
          <a:ln/>
        </p:spPr>
        <p:txBody>
          <a:bodyPr/>
          <a:lstStyle/>
          <a:p>
            <a:pPr>
              <a:buFont typeface="Monotype Sorts" pitchFamily="2" charset="2"/>
              <a:buNone/>
            </a:pPr>
            <a:r>
              <a:rPr lang="en-US" sz="1900"/>
              <a:t>t0: </a:t>
            </a:r>
          </a:p>
          <a:p>
            <a:pPr>
              <a:buFont typeface="Monotype Sorts" pitchFamily="2" charset="2"/>
              <a:buNone/>
            </a:pPr>
            <a:r>
              <a:rPr lang="en-US" sz="1900"/>
              <a:t>  lock(t) </a:t>
            </a:r>
          </a:p>
          <a:p>
            <a:pPr>
              <a:buFont typeface="Monotype Sorts" pitchFamily="2" charset="2"/>
              <a:buNone/>
            </a:pPr>
            <a:r>
              <a:rPr lang="en-US" sz="1900"/>
              <a:t>  unlock(t)</a:t>
            </a:r>
          </a:p>
          <a:p>
            <a:pPr>
              <a:buFont typeface="Monotype Sorts" pitchFamily="2" charset="2"/>
              <a:buNone/>
            </a:pPr>
            <a:endParaRPr lang="en-US" sz="1900"/>
          </a:p>
          <a:p>
            <a:pPr>
              <a:buFont typeface="Monotype Sorts" pitchFamily="2" charset="2"/>
              <a:buNone/>
            </a:pPr>
            <a:r>
              <a:rPr lang="en-US" sz="1900"/>
              <a:t>t1: </a:t>
            </a:r>
          </a:p>
          <a:p>
            <a:pPr>
              <a:buFont typeface="Monotype Sorts" pitchFamily="2" charset="2"/>
              <a:buNone/>
            </a:pPr>
            <a:r>
              <a:rPr lang="en-US" sz="1900"/>
              <a:t>  lock(t) </a:t>
            </a:r>
          </a:p>
          <a:p>
            <a:pPr>
              <a:buFont typeface="Monotype Sorts" pitchFamily="2" charset="2"/>
              <a:buNone/>
            </a:pPr>
            <a:r>
              <a:rPr lang="en-US" sz="1900"/>
              <a:t>  unlock(t)</a:t>
            </a:r>
          </a:p>
          <a:p>
            <a:pPr>
              <a:buFont typeface="Monotype Sorts" pitchFamily="2" charset="2"/>
              <a:buNone/>
            </a:pPr>
            <a:endParaRPr lang="en-US" sz="1900"/>
          </a:p>
          <a:p>
            <a:pPr>
              <a:buFont typeface="Monotype Sorts" pitchFamily="2" charset="2"/>
              <a:buNone/>
            </a:pPr>
            <a:r>
              <a:rPr lang="en-US" sz="1900"/>
              <a:t>t2: </a:t>
            </a:r>
          </a:p>
          <a:p>
            <a:pPr>
              <a:buFont typeface="Monotype Sorts" pitchFamily="2" charset="2"/>
              <a:buNone/>
            </a:pPr>
            <a:r>
              <a:rPr lang="en-US" sz="1900"/>
              <a:t>  lock(t) </a:t>
            </a:r>
          </a:p>
          <a:p>
            <a:pPr>
              <a:buFont typeface="Monotype Sorts" pitchFamily="2" charset="2"/>
              <a:buNone/>
            </a:pPr>
            <a:r>
              <a:rPr lang="en-US" sz="1900"/>
              <a:t>  unlock(t)</a:t>
            </a:r>
          </a:p>
          <a:p>
            <a:pPr>
              <a:buFont typeface="Monotype Sorts" pitchFamily="2" charset="2"/>
              <a:buNone/>
            </a:pPr>
            <a:endParaRPr lang="en-US" sz="1900"/>
          </a:p>
        </p:txBody>
      </p:sp>
      <p:sp>
        <p:nvSpPr>
          <p:cNvPr id="2681863" name="Rectangle 7"/>
          <p:cNvSpPr>
            <a:spLocks noChangeArrowheads="1"/>
          </p:cNvSpPr>
          <p:nvPr/>
        </p:nvSpPr>
        <p:spPr bwMode="auto">
          <a:xfrm>
            <a:off x="609600" y="423863"/>
            <a:ext cx="8229600" cy="795337"/>
          </a:xfrm>
          <a:prstGeom prst="rect">
            <a:avLst/>
          </a:prstGeom>
          <a:noFill/>
          <a:ln w="9525">
            <a:noFill/>
            <a:miter lim="800000"/>
            <a:headEnd/>
            <a:tailEnd/>
          </a:ln>
          <a:effectLst/>
        </p:spPr>
        <p:txBody>
          <a:bodyPr lIns="92075" tIns="46038" rIns="92075" bIns="46038"/>
          <a:lstStyle/>
          <a:p>
            <a:pPr>
              <a:lnSpc>
                <a:spcPct val="90000"/>
              </a:lnSpc>
            </a:pPr>
            <a:r>
              <a:rPr lang="en-US" sz="3600" b="0" i="1">
                <a:solidFill>
                  <a:schemeClr val="tx2"/>
                </a:solidFill>
              </a:rPr>
              <a:t>A Simple DPOR Example</a:t>
            </a:r>
          </a:p>
        </p:txBody>
      </p:sp>
      <p:sp>
        <p:nvSpPr>
          <p:cNvPr id="2681864" name="Text Box 8"/>
          <p:cNvSpPr txBox="1">
            <a:spLocks noChangeArrowheads="1"/>
          </p:cNvSpPr>
          <p:nvPr/>
        </p:nvSpPr>
        <p:spPr bwMode="auto">
          <a:xfrm>
            <a:off x="5124450" y="2895600"/>
            <a:ext cx="438150" cy="396875"/>
          </a:xfrm>
          <a:prstGeom prst="rect">
            <a:avLst/>
          </a:prstGeom>
          <a:noFill/>
          <a:ln w="12700">
            <a:noFill/>
            <a:miter lim="800000"/>
            <a:headEnd type="none" w="sm" len="sm"/>
            <a:tailEnd type="none" w="sm" len="sm"/>
          </a:ln>
          <a:effectLst/>
        </p:spPr>
        <p:txBody>
          <a:bodyPr wrap="none">
            <a:spAutoFit/>
          </a:bodyPr>
          <a:lstStyle/>
          <a:p>
            <a:r>
              <a:rPr lang="en-US" sz="2000"/>
              <a:t>…</a:t>
            </a:r>
          </a:p>
        </p:txBody>
      </p:sp>
      <p:sp>
        <p:nvSpPr>
          <p:cNvPr id="2681865" name="Text Box 9"/>
          <p:cNvSpPr txBox="1">
            <a:spLocks noChangeArrowheads="1"/>
          </p:cNvSpPr>
          <p:nvPr/>
        </p:nvSpPr>
        <p:spPr bwMode="auto">
          <a:xfrm>
            <a:off x="6356350" y="152400"/>
            <a:ext cx="1797050" cy="366713"/>
          </a:xfrm>
          <a:prstGeom prst="rect">
            <a:avLst/>
          </a:prstGeom>
          <a:noFill/>
          <a:ln w="12700">
            <a:noFill/>
            <a:miter lim="800000"/>
            <a:headEnd type="none" w="sm" len="sm"/>
            <a:tailEnd type="none" w="sm" len="sm"/>
          </a:ln>
          <a:effectLst/>
        </p:spPr>
        <p:txBody>
          <a:bodyPr wrap="none">
            <a:spAutoFit/>
          </a:bodyPr>
          <a:lstStyle/>
          <a:p>
            <a:r>
              <a:rPr lang="en-US" sz="1800"/>
              <a:t>{ </a:t>
            </a:r>
            <a:r>
              <a:rPr lang="en-US" sz="1800">
                <a:solidFill>
                  <a:srgbClr val="CC3300"/>
                </a:solidFill>
              </a:rPr>
              <a:t>BT</a:t>
            </a:r>
            <a:r>
              <a:rPr lang="en-US" sz="1800"/>
              <a:t> }, { </a:t>
            </a:r>
            <a:r>
              <a:rPr lang="en-US" sz="1800">
                <a:solidFill>
                  <a:schemeClr val="tx2"/>
                </a:solidFill>
              </a:rPr>
              <a:t>Done</a:t>
            </a:r>
            <a:r>
              <a:rPr lang="en-US" sz="1800"/>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80FBACF-EEE8-4915-B8BA-A4B9D26FA166}" type="slidenum">
              <a:rPr lang="en-US"/>
              <a:pPr/>
              <a:t>5</a:t>
            </a:fld>
            <a:endParaRPr lang="en-US"/>
          </a:p>
        </p:txBody>
      </p:sp>
      <p:sp>
        <p:nvSpPr>
          <p:cNvPr id="2069507" name="Text Box 3"/>
          <p:cNvSpPr txBox="1">
            <a:spLocks noChangeArrowheads="1"/>
          </p:cNvSpPr>
          <p:nvPr/>
        </p:nvSpPr>
        <p:spPr bwMode="auto">
          <a:xfrm>
            <a:off x="620713" y="1416050"/>
            <a:ext cx="3113087" cy="4984750"/>
          </a:xfrm>
          <a:prstGeom prst="rect">
            <a:avLst/>
          </a:prstGeom>
          <a:noFill/>
          <a:ln w="12700">
            <a:noFill/>
            <a:miter lim="800000"/>
            <a:headEnd type="none" w="sm" len="sm"/>
            <a:tailEnd type="none" w="sm" len="sm"/>
          </a:ln>
          <a:effectLst/>
        </p:spPr>
        <p:txBody>
          <a:bodyPr wrap="none">
            <a:spAutoFit/>
          </a:bodyPr>
          <a:lstStyle/>
          <a:p>
            <a:r>
              <a:rPr lang="en-US"/>
              <a:t>/* 3 philosophers – symmetry-</a:t>
            </a:r>
          </a:p>
          <a:p>
            <a:r>
              <a:rPr lang="en-US"/>
              <a:t>      breaking</a:t>
            </a:r>
            <a:r>
              <a:rPr lang="en-US">
                <a:solidFill>
                  <a:schemeClr val="accent2"/>
                </a:solidFill>
              </a:rPr>
              <a:t> forgotten</a:t>
            </a:r>
            <a:r>
              <a:rPr lang="en-US"/>
              <a:t>!  */</a:t>
            </a:r>
          </a:p>
          <a:p>
            <a:endParaRPr lang="en-US"/>
          </a:p>
          <a:p>
            <a:r>
              <a:rPr lang="en-US"/>
              <a:t>mtype = {are_you_free, release}</a:t>
            </a:r>
          </a:p>
          <a:p>
            <a:endParaRPr lang="en-US"/>
          </a:p>
          <a:p>
            <a:r>
              <a:rPr lang="en-US"/>
              <a:t>bit progress;</a:t>
            </a:r>
          </a:p>
          <a:p>
            <a:endParaRPr lang="en-US"/>
          </a:p>
          <a:p>
            <a:r>
              <a:rPr lang="en-US"/>
              <a:t>proctype phil(chan lf, rf; int philno)</a:t>
            </a:r>
          </a:p>
          <a:p>
            <a:r>
              <a:rPr lang="en-US"/>
              <a:t>{ do</a:t>
            </a:r>
          </a:p>
          <a:p>
            <a:r>
              <a:rPr lang="en-US"/>
              <a:t>  ::  lf!are_you_free</a:t>
            </a:r>
          </a:p>
          <a:p>
            <a:r>
              <a:rPr lang="en-US"/>
              <a:t>      -&gt;</a:t>
            </a:r>
          </a:p>
          <a:p>
            <a:r>
              <a:rPr lang="en-US"/>
              <a:t>      rf!are_you_free </a:t>
            </a:r>
          </a:p>
          <a:p>
            <a:r>
              <a:rPr lang="en-US"/>
              <a:t>      -&gt;</a:t>
            </a:r>
          </a:p>
          <a:p>
            <a:r>
              <a:rPr lang="en-US"/>
              <a:t>      begin eating</a:t>
            </a:r>
          </a:p>
          <a:p>
            <a:r>
              <a:rPr lang="en-US"/>
              <a:t>      -&gt;</a:t>
            </a:r>
          </a:p>
          <a:p>
            <a:r>
              <a:rPr lang="en-US"/>
              <a:t>      end eating</a:t>
            </a:r>
          </a:p>
          <a:p>
            <a:r>
              <a:rPr lang="en-US"/>
              <a:t>      -&gt;</a:t>
            </a:r>
          </a:p>
          <a:p>
            <a:r>
              <a:rPr lang="en-US"/>
              <a:t>      lf!release</a:t>
            </a:r>
          </a:p>
          <a:p>
            <a:r>
              <a:rPr lang="en-US"/>
              <a:t>      -&gt;</a:t>
            </a:r>
          </a:p>
          <a:p>
            <a:r>
              <a:rPr lang="en-US"/>
              <a:t>      rf!release</a:t>
            </a:r>
          </a:p>
          <a:p>
            <a:r>
              <a:rPr lang="en-US"/>
              <a:t>  od</a:t>
            </a:r>
          </a:p>
          <a:p>
            <a:r>
              <a:rPr lang="en-US"/>
              <a:t>}</a:t>
            </a:r>
          </a:p>
          <a:p>
            <a:endParaRPr lang="en-US"/>
          </a:p>
        </p:txBody>
      </p:sp>
      <p:sp>
        <p:nvSpPr>
          <p:cNvPr id="2069508" name="Text Box 4"/>
          <p:cNvSpPr txBox="1">
            <a:spLocks noChangeArrowheads="1"/>
          </p:cNvSpPr>
          <p:nvPr/>
        </p:nvSpPr>
        <p:spPr bwMode="auto">
          <a:xfrm>
            <a:off x="4137025" y="1111250"/>
            <a:ext cx="4702175" cy="4984750"/>
          </a:xfrm>
          <a:prstGeom prst="rect">
            <a:avLst/>
          </a:prstGeom>
          <a:noFill/>
          <a:ln w="12700">
            <a:noFill/>
            <a:miter lim="800000"/>
            <a:headEnd type="none" w="sm" len="sm"/>
            <a:tailEnd type="none" w="sm" len="sm"/>
          </a:ln>
          <a:effectLst/>
        </p:spPr>
        <p:txBody>
          <a:bodyPr wrap="none">
            <a:spAutoFit/>
          </a:bodyPr>
          <a:lstStyle/>
          <a:p>
            <a:endParaRPr lang="en-US"/>
          </a:p>
          <a:p>
            <a:r>
              <a:rPr lang="en-US"/>
              <a:t>proctype fork(chan lp, rp)</a:t>
            </a:r>
          </a:p>
          <a:p>
            <a:r>
              <a:rPr lang="en-US"/>
              <a:t>{ do</a:t>
            </a:r>
          </a:p>
          <a:p>
            <a:r>
              <a:rPr lang="en-US"/>
              <a:t>  :: rp?are_you_free</a:t>
            </a:r>
          </a:p>
          <a:p>
            <a:r>
              <a:rPr lang="en-US"/>
              <a:t>     -&gt;</a:t>
            </a:r>
          </a:p>
          <a:p>
            <a:r>
              <a:rPr lang="en-US"/>
              <a:t>     rp?release </a:t>
            </a:r>
          </a:p>
          <a:p>
            <a:endParaRPr lang="en-US"/>
          </a:p>
          <a:p>
            <a:r>
              <a:rPr lang="en-US"/>
              <a:t>  :: lp?are_you_free</a:t>
            </a:r>
          </a:p>
          <a:p>
            <a:r>
              <a:rPr lang="en-US"/>
              <a:t>     -&gt;</a:t>
            </a:r>
          </a:p>
          <a:p>
            <a:r>
              <a:rPr lang="en-US"/>
              <a:t>     lp?release</a:t>
            </a:r>
          </a:p>
          <a:p>
            <a:r>
              <a:rPr lang="en-US"/>
              <a:t>  od</a:t>
            </a:r>
          </a:p>
          <a:p>
            <a:r>
              <a:rPr lang="en-US"/>
              <a:t>}</a:t>
            </a:r>
          </a:p>
          <a:p>
            <a:endParaRPr lang="en-US"/>
          </a:p>
          <a:p>
            <a:r>
              <a:rPr lang="en-US"/>
              <a:t>init {</a:t>
            </a:r>
          </a:p>
          <a:p>
            <a:r>
              <a:rPr lang="en-US"/>
              <a:t>   chan c0 = [0] of { mtype }; chan c1 = [0] of { mtype };</a:t>
            </a:r>
          </a:p>
          <a:p>
            <a:r>
              <a:rPr lang="en-US"/>
              <a:t>   chan c2 = [0] of { mtype }; chan c3 = [0] of { mtype };</a:t>
            </a:r>
          </a:p>
          <a:p>
            <a:r>
              <a:rPr lang="en-US"/>
              <a:t>   chan c4 = [0] of { mtype }; chan c5 = [0] of { mtype };</a:t>
            </a:r>
          </a:p>
          <a:p>
            <a:r>
              <a:rPr lang="en-US"/>
              <a:t>   atomic {</a:t>
            </a:r>
          </a:p>
          <a:p>
            <a:r>
              <a:rPr lang="en-US"/>
              <a:t>     run </a:t>
            </a:r>
            <a:r>
              <a:rPr lang="en-US">
                <a:solidFill>
                  <a:schemeClr val="accent2"/>
                </a:solidFill>
              </a:rPr>
              <a:t>phil(c5, c0</a:t>
            </a:r>
            <a:r>
              <a:rPr lang="en-US"/>
              <a:t>, 0); run fork(c0, c1);</a:t>
            </a:r>
          </a:p>
          <a:p>
            <a:r>
              <a:rPr lang="en-US"/>
              <a:t>     run phil(c1, c2, 1); run fork(c2, c3);</a:t>
            </a:r>
          </a:p>
          <a:p>
            <a:r>
              <a:rPr lang="en-US"/>
              <a:t>     run phil(c3, c4, 2); run fork(c4, c5); } </a:t>
            </a:r>
          </a:p>
          <a:p>
            <a:r>
              <a:rPr lang="en-US"/>
              <a:t>}</a:t>
            </a:r>
          </a:p>
          <a:p>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C21C131-271C-429D-B940-0478EA72E0CB}" type="slidenum">
              <a:rPr lang="en-US"/>
              <a:pPr/>
              <a:t>50</a:t>
            </a:fld>
            <a:endParaRPr lang="en-US"/>
          </a:p>
        </p:txBody>
      </p:sp>
      <p:sp>
        <p:nvSpPr>
          <p:cNvPr id="2939906" name="Rectangle 2"/>
          <p:cNvSpPr>
            <a:spLocks noGrp="1" noChangeArrowheads="1"/>
          </p:cNvSpPr>
          <p:nvPr>
            <p:ph type="body" idx="1"/>
          </p:nvPr>
        </p:nvSpPr>
        <p:spPr>
          <a:xfrm>
            <a:off x="762000" y="685800"/>
            <a:ext cx="7967662" cy="2667000"/>
          </a:xfrm>
          <a:noFill/>
          <a:ln/>
        </p:spPr>
        <p:txBody>
          <a:bodyPr/>
          <a:lstStyle/>
          <a:p>
            <a:r>
              <a:rPr lang="en-US" sz="2200" b="0" dirty="0" smtClean="0">
                <a:solidFill>
                  <a:srgbClr val="000099"/>
                </a:solidFill>
              </a:rPr>
              <a:t>Once the backtrack set gets populated, ships work description to other nodes</a:t>
            </a:r>
          </a:p>
          <a:p>
            <a:endParaRPr lang="en-US" sz="2200" b="0" dirty="0" smtClean="0">
              <a:solidFill>
                <a:srgbClr val="000099"/>
              </a:solidFill>
            </a:endParaRPr>
          </a:p>
          <a:p>
            <a:r>
              <a:rPr lang="en-US" sz="2200" b="0" dirty="0" smtClean="0">
                <a:solidFill>
                  <a:srgbClr val="000099"/>
                </a:solidFill>
              </a:rPr>
              <a:t>We obtain distributed model checking using MPI</a:t>
            </a:r>
          </a:p>
          <a:p>
            <a:endParaRPr lang="en-US" sz="2200" b="0" dirty="0" smtClean="0">
              <a:solidFill>
                <a:srgbClr val="000099"/>
              </a:solidFill>
            </a:endParaRPr>
          </a:p>
          <a:p>
            <a:r>
              <a:rPr lang="en-US" sz="2200" b="0" dirty="0" smtClean="0">
                <a:solidFill>
                  <a:srgbClr val="000099"/>
                </a:solidFill>
              </a:rPr>
              <a:t>Once we figured out a crucial heuristic (SPIN 2007) we have managed to get linear speed-up….. so far….</a:t>
            </a:r>
            <a:endParaRPr lang="en-US" b="0" dirty="0" smtClean="0">
              <a:solidFill>
                <a:srgbClr val="000099"/>
              </a:solidFill>
            </a:endParaRPr>
          </a:p>
          <a:p>
            <a:pPr lvl="1"/>
            <a:endParaRPr lang="en-US" dirty="0">
              <a:solidFill>
                <a:srgbClr val="000099"/>
              </a:solidFill>
            </a:endParaRPr>
          </a:p>
        </p:txBody>
      </p:sp>
      <p:sp>
        <p:nvSpPr>
          <p:cNvPr id="2939907" name="Rectangle 3"/>
          <p:cNvSpPr>
            <a:spLocks noChangeArrowheads="1"/>
          </p:cNvSpPr>
          <p:nvPr/>
        </p:nvSpPr>
        <p:spPr bwMode="auto">
          <a:xfrm>
            <a:off x="304800" y="152400"/>
            <a:ext cx="8534400" cy="795338"/>
          </a:xfrm>
          <a:prstGeom prst="rect">
            <a:avLst/>
          </a:prstGeom>
          <a:noFill/>
          <a:ln w="9525">
            <a:noFill/>
            <a:miter lim="800000"/>
            <a:headEnd/>
            <a:tailEnd/>
          </a:ln>
          <a:effectLst/>
        </p:spPr>
        <p:txBody>
          <a:bodyPr lIns="92075" tIns="46038" rIns="92075" bIns="46038"/>
          <a:lstStyle/>
          <a:p>
            <a:pPr>
              <a:lnSpc>
                <a:spcPct val="90000"/>
              </a:lnSpc>
            </a:pPr>
            <a:r>
              <a:rPr lang="en-US" sz="2400" i="1" dirty="0" smtClean="0">
                <a:solidFill>
                  <a:srgbClr val="000099"/>
                </a:solidFill>
              </a:rPr>
              <a:t>This is how DDPOR works</a:t>
            </a:r>
            <a:endParaRPr lang="en-US" sz="2400" i="1" dirty="0">
              <a:solidFill>
                <a:srgbClr val="000099"/>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8"/>
          <p:cNvSpPr>
            <a:spLocks noGrp="1"/>
          </p:cNvSpPr>
          <p:nvPr>
            <p:ph type="sldNum" sz="quarter" idx="12"/>
          </p:nvPr>
        </p:nvSpPr>
        <p:spPr/>
        <p:txBody>
          <a:bodyPr/>
          <a:lstStyle/>
          <a:p>
            <a:fld id="{AE56D6CA-2A02-41B9-891C-6A73711D9815}" type="slidenum">
              <a:rPr lang="en-US"/>
              <a:pPr/>
              <a:t>51</a:t>
            </a:fld>
            <a:endParaRPr lang="en-US"/>
          </a:p>
        </p:txBody>
      </p:sp>
      <p:graphicFrame>
        <p:nvGraphicFramePr>
          <p:cNvPr id="2948098" name="Object 2"/>
          <p:cNvGraphicFramePr>
            <a:graphicFrameLocks noGrp="1" noChangeAspect="1"/>
          </p:cNvGraphicFramePr>
          <p:nvPr>
            <p:ph sz="quarter" idx="1"/>
          </p:nvPr>
        </p:nvGraphicFramePr>
        <p:xfrm>
          <a:off x="1057275" y="4178300"/>
          <a:ext cx="1079500" cy="1533525"/>
        </p:xfrm>
        <a:graphic>
          <a:graphicData uri="http://schemas.openxmlformats.org/presentationml/2006/ole">
            <p:oleObj spid="_x0000_s2050" name="Visio" r:id="rId4" imgW="1099718" imgH="1425854" progId="">
              <p:embed/>
            </p:oleObj>
          </a:graphicData>
        </a:graphic>
      </p:graphicFrame>
      <p:graphicFrame>
        <p:nvGraphicFramePr>
          <p:cNvPr id="2948099" name="Object 3"/>
          <p:cNvGraphicFramePr>
            <a:graphicFrameLocks noChangeAspect="1"/>
          </p:cNvGraphicFramePr>
          <p:nvPr>
            <p:ph sz="quarter" idx="2"/>
          </p:nvPr>
        </p:nvGraphicFramePr>
        <p:xfrm>
          <a:off x="6740525" y="4178300"/>
          <a:ext cx="995363" cy="1408113"/>
        </p:xfrm>
        <a:graphic>
          <a:graphicData uri="http://schemas.openxmlformats.org/presentationml/2006/ole">
            <p:oleObj spid="_x0000_s2051" name="Visio" r:id="rId5" imgW="1013765" imgH="1308506" progId="">
              <p:embed/>
            </p:oleObj>
          </a:graphicData>
        </a:graphic>
      </p:graphicFrame>
      <p:grpSp>
        <p:nvGrpSpPr>
          <p:cNvPr id="2" name="Group 4"/>
          <p:cNvGrpSpPr>
            <a:grpSpLocks/>
          </p:cNvGrpSpPr>
          <p:nvPr/>
        </p:nvGrpSpPr>
        <p:grpSpPr bwMode="auto">
          <a:xfrm>
            <a:off x="457200" y="2438400"/>
            <a:ext cx="3505200" cy="1905000"/>
            <a:chOff x="288" y="1536"/>
            <a:chExt cx="2208" cy="1200"/>
          </a:xfrm>
        </p:grpSpPr>
        <p:sp>
          <p:nvSpPr>
            <p:cNvPr id="2948101" name="Line 5"/>
            <p:cNvSpPr>
              <a:spLocks noChangeShapeType="1"/>
            </p:cNvSpPr>
            <p:nvPr/>
          </p:nvSpPr>
          <p:spPr bwMode="auto">
            <a:xfrm flipV="1">
              <a:off x="1152" y="1536"/>
              <a:ext cx="1344" cy="1200"/>
            </a:xfrm>
            <a:prstGeom prst="line">
              <a:avLst/>
            </a:prstGeom>
            <a:noFill/>
            <a:ln w="41275">
              <a:solidFill>
                <a:schemeClr val="tx1"/>
              </a:solidFill>
              <a:round/>
              <a:headEnd/>
              <a:tailEnd type="stealth" w="lg" len="lg"/>
            </a:ln>
            <a:effectLst/>
          </p:spPr>
          <p:txBody>
            <a:bodyPr/>
            <a:lstStyle/>
            <a:p>
              <a:endParaRPr lang="en-US"/>
            </a:p>
          </p:txBody>
        </p:sp>
        <p:sp>
          <p:nvSpPr>
            <p:cNvPr id="2948102" name="Text Box 6"/>
            <p:cNvSpPr txBox="1">
              <a:spLocks noChangeArrowheads="1"/>
            </p:cNvSpPr>
            <p:nvPr/>
          </p:nvSpPr>
          <p:spPr bwMode="auto">
            <a:xfrm>
              <a:off x="288" y="1824"/>
              <a:ext cx="1759" cy="250"/>
            </a:xfrm>
            <a:prstGeom prst="rect">
              <a:avLst/>
            </a:prstGeom>
            <a:noFill/>
            <a:ln w="9525">
              <a:noFill/>
              <a:miter lim="800000"/>
              <a:headEnd/>
              <a:tailEnd/>
            </a:ln>
            <a:effectLst/>
          </p:spPr>
          <p:txBody>
            <a:bodyPr>
              <a:spAutoFit/>
            </a:bodyPr>
            <a:lstStyle/>
            <a:p>
              <a:pPr eaLnBrk="1" hangingPunct="1"/>
              <a:r>
                <a:rPr lang="en-US" sz="2000"/>
                <a:t>Request unloading</a:t>
              </a:r>
            </a:p>
          </p:txBody>
        </p:sp>
      </p:grpSp>
      <p:grpSp>
        <p:nvGrpSpPr>
          <p:cNvPr id="3" name="Group 7"/>
          <p:cNvGrpSpPr>
            <a:grpSpLocks/>
          </p:cNvGrpSpPr>
          <p:nvPr/>
        </p:nvGrpSpPr>
        <p:grpSpPr bwMode="auto">
          <a:xfrm>
            <a:off x="1981200" y="2590800"/>
            <a:ext cx="2743200" cy="1905000"/>
            <a:chOff x="1248" y="1632"/>
            <a:chExt cx="1728" cy="1200"/>
          </a:xfrm>
        </p:grpSpPr>
        <p:sp>
          <p:nvSpPr>
            <p:cNvPr id="2948104" name="Line 8"/>
            <p:cNvSpPr>
              <a:spLocks noChangeShapeType="1"/>
            </p:cNvSpPr>
            <p:nvPr/>
          </p:nvSpPr>
          <p:spPr bwMode="auto">
            <a:xfrm flipH="1">
              <a:off x="1248" y="1632"/>
              <a:ext cx="1344" cy="1200"/>
            </a:xfrm>
            <a:prstGeom prst="line">
              <a:avLst/>
            </a:prstGeom>
            <a:noFill/>
            <a:ln w="41275">
              <a:solidFill>
                <a:schemeClr val="tx1"/>
              </a:solidFill>
              <a:round/>
              <a:headEnd/>
              <a:tailEnd type="stealth" w="lg" len="lg"/>
            </a:ln>
            <a:effectLst/>
          </p:spPr>
          <p:txBody>
            <a:bodyPr/>
            <a:lstStyle/>
            <a:p>
              <a:endParaRPr lang="en-US"/>
            </a:p>
          </p:txBody>
        </p:sp>
        <p:sp>
          <p:nvSpPr>
            <p:cNvPr id="2948105" name="Text Box 9"/>
            <p:cNvSpPr txBox="1">
              <a:spLocks noChangeArrowheads="1"/>
            </p:cNvSpPr>
            <p:nvPr/>
          </p:nvSpPr>
          <p:spPr bwMode="auto">
            <a:xfrm>
              <a:off x="1968" y="2160"/>
              <a:ext cx="1008" cy="250"/>
            </a:xfrm>
            <a:prstGeom prst="rect">
              <a:avLst/>
            </a:prstGeom>
            <a:noFill/>
            <a:ln w="9525">
              <a:noFill/>
              <a:miter lim="800000"/>
              <a:headEnd/>
              <a:tailEnd/>
            </a:ln>
            <a:effectLst/>
          </p:spPr>
          <p:txBody>
            <a:bodyPr>
              <a:spAutoFit/>
            </a:bodyPr>
            <a:lstStyle/>
            <a:p>
              <a:pPr eaLnBrk="1" hangingPunct="1"/>
              <a:r>
                <a:rPr lang="en-US" sz="2000"/>
                <a:t>idle node id</a:t>
              </a:r>
            </a:p>
          </p:txBody>
        </p:sp>
      </p:grpSp>
      <p:grpSp>
        <p:nvGrpSpPr>
          <p:cNvPr id="4" name="Group 10"/>
          <p:cNvGrpSpPr>
            <a:grpSpLocks/>
          </p:cNvGrpSpPr>
          <p:nvPr/>
        </p:nvGrpSpPr>
        <p:grpSpPr bwMode="auto">
          <a:xfrm>
            <a:off x="2209800" y="4953000"/>
            <a:ext cx="4419600" cy="473075"/>
            <a:chOff x="1392" y="3120"/>
            <a:chExt cx="2784" cy="298"/>
          </a:xfrm>
        </p:grpSpPr>
        <p:sp>
          <p:nvSpPr>
            <p:cNvPr id="2948107" name="Line 11"/>
            <p:cNvSpPr>
              <a:spLocks noChangeShapeType="1"/>
            </p:cNvSpPr>
            <p:nvPr/>
          </p:nvSpPr>
          <p:spPr bwMode="auto">
            <a:xfrm flipV="1">
              <a:off x="1392" y="3120"/>
              <a:ext cx="2784" cy="0"/>
            </a:xfrm>
            <a:prstGeom prst="line">
              <a:avLst/>
            </a:prstGeom>
            <a:noFill/>
            <a:ln w="41275">
              <a:solidFill>
                <a:schemeClr val="tx1"/>
              </a:solidFill>
              <a:round/>
              <a:headEnd/>
              <a:tailEnd type="stealth" w="lg" len="lg"/>
            </a:ln>
            <a:effectLst/>
          </p:spPr>
          <p:txBody>
            <a:bodyPr/>
            <a:lstStyle/>
            <a:p>
              <a:endParaRPr lang="en-US"/>
            </a:p>
          </p:txBody>
        </p:sp>
        <p:sp>
          <p:nvSpPr>
            <p:cNvPr id="2948108" name="Text Box 12"/>
            <p:cNvSpPr txBox="1">
              <a:spLocks noChangeArrowheads="1"/>
            </p:cNvSpPr>
            <p:nvPr/>
          </p:nvSpPr>
          <p:spPr bwMode="auto">
            <a:xfrm>
              <a:off x="2016" y="3168"/>
              <a:ext cx="1440" cy="250"/>
            </a:xfrm>
            <a:prstGeom prst="rect">
              <a:avLst/>
            </a:prstGeom>
            <a:noFill/>
            <a:ln w="9525">
              <a:noFill/>
              <a:miter lim="800000"/>
              <a:headEnd/>
              <a:tailEnd/>
            </a:ln>
            <a:effectLst/>
          </p:spPr>
          <p:txBody>
            <a:bodyPr>
              <a:spAutoFit/>
            </a:bodyPr>
            <a:lstStyle/>
            <a:p>
              <a:pPr eaLnBrk="1" hangingPunct="1"/>
              <a:r>
                <a:rPr lang="en-US" sz="2000"/>
                <a:t>work description</a:t>
              </a:r>
            </a:p>
          </p:txBody>
        </p:sp>
      </p:grpSp>
      <p:grpSp>
        <p:nvGrpSpPr>
          <p:cNvPr id="5" name="Group 13"/>
          <p:cNvGrpSpPr>
            <a:grpSpLocks/>
          </p:cNvGrpSpPr>
          <p:nvPr/>
        </p:nvGrpSpPr>
        <p:grpSpPr bwMode="auto">
          <a:xfrm>
            <a:off x="4953000" y="2514600"/>
            <a:ext cx="2971800" cy="1981200"/>
            <a:chOff x="3120" y="1584"/>
            <a:chExt cx="1872" cy="1248"/>
          </a:xfrm>
        </p:grpSpPr>
        <p:sp>
          <p:nvSpPr>
            <p:cNvPr id="2948110" name="Line 14"/>
            <p:cNvSpPr>
              <a:spLocks noChangeShapeType="1"/>
            </p:cNvSpPr>
            <p:nvPr/>
          </p:nvSpPr>
          <p:spPr bwMode="auto">
            <a:xfrm flipH="1" flipV="1">
              <a:off x="3120" y="1584"/>
              <a:ext cx="1200" cy="1248"/>
            </a:xfrm>
            <a:prstGeom prst="line">
              <a:avLst/>
            </a:prstGeom>
            <a:noFill/>
            <a:ln w="41275">
              <a:solidFill>
                <a:schemeClr val="tx1"/>
              </a:solidFill>
              <a:round/>
              <a:headEnd/>
              <a:tailEnd type="stealth" w="lg" len="lg"/>
            </a:ln>
            <a:effectLst/>
          </p:spPr>
          <p:txBody>
            <a:bodyPr/>
            <a:lstStyle/>
            <a:p>
              <a:endParaRPr lang="en-US"/>
            </a:p>
          </p:txBody>
        </p:sp>
        <p:sp>
          <p:nvSpPr>
            <p:cNvPr id="2948111" name="Text Box 15"/>
            <p:cNvSpPr txBox="1">
              <a:spLocks noChangeArrowheads="1"/>
            </p:cNvSpPr>
            <p:nvPr/>
          </p:nvSpPr>
          <p:spPr bwMode="auto">
            <a:xfrm>
              <a:off x="3792" y="1872"/>
              <a:ext cx="1200" cy="250"/>
            </a:xfrm>
            <a:prstGeom prst="rect">
              <a:avLst/>
            </a:prstGeom>
            <a:noFill/>
            <a:ln w="9525">
              <a:noFill/>
              <a:miter lim="800000"/>
              <a:headEnd/>
              <a:tailEnd/>
            </a:ln>
            <a:effectLst/>
          </p:spPr>
          <p:txBody>
            <a:bodyPr>
              <a:spAutoFit/>
            </a:bodyPr>
            <a:lstStyle/>
            <a:p>
              <a:pPr eaLnBrk="1" hangingPunct="1"/>
              <a:r>
                <a:rPr lang="en-US" sz="2000"/>
                <a:t>report result</a:t>
              </a:r>
            </a:p>
          </p:txBody>
        </p:sp>
      </p:grpSp>
      <p:graphicFrame>
        <p:nvGraphicFramePr>
          <p:cNvPr id="2948112" name="Object 16"/>
          <p:cNvGraphicFramePr>
            <a:graphicFrameLocks noChangeAspect="1"/>
          </p:cNvGraphicFramePr>
          <p:nvPr>
            <p:ph sz="quarter" idx="4"/>
          </p:nvPr>
        </p:nvGraphicFramePr>
        <p:xfrm>
          <a:off x="4267200" y="1524000"/>
          <a:ext cx="719138" cy="942975"/>
        </p:xfrm>
        <a:graphic>
          <a:graphicData uri="http://schemas.openxmlformats.org/presentationml/2006/ole">
            <p:oleObj spid="_x0000_s2052" name="Visio" r:id="rId6" imgW="718414" imgH="943051" progId="">
              <p:embed/>
            </p:oleObj>
          </a:graphicData>
        </a:graphic>
      </p:graphicFrame>
      <p:sp>
        <p:nvSpPr>
          <p:cNvPr id="2948113" name="Text Box 17"/>
          <p:cNvSpPr txBox="1">
            <a:spLocks noChangeArrowheads="1"/>
          </p:cNvSpPr>
          <p:nvPr/>
        </p:nvSpPr>
        <p:spPr bwMode="auto">
          <a:xfrm>
            <a:off x="3886200" y="1143000"/>
            <a:ext cx="2119313" cy="457200"/>
          </a:xfrm>
          <a:prstGeom prst="rect">
            <a:avLst/>
          </a:prstGeom>
          <a:noFill/>
          <a:ln w="9525">
            <a:noFill/>
            <a:miter lim="800000"/>
            <a:headEnd/>
            <a:tailEnd/>
          </a:ln>
          <a:effectLst/>
        </p:spPr>
        <p:txBody>
          <a:bodyPr>
            <a:spAutoFit/>
          </a:bodyPr>
          <a:lstStyle/>
          <a:p>
            <a:pPr eaLnBrk="1" hangingPunct="1"/>
            <a:r>
              <a:rPr lang="en-US" sz="2400" b="0"/>
              <a:t>load </a:t>
            </a:r>
            <a:r>
              <a:rPr lang="en-US" sz="2200" b="0"/>
              <a:t>balancer</a:t>
            </a:r>
          </a:p>
        </p:txBody>
      </p:sp>
      <p:sp>
        <p:nvSpPr>
          <p:cNvPr id="2948114" name="Rectangle 18"/>
          <p:cNvSpPr>
            <a:spLocks noChangeArrowheads="1"/>
          </p:cNvSpPr>
          <p:nvPr/>
        </p:nvSpPr>
        <p:spPr bwMode="auto">
          <a:xfrm>
            <a:off x="457200" y="304800"/>
            <a:ext cx="8229600" cy="795338"/>
          </a:xfrm>
          <a:prstGeom prst="rect">
            <a:avLst/>
          </a:prstGeom>
          <a:noFill/>
          <a:ln w="9525">
            <a:noFill/>
            <a:miter lim="800000"/>
            <a:headEnd/>
            <a:tailEnd/>
          </a:ln>
          <a:effectLst/>
        </p:spPr>
        <p:txBody>
          <a:bodyPr lIns="92075" tIns="46038" rIns="92075" bIns="46038"/>
          <a:lstStyle/>
          <a:p>
            <a:pPr>
              <a:lnSpc>
                <a:spcPct val="90000"/>
              </a:lnSpc>
            </a:pPr>
            <a:r>
              <a:rPr lang="en-US" sz="2400" b="0" i="1">
                <a:solidFill>
                  <a:schemeClr val="tx2"/>
                </a:solidFill>
              </a:rPr>
              <a:t>We have devised a work-distribution scheme (SPIN 2007)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ppt_x</p:attrName>
                                        </p:attrNameLst>
                                      </p:cBhvr>
                                      <p:tavLst>
                                        <p:tav tm="0">
                                          <p:val>
                                            <p:strVal val="#ppt_x-.2"/>
                                          </p:val>
                                        </p:tav>
                                        <p:tav tm="100000">
                                          <p:val>
                                            <p:strVal val="#ppt_x"/>
                                          </p:val>
                                        </p:tav>
                                      </p:tavLst>
                                    </p:anim>
                                    <p:anim calcmode="lin" valueType="num">
                                      <p:cBhvr>
                                        <p:cTn id="19"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0" dur="1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CA9A440C-FDDA-4D42-8479-117239FC89DD}" type="slidenum">
              <a:rPr lang="en-US"/>
              <a:pPr/>
              <a:t>52</a:t>
            </a:fld>
            <a:endParaRPr lang="en-US"/>
          </a:p>
        </p:txBody>
      </p:sp>
      <p:sp>
        <p:nvSpPr>
          <p:cNvPr id="2950146" name="Rectangle 2"/>
          <p:cNvSpPr>
            <a:spLocks noGrp="1" noChangeArrowheads="1"/>
          </p:cNvSpPr>
          <p:nvPr>
            <p:ph type="title"/>
          </p:nvPr>
        </p:nvSpPr>
        <p:spPr/>
        <p:txBody>
          <a:bodyPr/>
          <a:lstStyle/>
          <a:p>
            <a:r>
              <a:rPr lang="en-US" altLang="zh-CN">
                <a:ea typeface="宋体" pitchFamily="2" charset="-122"/>
              </a:rPr>
              <a:t>Speedup on aget</a:t>
            </a:r>
            <a:endParaRPr lang="zh-CN" altLang="en-US">
              <a:ea typeface="宋体" pitchFamily="2" charset="-122"/>
            </a:endParaRPr>
          </a:p>
        </p:txBody>
      </p:sp>
      <p:pic>
        <p:nvPicPr>
          <p:cNvPr id="2950147" name="Picture 3" descr="aget"/>
          <p:cNvPicPr>
            <a:picLocks noChangeAspect="1" noChangeArrowheads="1"/>
          </p:cNvPicPr>
          <p:nvPr/>
        </p:nvPicPr>
        <p:blipFill>
          <a:blip r:embed="rId3"/>
          <a:srcRect/>
          <a:stretch>
            <a:fillRect/>
          </a:stretch>
        </p:blipFill>
        <p:spPr bwMode="auto">
          <a:xfrm>
            <a:off x="1143000" y="1066800"/>
            <a:ext cx="6400800" cy="5486400"/>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1464620E-9F4A-42DA-A88D-8CAE6912B0DB}" type="slidenum">
              <a:rPr lang="en-US"/>
              <a:pPr/>
              <a:t>53</a:t>
            </a:fld>
            <a:endParaRPr lang="en-US"/>
          </a:p>
        </p:txBody>
      </p:sp>
      <p:sp>
        <p:nvSpPr>
          <p:cNvPr id="2952194" name="Rectangle 2"/>
          <p:cNvSpPr>
            <a:spLocks noGrp="1" noChangeArrowheads="1"/>
          </p:cNvSpPr>
          <p:nvPr>
            <p:ph type="title"/>
          </p:nvPr>
        </p:nvSpPr>
        <p:spPr/>
        <p:txBody>
          <a:bodyPr/>
          <a:lstStyle/>
          <a:p>
            <a:r>
              <a:rPr lang="en-US" altLang="zh-CN">
                <a:ea typeface="宋体" pitchFamily="2" charset="-122"/>
              </a:rPr>
              <a:t>Speedup on bbuf</a:t>
            </a:r>
          </a:p>
        </p:txBody>
      </p:sp>
      <p:pic>
        <p:nvPicPr>
          <p:cNvPr id="2952195" name="Picture 3" descr="bbuf"/>
          <p:cNvPicPr>
            <a:picLocks noChangeAspect="1" noChangeArrowheads="1"/>
          </p:cNvPicPr>
          <p:nvPr/>
        </p:nvPicPr>
        <p:blipFill>
          <a:blip r:embed="rId3"/>
          <a:srcRect/>
          <a:stretch>
            <a:fillRect/>
          </a:stretch>
        </p:blipFill>
        <p:spPr bwMode="auto">
          <a:xfrm>
            <a:off x="1143000" y="1066800"/>
            <a:ext cx="6400800" cy="5486400"/>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57463"/>
            <a:ext cx="5257800" cy="795337"/>
          </a:xfrm>
        </p:spPr>
        <p:txBody>
          <a:bodyPr>
            <a:normAutofit/>
          </a:bodyPr>
          <a:lstStyle/>
          <a:p>
            <a:r>
              <a:rPr lang="en-US" sz="3200" b="1" dirty="0" smtClean="0"/>
              <a:t>What is ISP?</a:t>
            </a:r>
            <a:endParaRPr lang="en-US" sz="3200" b="1" dirty="0"/>
          </a:p>
        </p:txBody>
      </p:sp>
      <p:sp>
        <p:nvSpPr>
          <p:cNvPr id="9" name="Slide Number Placeholder 8"/>
          <p:cNvSpPr>
            <a:spLocks noGrp="1"/>
          </p:cNvSpPr>
          <p:nvPr>
            <p:ph type="sldNum" sz="quarter" idx="12"/>
          </p:nvPr>
        </p:nvSpPr>
        <p:spPr/>
        <p:txBody>
          <a:bodyPr/>
          <a:lstStyle/>
          <a:p>
            <a:fld id="{08210399-BF1E-F845-A018-4F8D6DDD9A3F}" type="slidenum">
              <a:rPr lang="en-US" smtClean="0"/>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5C1DC26C-F6D0-EF41-BAEA-1007228642CA}" type="slidenum">
              <a:rPr lang="en-US" smtClean="0"/>
              <a:pPr/>
              <a:t>55</a:t>
            </a:fld>
            <a:endParaRPr lang="en-US"/>
          </a:p>
        </p:txBody>
      </p:sp>
      <p:grpSp>
        <p:nvGrpSpPr>
          <p:cNvPr id="2" name="Group 8"/>
          <p:cNvGrpSpPr/>
          <p:nvPr/>
        </p:nvGrpSpPr>
        <p:grpSpPr>
          <a:xfrm>
            <a:off x="76200" y="1447800"/>
            <a:ext cx="4685898" cy="2624554"/>
            <a:chOff x="76200" y="1600200"/>
            <a:chExt cx="4685898" cy="2624554"/>
          </a:xfrm>
        </p:grpSpPr>
        <p:pic>
          <p:nvPicPr>
            <p:cNvPr id="3" name="Picture 3" descr="blue_gene2"/>
            <p:cNvPicPr>
              <a:picLocks noChangeAspect="1" noChangeArrowheads="1"/>
            </p:cNvPicPr>
            <p:nvPr/>
          </p:nvPicPr>
          <p:blipFill>
            <a:blip r:embed="rId3" cstate="print"/>
            <a:srcRect/>
            <a:stretch>
              <a:fillRect/>
            </a:stretch>
          </p:blipFill>
          <p:spPr bwMode="auto">
            <a:xfrm>
              <a:off x="304800" y="1600200"/>
              <a:ext cx="2895600" cy="2171700"/>
            </a:xfrm>
            <a:prstGeom prst="rect">
              <a:avLst/>
            </a:prstGeom>
            <a:noFill/>
          </p:spPr>
        </p:pic>
        <p:sp>
          <p:nvSpPr>
            <p:cNvPr id="5" name="Text Box 5"/>
            <p:cNvSpPr txBox="1">
              <a:spLocks noChangeArrowheads="1"/>
            </p:cNvSpPr>
            <p:nvPr/>
          </p:nvSpPr>
          <p:spPr bwMode="auto">
            <a:xfrm>
              <a:off x="76200" y="3886200"/>
              <a:ext cx="4685898" cy="338554"/>
            </a:xfrm>
            <a:prstGeom prst="rect">
              <a:avLst/>
            </a:prstGeom>
            <a:noFill/>
            <a:ln w="9525">
              <a:noFill/>
              <a:miter lim="800000"/>
              <a:headEnd/>
              <a:tailEnd/>
            </a:ln>
            <a:effectLst/>
          </p:spPr>
          <p:txBody>
            <a:bodyPr wrap="none">
              <a:prstTxWarp prst="textNoShape">
                <a:avLst/>
              </a:prstTxWarp>
              <a:spAutoFit/>
            </a:bodyPr>
            <a:lstStyle/>
            <a:p>
              <a:pPr eaLnBrk="1" hangingPunct="1"/>
              <a:r>
                <a:rPr lang="en-US" sz="1600" b="0" dirty="0">
                  <a:latin typeface="Arial Rounded MT Bold" pitchFamily="34" charset="0"/>
                </a:rPr>
                <a:t>(</a:t>
              </a:r>
              <a:r>
                <a:rPr lang="en-US" sz="1600" b="0" dirty="0" err="1">
                  <a:latin typeface="Arial Rounded MT Bold" pitchFamily="34" charset="0"/>
                </a:rPr>
                <a:t>BlueGene</a:t>
              </a:r>
              <a:r>
                <a:rPr lang="en-US" sz="1600" b="0" dirty="0">
                  <a:latin typeface="Arial Rounded MT Bold" pitchFamily="34" charset="0"/>
                </a:rPr>
                <a:t>/L  - Image courtesy of  IBM / LLNL)</a:t>
              </a:r>
            </a:p>
          </p:txBody>
        </p:sp>
      </p:grpSp>
      <p:grpSp>
        <p:nvGrpSpPr>
          <p:cNvPr id="6" name="Group 7"/>
          <p:cNvGrpSpPr/>
          <p:nvPr/>
        </p:nvGrpSpPr>
        <p:grpSpPr>
          <a:xfrm>
            <a:off x="4876800" y="3520658"/>
            <a:ext cx="4114800" cy="3202563"/>
            <a:chOff x="4876800" y="1447800"/>
            <a:chExt cx="4114800" cy="3202563"/>
          </a:xfrm>
        </p:grpSpPr>
        <p:pic>
          <p:nvPicPr>
            <p:cNvPr id="4" name="Picture 6" descr="csafe-black"/>
            <p:cNvPicPr>
              <a:picLocks noChangeAspect="1" noChangeArrowheads="1"/>
            </p:cNvPicPr>
            <p:nvPr/>
          </p:nvPicPr>
          <p:blipFill>
            <a:blip r:embed="rId4" cstate="print"/>
            <a:srcRect/>
            <a:stretch>
              <a:fillRect/>
            </a:stretch>
          </p:blipFill>
          <p:spPr bwMode="auto">
            <a:xfrm>
              <a:off x="6629400" y="1447800"/>
              <a:ext cx="1660525" cy="2438400"/>
            </a:xfrm>
            <a:prstGeom prst="rect">
              <a:avLst/>
            </a:prstGeom>
            <a:noFill/>
          </p:spPr>
        </p:pic>
        <p:sp>
          <p:nvSpPr>
            <p:cNvPr id="7" name="Text Box 7"/>
            <p:cNvSpPr txBox="1">
              <a:spLocks noChangeArrowheads="1"/>
            </p:cNvSpPr>
            <p:nvPr/>
          </p:nvSpPr>
          <p:spPr bwMode="auto">
            <a:xfrm>
              <a:off x="4876800" y="4065588"/>
              <a:ext cx="4114800" cy="584775"/>
            </a:xfrm>
            <a:prstGeom prst="rect">
              <a:avLst/>
            </a:prstGeom>
            <a:noFill/>
            <a:ln w="9525">
              <a:noFill/>
              <a:miter lim="800000"/>
              <a:headEnd/>
              <a:tailEnd/>
            </a:ln>
            <a:effectLst/>
          </p:spPr>
          <p:txBody>
            <a:bodyPr wrap="square">
              <a:prstTxWarp prst="textNoShape">
                <a:avLst/>
              </a:prstTxWarp>
              <a:spAutoFit/>
            </a:bodyPr>
            <a:lstStyle/>
            <a:p>
              <a:pPr eaLnBrk="1" hangingPunct="1"/>
              <a:r>
                <a:rPr lang="en-US" sz="1600" b="0" dirty="0">
                  <a:latin typeface="Arial Rounded MT Bold" pitchFamily="34" charset="0"/>
                </a:rPr>
                <a:t>(Image courtesy of Steve Parker, CSAFE, Utah)</a:t>
              </a:r>
            </a:p>
          </p:txBody>
        </p:sp>
      </p:grpSp>
      <p:sp>
        <p:nvSpPr>
          <p:cNvPr id="10" name="TextBox 9"/>
          <p:cNvSpPr txBox="1"/>
          <p:nvPr/>
        </p:nvSpPr>
        <p:spPr>
          <a:xfrm>
            <a:off x="3810000" y="1524000"/>
            <a:ext cx="4572000" cy="1938992"/>
          </a:xfrm>
          <a:prstGeom prst="rect">
            <a:avLst/>
          </a:prstGeom>
          <a:noFill/>
        </p:spPr>
        <p:txBody>
          <a:bodyPr wrap="square" rtlCol="0">
            <a:spAutoFit/>
          </a:bodyPr>
          <a:lstStyle/>
          <a:p>
            <a:r>
              <a:rPr lang="en-US" sz="2400" dirty="0" smtClean="0">
                <a:solidFill>
                  <a:srgbClr val="0070C0"/>
                </a:solidFill>
                <a:latin typeface="Arial Rounded MT Bold" pitchFamily="34" charset="0"/>
              </a:rPr>
              <a:t>The scientific community is increasingly employing expensive supercomputers that employ distributed programming libraries….</a:t>
            </a:r>
            <a:endParaRPr lang="en-US" sz="2400" dirty="0">
              <a:solidFill>
                <a:srgbClr val="0070C0"/>
              </a:solidFill>
              <a:latin typeface="Arial Rounded MT Bold" pitchFamily="34" charset="0"/>
            </a:endParaRPr>
          </a:p>
        </p:txBody>
      </p:sp>
      <p:sp>
        <p:nvSpPr>
          <p:cNvPr id="11" name="TextBox 10"/>
          <p:cNvSpPr txBox="1"/>
          <p:nvPr/>
        </p:nvSpPr>
        <p:spPr>
          <a:xfrm>
            <a:off x="304800" y="4419600"/>
            <a:ext cx="5105400" cy="1938992"/>
          </a:xfrm>
          <a:prstGeom prst="rect">
            <a:avLst/>
          </a:prstGeom>
          <a:noFill/>
        </p:spPr>
        <p:txBody>
          <a:bodyPr wrap="square" rtlCol="0">
            <a:spAutoFit/>
          </a:bodyPr>
          <a:lstStyle/>
          <a:p>
            <a:r>
              <a:rPr lang="en-US" sz="2400" dirty="0" smtClean="0">
                <a:solidFill>
                  <a:srgbClr val="0070C0"/>
                </a:solidFill>
                <a:latin typeface="Arial Rounded MT Bold" pitchFamily="34" charset="0"/>
              </a:rPr>
              <a:t>…to program large-scale simulations in all walks of science, engineering, math, economics, etc.  We want to avoid bugs in MPI programs </a:t>
            </a:r>
            <a:endParaRPr lang="en-US" sz="2400" dirty="0">
              <a:solidFill>
                <a:srgbClr val="0070C0"/>
              </a:solidFill>
              <a:latin typeface="Arial Rounded MT Bold" pitchFamily="34" charset="0"/>
            </a:endParaRPr>
          </a:p>
        </p:txBody>
      </p:sp>
      <p:sp>
        <p:nvSpPr>
          <p:cNvPr id="13" name="Title 12"/>
          <p:cNvSpPr>
            <a:spLocks noGrp="1"/>
          </p:cNvSpPr>
          <p:nvPr>
            <p:ph type="title"/>
          </p:nvPr>
        </p:nvSpPr>
        <p:spPr/>
        <p:txBody>
          <a:bodyPr>
            <a:normAutofit/>
          </a:bodyPr>
          <a:lstStyle/>
          <a:p>
            <a:r>
              <a:rPr lang="en-US" sz="3200" b="1" dirty="0" smtClean="0">
                <a:solidFill>
                  <a:schemeClr val="accent2"/>
                </a:solidFill>
              </a:rPr>
              <a:t>Background</a:t>
            </a:r>
            <a:endParaRPr lang="en-US" sz="3200" b="1" dirty="0">
              <a:solidFill>
                <a:schemeClr val="accent2"/>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C21C131-271C-429D-B940-0478EA72E0CB}" type="slidenum">
              <a:rPr lang="en-US"/>
              <a:pPr/>
              <a:t>56</a:t>
            </a:fld>
            <a:endParaRPr lang="en-US"/>
          </a:p>
        </p:txBody>
      </p:sp>
      <p:sp>
        <p:nvSpPr>
          <p:cNvPr id="2939906" name="Rectangle 2"/>
          <p:cNvSpPr>
            <a:spLocks noGrp="1" noChangeArrowheads="1"/>
          </p:cNvSpPr>
          <p:nvPr>
            <p:ph type="body" idx="1"/>
          </p:nvPr>
        </p:nvSpPr>
        <p:spPr>
          <a:xfrm>
            <a:off x="762000" y="838200"/>
            <a:ext cx="7967662" cy="2667000"/>
          </a:xfrm>
          <a:noFill/>
          <a:ln/>
        </p:spPr>
        <p:txBody>
          <a:bodyPr/>
          <a:lstStyle/>
          <a:p>
            <a:r>
              <a:rPr lang="en-US" sz="2200" b="0" dirty="0" smtClean="0">
                <a:solidFill>
                  <a:srgbClr val="000099"/>
                </a:solidFill>
              </a:rPr>
              <a:t>Takes a terminating  MPI / C  program</a:t>
            </a:r>
          </a:p>
          <a:p>
            <a:pPr lvl="1"/>
            <a:r>
              <a:rPr lang="en-US" sz="1600" b="0" dirty="0" smtClean="0">
                <a:solidFill>
                  <a:schemeClr val="tx1"/>
                </a:solidFill>
              </a:rPr>
              <a:t>MPI programs are pretty much of this kind</a:t>
            </a:r>
          </a:p>
          <a:p>
            <a:pPr lvl="1"/>
            <a:r>
              <a:rPr lang="en-US" sz="1600" b="0" dirty="0" err="1" smtClean="0">
                <a:solidFill>
                  <a:schemeClr val="tx1"/>
                </a:solidFill>
              </a:rPr>
              <a:t>MPI_Finalize</a:t>
            </a:r>
            <a:r>
              <a:rPr lang="en-US" sz="1600" b="0" dirty="0" smtClean="0">
                <a:solidFill>
                  <a:schemeClr val="tx1"/>
                </a:solidFill>
              </a:rPr>
              <a:t> must eventually be executed</a:t>
            </a:r>
            <a:endParaRPr lang="en-US" b="0" dirty="0" smtClean="0">
              <a:solidFill>
                <a:schemeClr val="tx1"/>
              </a:solidFill>
            </a:endParaRPr>
          </a:p>
          <a:p>
            <a:r>
              <a:rPr lang="en-US" b="0" dirty="0" smtClean="0">
                <a:solidFill>
                  <a:srgbClr val="000099"/>
                </a:solidFill>
              </a:rPr>
              <a:t>Employs very limited static analysis</a:t>
            </a:r>
          </a:p>
          <a:p>
            <a:r>
              <a:rPr lang="en-US" b="0" dirty="0" smtClean="0">
                <a:solidFill>
                  <a:srgbClr val="000099"/>
                </a:solidFill>
              </a:rPr>
              <a:t>Achieves instrumentation through PMPI trapping</a:t>
            </a:r>
          </a:p>
          <a:p>
            <a:r>
              <a:rPr lang="en-US" b="0" dirty="0" smtClean="0">
                <a:solidFill>
                  <a:srgbClr val="000099"/>
                </a:solidFill>
              </a:rPr>
              <a:t>Runs the resulting program under the mercy of our scheduler</a:t>
            </a:r>
          </a:p>
          <a:p>
            <a:pPr lvl="1"/>
            <a:r>
              <a:rPr lang="en-US" b="0" dirty="0" smtClean="0">
                <a:solidFill>
                  <a:schemeClr val="tx1"/>
                </a:solidFill>
              </a:rPr>
              <a:t>Our scheduler implements OUR OWN dynamic partial order reduction called POE</a:t>
            </a:r>
          </a:p>
          <a:p>
            <a:pPr lvl="1"/>
            <a:r>
              <a:rPr lang="en-US" b="0" dirty="0" smtClean="0">
                <a:solidFill>
                  <a:schemeClr val="tx1"/>
                </a:solidFill>
              </a:rPr>
              <a:t>Cannot use the Flanagan / </a:t>
            </a:r>
            <a:r>
              <a:rPr lang="en-US" b="0" dirty="0" err="1" smtClean="0">
                <a:solidFill>
                  <a:schemeClr val="tx1"/>
                </a:solidFill>
              </a:rPr>
              <a:t>Godefroid</a:t>
            </a:r>
            <a:r>
              <a:rPr lang="en-US" b="0" dirty="0" smtClean="0">
                <a:solidFill>
                  <a:schemeClr val="tx1"/>
                </a:solidFill>
              </a:rPr>
              <a:t> algorithm for MPI</a:t>
            </a:r>
          </a:p>
          <a:p>
            <a:r>
              <a:rPr lang="en-US" b="0" dirty="0" smtClean="0">
                <a:solidFill>
                  <a:srgbClr val="000099"/>
                </a:solidFill>
              </a:rPr>
              <a:t>Finds deadlocks, communication races, assertion violations</a:t>
            </a:r>
          </a:p>
          <a:p>
            <a:r>
              <a:rPr lang="en-US" b="0" dirty="0" smtClean="0">
                <a:solidFill>
                  <a:srgbClr val="000099"/>
                </a:solidFill>
              </a:rPr>
              <a:t>Requires NO MODEL BUILDING OR MAINTENANCE!</a:t>
            </a:r>
          </a:p>
          <a:p>
            <a:pPr lvl="1"/>
            <a:r>
              <a:rPr lang="en-US" b="0" dirty="0" smtClean="0">
                <a:solidFill>
                  <a:schemeClr val="tx1"/>
                </a:solidFill>
              </a:rPr>
              <a:t>simply a push-button verifier </a:t>
            </a:r>
          </a:p>
          <a:p>
            <a:pPr lvl="1"/>
            <a:endParaRPr lang="en-US" dirty="0">
              <a:solidFill>
                <a:srgbClr val="000099"/>
              </a:solidFill>
            </a:endParaRPr>
          </a:p>
        </p:txBody>
      </p:sp>
      <p:sp>
        <p:nvSpPr>
          <p:cNvPr id="2939907" name="Rectangle 3"/>
          <p:cNvSpPr>
            <a:spLocks noChangeArrowheads="1"/>
          </p:cNvSpPr>
          <p:nvPr/>
        </p:nvSpPr>
        <p:spPr bwMode="auto">
          <a:xfrm>
            <a:off x="304800" y="152400"/>
            <a:ext cx="8534400" cy="795338"/>
          </a:xfrm>
          <a:prstGeom prst="rect">
            <a:avLst/>
          </a:prstGeom>
          <a:noFill/>
          <a:ln w="9525">
            <a:noFill/>
            <a:miter lim="800000"/>
            <a:headEnd/>
            <a:tailEnd/>
          </a:ln>
          <a:effectLst/>
        </p:spPr>
        <p:txBody>
          <a:bodyPr lIns="92075" tIns="46038" rIns="92075" bIns="46038"/>
          <a:lstStyle/>
          <a:p>
            <a:pPr>
              <a:lnSpc>
                <a:spcPct val="90000"/>
              </a:lnSpc>
            </a:pPr>
            <a:r>
              <a:rPr lang="en-US" sz="2400" i="1" dirty="0" smtClean="0">
                <a:solidFill>
                  <a:srgbClr val="000099"/>
                </a:solidFill>
              </a:rPr>
              <a:t>Main ISP features</a:t>
            </a:r>
            <a:endParaRPr lang="en-US" sz="2400" i="1" dirty="0">
              <a:solidFill>
                <a:srgbClr val="000099"/>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57463"/>
            <a:ext cx="5715000" cy="795337"/>
          </a:xfrm>
        </p:spPr>
        <p:txBody>
          <a:bodyPr>
            <a:normAutofit/>
          </a:bodyPr>
          <a:lstStyle/>
          <a:p>
            <a:r>
              <a:rPr lang="en-US" sz="3200" dirty="0" smtClean="0"/>
              <a:t>How well does</a:t>
            </a:r>
            <a:r>
              <a:rPr lang="en-US" sz="3200" b="1" dirty="0" smtClean="0"/>
              <a:t> ISP work?</a:t>
            </a:r>
            <a:endParaRPr lang="en-US" sz="3200" b="1" dirty="0"/>
          </a:p>
        </p:txBody>
      </p:sp>
      <p:sp>
        <p:nvSpPr>
          <p:cNvPr id="9" name="Slide Number Placeholder 8"/>
          <p:cNvSpPr>
            <a:spLocks noGrp="1"/>
          </p:cNvSpPr>
          <p:nvPr>
            <p:ph type="sldNum" sz="quarter" idx="12"/>
          </p:nvPr>
        </p:nvSpPr>
        <p:spPr/>
        <p:txBody>
          <a:bodyPr/>
          <a:lstStyle/>
          <a:p>
            <a:fld id="{08210399-BF1E-F845-A018-4F8D6DDD9A3F}" type="slidenum">
              <a:rPr lang="en-US" smtClean="0"/>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a:xfrm>
            <a:off x="304800" y="152400"/>
            <a:ext cx="8534400" cy="914400"/>
          </a:xfrm>
        </p:spPr>
        <p:txBody>
          <a:bodyPr lIns="91440" tIns="45720" rIns="91440" bIns="45720">
            <a:normAutofit/>
          </a:bodyPr>
          <a:lstStyle/>
          <a:p>
            <a:pPr eaLnBrk="1" hangingPunct="1"/>
            <a:r>
              <a:rPr lang="en-US" sz="3200" b="1" dirty="0" smtClean="0">
                <a:solidFill>
                  <a:srgbClr val="C00000"/>
                </a:solidFill>
              </a:rPr>
              <a:t>Experiments</a:t>
            </a:r>
            <a:endParaRPr lang="en-US" sz="3200" b="1" dirty="0">
              <a:solidFill>
                <a:srgbClr val="C00000"/>
              </a:solidFill>
            </a:endParaRPr>
          </a:p>
        </p:txBody>
      </p:sp>
      <p:sp>
        <p:nvSpPr>
          <p:cNvPr id="11" name="Content Placeholder 10"/>
          <p:cNvSpPr>
            <a:spLocks noGrp="1"/>
          </p:cNvSpPr>
          <p:nvPr>
            <p:ph idx="1"/>
          </p:nvPr>
        </p:nvSpPr>
        <p:spPr>
          <a:xfrm>
            <a:off x="457200" y="1066800"/>
            <a:ext cx="8382000" cy="5289550"/>
          </a:xfrm>
        </p:spPr>
        <p:txBody>
          <a:bodyPr>
            <a:normAutofit fontScale="92500" lnSpcReduction="20000"/>
          </a:bodyPr>
          <a:lstStyle/>
          <a:p>
            <a:pPr>
              <a:buClr>
                <a:srgbClr val="FF0000"/>
              </a:buClr>
              <a:buFont typeface="Wingdings" pitchFamily="2" charset="2"/>
              <a:buChar char="§"/>
            </a:pPr>
            <a:r>
              <a:rPr lang="en-US" b="0" dirty="0" smtClean="0">
                <a:latin typeface="Arial Rounded MT Bold" pitchFamily="34" charset="0"/>
              </a:rPr>
              <a:t>ISP was run on 69 examples of the Umpire test suite.</a:t>
            </a:r>
          </a:p>
          <a:p>
            <a:pPr lvl="1">
              <a:buClr>
                <a:srgbClr val="FF0000"/>
              </a:buClr>
              <a:buFont typeface="Wingdings" pitchFamily="2" charset="2"/>
              <a:buChar char="§"/>
            </a:pPr>
            <a:r>
              <a:rPr lang="en-US" sz="2400" b="0" dirty="0" smtClean="0">
                <a:solidFill>
                  <a:srgbClr val="0070C0"/>
                </a:solidFill>
                <a:latin typeface="Arial Rounded MT Bold" pitchFamily="34" charset="0"/>
              </a:rPr>
              <a:t>Detected deadlocks in these examples where  tools like Marmot cannot detect these deadlocks.</a:t>
            </a:r>
          </a:p>
          <a:p>
            <a:pPr lvl="1">
              <a:buClr>
                <a:srgbClr val="FF0000"/>
              </a:buClr>
              <a:buFont typeface="Wingdings" pitchFamily="2" charset="2"/>
              <a:buChar char="§"/>
            </a:pPr>
            <a:r>
              <a:rPr lang="en-US" sz="2400" b="0" dirty="0" smtClean="0">
                <a:solidFill>
                  <a:srgbClr val="0070C0"/>
                </a:solidFill>
                <a:latin typeface="Arial Rounded MT Bold" pitchFamily="34" charset="0"/>
              </a:rPr>
              <a:t>Produced far smaller number of interleavings compared to those without reduction</a:t>
            </a:r>
            <a:r>
              <a:rPr lang="en-US" b="0" dirty="0" smtClean="0">
                <a:solidFill>
                  <a:srgbClr val="C00000"/>
                </a:solidFill>
              </a:rPr>
              <a:t>.</a:t>
            </a:r>
          </a:p>
          <a:p>
            <a:pPr lvl="1">
              <a:buClr>
                <a:srgbClr val="FF0000"/>
              </a:buClr>
              <a:buFont typeface="Wingdings" pitchFamily="2" charset="2"/>
              <a:buChar char="§"/>
            </a:pPr>
            <a:endParaRPr lang="en-US" b="0" dirty="0" smtClean="0">
              <a:solidFill>
                <a:srgbClr val="C00000"/>
              </a:solidFill>
            </a:endParaRPr>
          </a:p>
          <a:p>
            <a:pPr>
              <a:buClr>
                <a:srgbClr val="FF0000"/>
              </a:buClr>
              <a:buFont typeface="Wingdings" pitchFamily="2" charset="2"/>
              <a:buChar char="§"/>
            </a:pPr>
            <a:r>
              <a:rPr lang="en-US" b="0" dirty="0" smtClean="0">
                <a:latin typeface="Arial Rounded MT Bold" pitchFamily="34" charset="0"/>
              </a:rPr>
              <a:t>ISP run on </a:t>
            </a:r>
            <a:r>
              <a:rPr lang="en-US" b="0" dirty="0" err="1" smtClean="0">
                <a:latin typeface="Arial Rounded MT Bold" pitchFamily="34" charset="0"/>
              </a:rPr>
              <a:t>Parmetis</a:t>
            </a:r>
            <a:r>
              <a:rPr lang="en-US" b="0" dirty="0" smtClean="0">
                <a:latin typeface="Arial Rounded MT Bold" pitchFamily="34" charset="0"/>
              </a:rPr>
              <a:t> ~ 14k lines of code push-button</a:t>
            </a:r>
          </a:p>
          <a:p>
            <a:pPr lvl="1">
              <a:buClr>
                <a:srgbClr val="FF0000"/>
              </a:buClr>
              <a:buFont typeface="Wingdings" pitchFamily="2" charset="2"/>
              <a:buChar char="§"/>
            </a:pPr>
            <a:r>
              <a:rPr lang="en-US" b="0" dirty="0" smtClean="0">
                <a:latin typeface="Arial Rounded MT Bold" pitchFamily="34" charset="0"/>
              </a:rPr>
              <a:t>Test harness used was Part3KWay</a:t>
            </a:r>
          </a:p>
          <a:p>
            <a:pPr marL="742950" lvl="2" indent="-342900">
              <a:buClr>
                <a:srgbClr val="FF0000"/>
              </a:buClr>
              <a:buFont typeface="Wingdings" pitchFamily="2" charset="2"/>
              <a:buChar char="§"/>
            </a:pPr>
            <a:r>
              <a:rPr lang="en-US" b="0" dirty="0" smtClean="0">
                <a:latin typeface="Arial Rounded MT Bold" pitchFamily="34" charset="0"/>
              </a:rPr>
              <a:t> </a:t>
            </a:r>
            <a:r>
              <a:rPr lang="en-US" sz="2000" b="0" dirty="0" smtClean="0">
                <a:solidFill>
                  <a:srgbClr val="0070C0"/>
                </a:solidFill>
                <a:latin typeface="Arial Rounded MT Bold" pitchFamily="34" charset="0"/>
              </a:rPr>
              <a:t>Widely used for parallel partitioning of large </a:t>
            </a:r>
            <a:r>
              <a:rPr lang="en-US" sz="2000" b="0" dirty="0" err="1" smtClean="0">
                <a:solidFill>
                  <a:srgbClr val="0070C0"/>
                </a:solidFill>
                <a:latin typeface="Arial Rounded MT Bold" pitchFamily="34" charset="0"/>
              </a:rPr>
              <a:t>hypergraphs</a:t>
            </a:r>
            <a:r>
              <a:rPr lang="en-US" sz="2000" b="0" dirty="0" smtClean="0">
                <a:solidFill>
                  <a:srgbClr val="0070C0"/>
                </a:solidFill>
                <a:latin typeface="Arial Rounded MT Bold" pitchFamily="34" charset="0"/>
              </a:rPr>
              <a:t> </a:t>
            </a:r>
          </a:p>
          <a:p>
            <a:pPr marL="742950" lvl="2" indent="-342900">
              <a:buClr>
                <a:srgbClr val="FF0000"/>
              </a:buClr>
              <a:buFont typeface="Wingdings" pitchFamily="2" charset="2"/>
              <a:buChar char="§"/>
            </a:pPr>
            <a:r>
              <a:rPr lang="en-US" sz="2000" b="0" dirty="0" smtClean="0">
                <a:solidFill>
                  <a:srgbClr val="0070C0"/>
                </a:solidFill>
                <a:latin typeface="Arial Rounded MT Bold" pitchFamily="34" charset="0"/>
              </a:rPr>
              <a:t>GENERATED ONE INTERLEAVING </a:t>
            </a:r>
          </a:p>
          <a:p>
            <a:pPr marL="742950" lvl="2" indent="-342900">
              <a:buClr>
                <a:srgbClr val="FF0000"/>
              </a:buClr>
              <a:buNone/>
            </a:pPr>
            <a:endParaRPr lang="en-US" sz="2000" b="0" dirty="0" smtClean="0">
              <a:solidFill>
                <a:srgbClr val="0070C0"/>
              </a:solidFill>
              <a:latin typeface="Arial Rounded MT Bold" pitchFamily="34" charset="0"/>
            </a:endParaRPr>
          </a:p>
          <a:p>
            <a:pPr marL="342900" lvl="1" indent="-342900">
              <a:buClr>
                <a:srgbClr val="FF0000"/>
              </a:buClr>
              <a:buFont typeface="Wingdings" pitchFamily="2" charset="2"/>
              <a:buChar char="§"/>
            </a:pPr>
            <a:r>
              <a:rPr lang="en-US" b="0" dirty="0" smtClean="0">
                <a:latin typeface="Arial Rounded MT Bold" pitchFamily="34" charset="0"/>
              </a:rPr>
              <a:t>ISP run on MADRE </a:t>
            </a:r>
          </a:p>
          <a:p>
            <a:pPr marL="742950" lvl="2" indent="-342900">
              <a:buClr>
                <a:srgbClr val="FF0000"/>
              </a:buClr>
              <a:buFont typeface="Wingdings" pitchFamily="2" charset="2"/>
              <a:buChar char="§"/>
            </a:pPr>
            <a:r>
              <a:rPr lang="en-US" sz="1900" b="0" dirty="0" smtClean="0">
                <a:solidFill>
                  <a:srgbClr val="0070C0"/>
                </a:solidFill>
                <a:latin typeface="Arial Rounded MT Bold" pitchFamily="34" charset="0"/>
              </a:rPr>
              <a:t>(Memory aware data redistribution engine by Siegel and Siegel, </a:t>
            </a:r>
            <a:r>
              <a:rPr lang="en-US" sz="1900" b="0" dirty="0" err="1" smtClean="0">
                <a:solidFill>
                  <a:srgbClr val="0070C0"/>
                </a:solidFill>
                <a:latin typeface="Arial Rounded MT Bold" pitchFamily="34" charset="0"/>
              </a:rPr>
              <a:t>EuroPVM</a:t>
            </a:r>
            <a:r>
              <a:rPr lang="en-US" sz="1900" b="0" dirty="0" smtClean="0">
                <a:solidFill>
                  <a:srgbClr val="0070C0"/>
                </a:solidFill>
                <a:latin typeface="Arial Rounded MT Bold" pitchFamily="34" charset="0"/>
              </a:rPr>
              <a:t>/MPI 08)</a:t>
            </a:r>
          </a:p>
          <a:p>
            <a:pPr marL="742950" lvl="2" indent="-342900">
              <a:buClr>
                <a:srgbClr val="FF0000"/>
              </a:buClr>
            </a:pPr>
            <a:r>
              <a:rPr lang="en-US" b="0" dirty="0" smtClean="0">
                <a:solidFill>
                  <a:srgbClr val="388853"/>
                </a:solidFill>
                <a:latin typeface="Arial Rounded MT Bold" pitchFamily="34" charset="0"/>
              </a:rPr>
              <a:t>Found previously KNOWN deadlock, but </a:t>
            </a:r>
            <a:r>
              <a:rPr lang="en-US" b="0" dirty="0" smtClean="0">
                <a:solidFill>
                  <a:srgbClr val="920000"/>
                </a:solidFill>
                <a:latin typeface="Arial Rounded MT Bold" pitchFamily="34" charset="0"/>
              </a:rPr>
              <a:t>AUTOMATICALLY within one second ! (in the simplest testing mode of MADRE – but only that had multiple </a:t>
            </a:r>
            <a:r>
              <a:rPr lang="en-US" b="0" dirty="0" err="1" smtClean="0">
                <a:solidFill>
                  <a:srgbClr val="920000"/>
                </a:solidFill>
                <a:latin typeface="Arial Rounded MT Bold" pitchFamily="34" charset="0"/>
              </a:rPr>
              <a:t>interleavings</a:t>
            </a:r>
            <a:r>
              <a:rPr lang="en-US" b="0" dirty="0" smtClean="0">
                <a:solidFill>
                  <a:srgbClr val="920000"/>
                </a:solidFill>
                <a:latin typeface="Arial Rounded MT Bold" pitchFamily="34" charset="0"/>
              </a:rPr>
              <a:t>…)</a:t>
            </a:r>
          </a:p>
          <a:p>
            <a:pPr>
              <a:buClr>
                <a:srgbClr val="FF0000"/>
              </a:buClr>
              <a:buFont typeface="Wingdings" pitchFamily="2" charset="2"/>
              <a:buChar char="§"/>
            </a:pPr>
            <a:r>
              <a:rPr lang="en-US" b="0" dirty="0" smtClean="0">
                <a:latin typeface="Arial Rounded MT Bold" pitchFamily="34" charset="0"/>
              </a:rPr>
              <a:t>Results available at:</a:t>
            </a:r>
          </a:p>
          <a:p>
            <a:pPr>
              <a:buNone/>
            </a:pPr>
            <a:r>
              <a:rPr lang="en-US" sz="2400" b="0" dirty="0" smtClean="0">
                <a:solidFill>
                  <a:srgbClr val="C00000"/>
                </a:solidFill>
              </a:rPr>
              <a:t>	http://www.cs.utah.edu/formal_verification/ISP_Tests</a:t>
            </a:r>
          </a:p>
          <a:p>
            <a:pPr>
              <a:buNone/>
            </a:pPr>
            <a:endParaRPr lang="en-US" b="0" dirty="0" smtClean="0">
              <a:solidFill>
                <a:srgbClr val="C00000"/>
              </a:solidFill>
            </a:endParaRPr>
          </a:p>
        </p:txBody>
      </p:sp>
      <p:sp>
        <p:nvSpPr>
          <p:cNvPr id="10" name="Slide Number Placeholder 5"/>
          <p:cNvSpPr>
            <a:spLocks noGrp="1"/>
          </p:cNvSpPr>
          <p:nvPr>
            <p:ph type="sldNum" sz="quarter" idx="12"/>
          </p:nvPr>
        </p:nvSpPr>
        <p:spPr/>
        <p:txBody>
          <a:bodyPr/>
          <a:lstStyle/>
          <a:p>
            <a:fld id="{3D2D880C-B1F0-40B1-A2DD-7113863E3C24}" type="slidenum">
              <a:rPr lang="en-US"/>
              <a:pPr/>
              <a:t>58</a:t>
            </a:fld>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57463"/>
            <a:ext cx="6248400" cy="871537"/>
          </a:xfrm>
        </p:spPr>
        <p:txBody>
          <a:bodyPr>
            <a:normAutofit fontScale="90000"/>
          </a:bodyPr>
          <a:lstStyle/>
          <a:p>
            <a:r>
              <a:rPr lang="en-US" sz="3200" dirty="0" smtClean="0">
                <a:solidFill>
                  <a:srgbClr val="002060"/>
                </a:solidFill>
              </a:rPr>
              <a:t>ISP looks ONLY for “low-hanging” bugs  (no LTL, CTL, …)</a:t>
            </a:r>
            <a:br>
              <a:rPr lang="en-US" sz="3200" dirty="0" smtClean="0">
                <a:solidFill>
                  <a:srgbClr val="002060"/>
                </a:solidFill>
              </a:rPr>
            </a:br>
            <a:r>
              <a:rPr lang="en-US" sz="3200" dirty="0" smtClean="0">
                <a:solidFill>
                  <a:srgbClr val="002060"/>
                </a:solidFill>
              </a:rPr>
              <a:t/>
            </a:r>
            <a:br>
              <a:rPr lang="en-US" sz="3200" dirty="0" smtClean="0">
                <a:solidFill>
                  <a:srgbClr val="002060"/>
                </a:solidFill>
              </a:rPr>
            </a:br>
            <a:r>
              <a:rPr lang="en-US" sz="3200" dirty="0" smtClean="0">
                <a:solidFill>
                  <a:srgbClr val="002060"/>
                </a:solidFill>
              </a:rPr>
              <a:t>Three bug classes it looks for are presented next</a:t>
            </a:r>
            <a:endParaRPr lang="en-US" sz="3200" b="1" dirty="0">
              <a:solidFill>
                <a:srgbClr val="002060"/>
              </a:solidFill>
            </a:endParaRPr>
          </a:p>
        </p:txBody>
      </p:sp>
      <p:sp>
        <p:nvSpPr>
          <p:cNvPr id="9" name="Slide Number Placeholder 8"/>
          <p:cNvSpPr>
            <a:spLocks noGrp="1"/>
          </p:cNvSpPr>
          <p:nvPr>
            <p:ph type="sldNum" sz="quarter" idx="12"/>
          </p:nvPr>
        </p:nvSpPr>
        <p:spPr/>
        <p:txBody>
          <a:bodyPr/>
          <a:lstStyle/>
          <a:p>
            <a:fld id="{08210399-BF1E-F845-A018-4F8D6DDD9A3F}" type="slidenum">
              <a:rPr lang="en-US" smtClean="0"/>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A7A74F6-D1B8-4B5F-8567-97CED26B189D}" type="slidenum">
              <a:rPr lang="en-US"/>
              <a:pPr/>
              <a:t>6</a:t>
            </a:fld>
            <a:endParaRPr lang="en-US"/>
          </a:p>
        </p:txBody>
      </p:sp>
      <p:sp>
        <p:nvSpPr>
          <p:cNvPr id="2094083" name="Text Box 3"/>
          <p:cNvSpPr txBox="1">
            <a:spLocks noChangeArrowheads="1"/>
          </p:cNvSpPr>
          <p:nvPr/>
        </p:nvSpPr>
        <p:spPr bwMode="auto">
          <a:xfrm>
            <a:off x="620713" y="1263650"/>
            <a:ext cx="3113087" cy="4984750"/>
          </a:xfrm>
          <a:prstGeom prst="rect">
            <a:avLst/>
          </a:prstGeom>
          <a:noFill/>
          <a:ln w="12700">
            <a:noFill/>
            <a:miter lim="800000"/>
            <a:headEnd type="none" w="sm" len="sm"/>
            <a:tailEnd type="none" w="sm" len="sm"/>
          </a:ln>
          <a:effectLst/>
        </p:spPr>
        <p:txBody>
          <a:bodyPr wrap="none">
            <a:spAutoFit/>
          </a:bodyPr>
          <a:lstStyle/>
          <a:p>
            <a:r>
              <a:rPr lang="en-US"/>
              <a:t>/* 3 philosophers – symmetry-</a:t>
            </a:r>
          </a:p>
          <a:p>
            <a:r>
              <a:rPr lang="en-US"/>
              <a:t>      breaking </a:t>
            </a:r>
            <a:r>
              <a:rPr lang="en-US">
                <a:solidFill>
                  <a:schemeClr val="accent2"/>
                </a:solidFill>
              </a:rPr>
              <a:t>forgotten!</a:t>
            </a:r>
            <a:r>
              <a:rPr lang="en-US"/>
              <a:t>  */</a:t>
            </a:r>
          </a:p>
          <a:p>
            <a:endParaRPr lang="en-US"/>
          </a:p>
          <a:p>
            <a:r>
              <a:rPr lang="en-US"/>
              <a:t>mtype = {are_you_free, release}</a:t>
            </a:r>
          </a:p>
          <a:p>
            <a:endParaRPr lang="en-US"/>
          </a:p>
          <a:p>
            <a:r>
              <a:rPr lang="en-US"/>
              <a:t>bit progress;</a:t>
            </a:r>
          </a:p>
          <a:p>
            <a:endParaRPr lang="en-US"/>
          </a:p>
          <a:p>
            <a:r>
              <a:rPr lang="en-US"/>
              <a:t>proctype phil(chan lf, rf; int philno)</a:t>
            </a:r>
          </a:p>
          <a:p>
            <a:r>
              <a:rPr lang="en-US"/>
              <a:t>{ do</a:t>
            </a:r>
          </a:p>
          <a:p>
            <a:r>
              <a:rPr lang="en-US"/>
              <a:t>  ::  lf!are_you_free</a:t>
            </a:r>
          </a:p>
          <a:p>
            <a:r>
              <a:rPr lang="en-US"/>
              <a:t>      -&gt;</a:t>
            </a:r>
          </a:p>
          <a:p>
            <a:r>
              <a:rPr lang="en-US"/>
              <a:t>      rf!are_you_free </a:t>
            </a:r>
          </a:p>
          <a:p>
            <a:r>
              <a:rPr lang="en-US"/>
              <a:t>      -&gt;</a:t>
            </a:r>
          </a:p>
          <a:p>
            <a:r>
              <a:rPr lang="en-US"/>
              <a:t>      begin eating</a:t>
            </a:r>
          </a:p>
          <a:p>
            <a:r>
              <a:rPr lang="en-US"/>
              <a:t>      -&gt;</a:t>
            </a:r>
          </a:p>
          <a:p>
            <a:r>
              <a:rPr lang="en-US"/>
              <a:t>      end eating</a:t>
            </a:r>
          </a:p>
          <a:p>
            <a:r>
              <a:rPr lang="en-US"/>
              <a:t>      -&gt;</a:t>
            </a:r>
          </a:p>
          <a:p>
            <a:r>
              <a:rPr lang="en-US"/>
              <a:t>      lf!release</a:t>
            </a:r>
          </a:p>
          <a:p>
            <a:r>
              <a:rPr lang="en-US"/>
              <a:t>      -&gt;</a:t>
            </a:r>
          </a:p>
          <a:p>
            <a:r>
              <a:rPr lang="en-US"/>
              <a:t>      rf!release</a:t>
            </a:r>
          </a:p>
          <a:p>
            <a:r>
              <a:rPr lang="en-US"/>
              <a:t>  od</a:t>
            </a:r>
          </a:p>
          <a:p>
            <a:r>
              <a:rPr lang="en-US"/>
              <a:t>}</a:t>
            </a:r>
          </a:p>
          <a:p>
            <a:endParaRPr lang="en-US"/>
          </a:p>
        </p:txBody>
      </p:sp>
      <p:pic>
        <p:nvPicPr>
          <p:cNvPr id="2094085" name="Picture 5" descr="badphil"/>
          <p:cNvPicPr>
            <a:picLocks noChangeAspect="1" noChangeArrowheads="1"/>
          </p:cNvPicPr>
          <p:nvPr/>
        </p:nvPicPr>
        <p:blipFill>
          <a:blip r:embed="rId3"/>
          <a:srcRect/>
          <a:stretch>
            <a:fillRect/>
          </a:stretch>
        </p:blipFill>
        <p:spPr bwMode="auto">
          <a:xfrm>
            <a:off x="2895600" y="1143000"/>
            <a:ext cx="6781800" cy="5762625"/>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3"/>
          <p:cNvSpPr>
            <a:spLocks noGrp="1"/>
          </p:cNvSpPr>
          <p:nvPr>
            <p:ph type="sldNum" sz="quarter" idx="12"/>
          </p:nvPr>
        </p:nvSpPr>
        <p:spPr/>
        <p:txBody>
          <a:bodyPr/>
          <a:lstStyle/>
          <a:p>
            <a:fld id="{50DEAD85-6499-43F2-AB91-647742FC896D}" type="slidenum">
              <a:rPr lang="en-US"/>
              <a:pPr/>
              <a:t>60</a:t>
            </a:fld>
            <a:endParaRPr lang="en-US"/>
          </a:p>
        </p:txBody>
      </p:sp>
      <p:sp>
        <p:nvSpPr>
          <p:cNvPr id="2558978" name="Title 1"/>
          <p:cNvSpPr>
            <a:spLocks noGrp="1"/>
          </p:cNvSpPr>
          <p:nvPr>
            <p:ph type="title" idx="4294967295"/>
          </p:nvPr>
        </p:nvSpPr>
        <p:spPr/>
        <p:txBody>
          <a:bodyPr lIns="91440" tIns="45720" rIns="91440" bIns="45720" anchor="ctr"/>
          <a:lstStyle/>
          <a:p>
            <a:pPr eaLnBrk="1" hangingPunct="1"/>
            <a:r>
              <a:rPr lang="en-US"/>
              <a:t>Deadlock pattern…</a:t>
            </a:r>
            <a:endParaRPr lang="en-US" sz="3200" b="0">
              <a:solidFill>
                <a:schemeClr val="tx2"/>
              </a:solidFill>
            </a:endParaRPr>
          </a:p>
        </p:txBody>
      </p:sp>
      <p:sp>
        <p:nvSpPr>
          <p:cNvPr id="4" name="Date Placeholder 3"/>
          <p:cNvSpPr txBox="1">
            <a:spLocks noGrp="1"/>
          </p:cNvSpPr>
          <p:nvPr/>
        </p:nvSpPr>
        <p:spPr>
          <a:xfrm>
            <a:off x="457200" y="6356350"/>
            <a:ext cx="2133600" cy="365125"/>
          </a:xfrm>
          <a:prstGeom prst="rect">
            <a:avLst/>
          </a:prstGeom>
          <a:noFill/>
        </p:spPr>
        <p:txBody>
          <a:bodyPr anchor="ctr"/>
          <a:lstStyle/>
          <a:p>
            <a:pPr eaLnBrk="1" fontAlgn="auto" hangingPunct="1">
              <a:spcBef>
                <a:spcPts val="0"/>
              </a:spcBef>
              <a:spcAft>
                <a:spcPts val="0"/>
              </a:spcAft>
              <a:defRPr/>
            </a:pPr>
            <a:fld id="{F718F54C-C875-4A65-8E5E-F798837159E8}" type="datetime1">
              <a:rPr lang="en-US" sz="1200" b="0">
                <a:solidFill>
                  <a:schemeClr val="tx1">
                    <a:tint val="75000"/>
                  </a:schemeClr>
                </a:solidFill>
                <a:latin typeface="+mn-lt"/>
              </a:rPr>
              <a:pPr eaLnBrk="1" fontAlgn="auto" hangingPunct="1">
                <a:spcBef>
                  <a:spcPts val="0"/>
                </a:spcBef>
                <a:spcAft>
                  <a:spcPts val="0"/>
                </a:spcAft>
                <a:defRPr/>
              </a:pPr>
              <a:t>2/16/2009</a:t>
            </a:fld>
            <a:endParaRPr lang="en-US" sz="1200" b="0">
              <a:solidFill>
                <a:schemeClr val="tx1">
                  <a:tint val="75000"/>
                </a:schemeClr>
              </a:solidFill>
              <a:latin typeface="+mn-lt"/>
            </a:endParaRPr>
          </a:p>
        </p:txBody>
      </p:sp>
      <p:grpSp>
        <p:nvGrpSpPr>
          <p:cNvPr id="2" name="Group 4"/>
          <p:cNvGrpSpPr>
            <a:grpSpLocks/>
          </p:cNvGrpSpPr>
          <p:nvPr/>
        </p:nvGrpSpPr>
        <p:grpSpPr bwMode="auto">
          <a:xfrm>
            <a:off x="0" y="1322388"/>
            <a:ext cx="5245100" cy="2792412"/>
            <a:chOff x="0" y="624"/>
            <a:chExt cx="3304" cy="1759"/>
          </a:xfrm>
        </p:grpSpPr>
        <p:sp>
          <p:nvSpPr>
            <p:cNvPr id="2558981" name="Text Box 5"/>
            <p:cNvSpPr txBox="1">
              <a:spLocks noChangeArrowheads="1"/>
            </p:cNvSpPr>
            <p:nvPr/>
          </p:nvSpPr>
          <p:spPr bwMode="auto">
            <a:xfrm>
              <a:off x="406" y="1287"/>
              <a:ext cx="2244" cy="1096"/>
            </a:xfrm>
            <a:prstGeom prst="rect">
              <a:avLst/>
            </a:prstGeom>
            <a:noFill/>
            <a:ln w="12700">
              <a:noFill/>
              <a:miter lim="800000"/>
              <a:headEnd type="none" w="sm" len="sm"/>
              <a:tailEnd type="none" w="sm" len="sm"/>
            </a:ln>
            <a:effectLst/>
          </p:spPr>
          <p:txBody>
            <a:bodyPr wrap="none">
              <a:spAutoFit/>
            </a:bodyPr>
            <a:lstStyle/>
            <a:p>
              <a:r>
                <a:rPr lang="en-US" sz="1800"/>
                <a:t>P0			P1</a:t>
              </a:r>
            </a:p>
            <a:p>
              <a:r>
                <a:rPr lang="en-US" sz="1800"/>
                <a:t>---			---</a:t>
              </a:r>
            </a:p>
            <a:p>
              <a:endParaRPr lang="en-US" sz="1800"/>
            </a:p>
            <a:p>
              <a:r>
                <a:rPr lang="en-US" sz="1800"/>
                <a:t>s(P1);			s(P0);</a:t>
              </a:r>
            </a:p>
            <a:p>
              <a:endParaRPr lang="en-US" sz="1800"/>
            </a:p>
            <a:p>
              <a:r>
                <a:rPr lang="en-US" sz="1800"/>
                <a:t>r(P1);			r(P0);</a:t>
              </a:r>
            </a:p>
          </p:txBody>
        </p:sp>
        <p:sp>
          <p:nvSpPr>
            <p:cNvPr id="2558982" name="Rectangle 6"/>
            <p:cNvSpPr>
              <a:spLocks noChangeArrowheads="1"/>
            </p:cNvSpPr>
            <p:nvPr/>
          </p:nvSpPr>
          <p:spPr bwMode="auto">
            <a:xfrm>
              <a:off x="1088" y="832"/>
              <a:ext cx="1056" cy="144"/>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sp>
          <p:nvSpPr>
            <p:cNvPr id="2558983" name="Rectangle 7"/>
            <p:cNvSpPr>
              <a:spLocks noChangeArrowheads="1"/>
            </p:cNvSpPr>
            <p:nvPr/>
          </p:nvSpPr>
          <p:spPr bwMode="auto">
            <a:xfrm>
              <a:off x="1088" y="1120"/>
              <a:ext cx="1056" cy="144"/>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sp>
          <p:nvSpPr>
            <p:cNvPr id="2558984" name="Rectangle 8"/>
            <p:cNvSpPr>
              <a:spLocks noChangeArrowheads="1"/>
            </p:cNvSpPr>
            <p:nvPr/>
          </p:nvSpPr>
          <p:spPr bwMode="auto">
            <a:xfrm>
              <a:off x="1280" y="832"/>
              <a:ext cx="864" cy="144"/>
            </a:xfrm>
            <a:prstGeom prst="rect">
              <a:avLst/>
            </a:prstGeom>
            <a:solidFill>
              <a:srgbClr val="FF33CC"/>
            </a:solidFill>
            <a:ln w="12700">
              <a:solidFill>
                <a:schemeClr val="tx1"/>
              </a:solidFill>
              <a:miter lim="800000"/>
              <a:headEnd type="none" w="sm" len="sm"/>
              <a:tailEnd type="none" w="sm" len="sm"/>
            </a:ln>
            <a:effectLst/>
          </p:spPr>
          <p:txBody>
            <a:bodyPr wrap="none" anchor="ctr"/>
            <a:lstStyle/>
            <a:p>
              <a:endParaRPr lang="en-US"/>
            </a:p>
          </p:txBody>
        </p:sp>
        <p:sp>
          <p:nvSpPr>
            <p:cNvPr id="2558985" name="Rectangle 9"/>
            <p:cNvSpPr>
              <a:spLocks noChangeArrowheads="1"/>
            </p:cNvSpPr>
            <p:nvPr/>
          </p:nvSpPr>
          <p:spPr bwMode="auto">
            <a:xfrm>
              <a:off x="1088" y="1120"/>
              <a:ext cx="864" cy="144"/>
            </a:xfrm>
            <a:prstGeom prst="rect">
              <a:avLst/>
            </a:prstGeom>
            <a:solidFill>
              <a:srgbClr val="FF33CC"/>
            </a:solidFill>
            <a:ln w="12700">
              <a:solidFill>
                <a:schemeClr val="tx1"/>
              </a:solidFill>
              <a:miter lim="800000"/>
              <a:headEnd type="none" w="sm" len="sm"/>
              <a:tailEnd type="none" w="sm" len="sm"/>
            </a:ln>
            <a:effectLst/>
          </p:spPr>
          <p:txBody>
            <a:bodyPr wrap="none" anchor="ctr"/>
            <a:lstStyle/>
            <a:p>
              <a:endParaRPr lang="en-US"/>
            </a:p>
          </p:txBody>
        </p:sp>
        <p:sp>
          <p:nvSpPr>
            <p:cNvPr id="2558986" name="Freeform 10"/>
            <p:cNvSpPr>
              <a:spLocks/>
            </p:cNvSpPr>
            <p:nvPr/>
          </p:nvSpPr>
          <p:spPr bwMode="auto">
            <a:xfrm>
              <a:off x="1920" y="912"/>
              <a:ext cx="888" cy="1056"/>
            </a:xfrm>
            <a:custGeom>
              <a:avLst/>
              <a:gdLst/>
              <a:ahLst/>
              <a:cxnLst>
                <a:cxn ang="0">
                  <a:pos x="720" y="1056"/>
                </a:cxn>
                <a:cxn ang="0">
                  <a:pos x="768" y="144"/>
                </a:cxn>
                <a:cxn ang="0">
                  <a:pos x="0" y="192"/>
                </a:cxn>
              </a:cxnLst>
              <a:rect l="0" t="0" r="r" b="b"/>
              <a:pathLst>
                <a:path w="888" h="1056">
                  <a:moveTo>
                    <a:pt x="720" y="1056"/>
                  </a:moveTo>
                  <a:cubicBezTo>
                    <a:pt x="804" y="672"/>
                    <a:pt x="888" y="288"/>
                    <a:pt x="768" y="144"/>
                  </a:cubicBezTo>
                  <a:cubicBezTo>
                    <a:pt x="648" y="0"/>
                    <a:pt x="324" y="96"/>
                    <a:pt x="0" y="192"/>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558987" name="Freeform 11"/>
            <p:cNvSpPr>
              <a:spLocks/>
            </p:cNvSpPr>
            <p:nvPr/>
          </p:nvSpPr>
          <p:spPr bwMode="auto">
            <a:xfrm>
              <a:off x="2192" y="720"/>
              <a:ext cx="1112" cy="1632"/>
            </a:xfrm>
            <a:custGeom>
              <a:avLst/>
              <a:gdLst/>
              <a:ahLst/>
              <a:cxnLst>
                <a:cxn ang="0">
                  <a:pos x="0" y="160"/>
                </a:cxn>
                <a:cxn ang="0">
                  <a:pos x="960" y="256"/>
                </a:cxn>
                <a:cxn ang="0">
                  <a:pos x="912" y="1696"/>
                </a:cxn>
                <a:cxn ang="0">
                  <a:pos x="576" y="1840"/>
                </a:cxn>
              </a:cxnLst>
              <a:rect l="0" t="0" r="r" b="b"/>
              <a:pathLst>
                <a:path w="1112" h="1960">
                  <a:moveTo>
                    <a:pt x="0" y="160"/>
                  </a:moveTo>
                  <a:cubicBezTo>
                    <a:pt x="404" y="80"/>
                    <a:pt x="808" y="0"/>
                    <a:pt x="960" y="256"/>
                  </a:cubicBezTo>
                  <a:cubicBezTo>
                    <a:pt x="1112" y="512"/>
                    <a:pt x="976" y="1432"/>
                    <a:pt x="912" y="1696"/>
                  </a:cubicBezTo>
                  <a:cubicBezTo>
                    <a:pt x="848" y="1960"/>
                    <a:pt x="712" y="1900"/>
                    <a:pt x="576" y="1840"/>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558988" name="Freeform 12"/>
            <p:cNvSpPr>
              <a:spLocks/>
            </p:cNvSpPr>
            <p:nvPr/>
          </p:nvSpPr>
          <p:spPr bwMode="auto">
            <a:xfrm>
              <a:off x="816" y="1024"/>
              <a:ext cx="448" cy="1280"/>
            </a:xfrm>
            <a:custGeom>
              <a:avLst/>
              <a:gdLst/>
              <a:ahLst/>
              <a:cxnLst>
                <a:cxn ang="0">
                  <a:pos x="272" y="192"/>
                </a:cxn>
                <a:cxn ang="0">
                  <a:pos x="224" y="192"/>
                </a:cxn>
                <a:cxn ang="0">
                  <a:pos x="32" y="192"/>
                </a:cxn>
                <a:cxn ang="0">
                  <a:pos x="416" y="1344"/>
                </a:cxn>
                <a:cxn ang="0">
                  <a:pos x="224" y="1536"/>
                </a:cxn>
              </a:cxnLst>
              <a:rect l="0" t="0" r="r" b="b"/>
              <a:pathLst>
                <a:path w="448" h="1568">
                  <a:moveTo>
                    <a:pt x="272" y="192"/>
                  </a:moveTo>
                  <a:cubicBezTo>
                    <a:pt x="268" y="192"/>
                    <a:pt x="264" y="192"/>
                    <a:pt x="224" y="192"/>
                  </a:cubicBezTo>
                  <a:cubicBezTo>
                    <a:pt x="184" y="192"/>
                    <a:pt x="0" y="0"/>
                    <a:pt x="32" y="192"/>
                  </a:cubicBezTo>
                  <a:cubicBezTo>
                    <a:pt x="64" y="384"/>
                    <a:pt x="384" y="1120"/>
                    <a:pt x="416" y="1344"/>
                  </a:cubicBezTo>
                  <a:cubicBezTo>
                    <a:pt x="448" y="1568"/>
                    <a:pt x="336" y="1552"/>
                    <a:pt x="224" y="1536"/>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558989" name="Freeform 13"/>
            <p:cNvSpPr>
              <a:spLocks/>
            </p:cNvSpPr>
            <p:nvPr/>
          </p:nvSpPr>
          <p:spPr bwMode="auto">
            <a:xfrm>
              <a:off x="0" y="624"/>
              <a:ext cx="1232" cy="1488"/>
            </a:xfrm>
            <a:custGeom>
              <a:avLst/>
              <a:gdLst/>
              <a:ahLst/>
              <a:cxnLst>
                <a:cxn ang="0">
                  <a:pos x="416" y="1304"/>
                </a:cxn>
                <a:cxn ang="0">
                  <a:pos x="368" y="1304"/>
                </a:cxn>
                <a:cxn ang="0">
                  <a:pos x="176" y="1304"/>
                </a:cxn>
                <a:cxn ang="0">
                  <a:pos x="176" y="200"/>
                </a:cxn>
                <a:cxn ang="0">
                  <a:pos x="1232" y="104"/>
                </a:cxn>
              </a:cxnLst>
              <a:rect l="0" t="0" r="r" b="b"/>
              <a:pathLst>
                <a:path w="1232" h="1488">
                  <a:moveTo>
                    <a:pt x="416" y="1304"/>
                  </a:moveTo>
                  <a:cubicBezTo>
                    <a:pt x="412" y="1304"/>
                    <a:pt x="408" y="1304"/>
                    <a:pt x="368" y="1304"/>
                  </a:cubicBezTo>
                  <a:cubicBezTo>
                    <a:pt x="328" y="1304"/>
                    <a:pt x="208" y="1488"/>
                    <a:pt x="176" y="1304"/>
                  </a:cubicBezTo>
                  <a:cubicBezTo>
                    <a:pt x="144" y="1120"/>
                    <a:pt x="0" y="400"/>
                    <a:pt x="176" y="200"/>
                  </a:cubicBezTo>
                  <a:cubicBezTo>
                    <a:pt x="352" y="0"/>
                    <a:pt x="792" y="52"/>
                    <a:pt x="1232" y="104"/>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grpSp>
      <p:sp>
        <p:nvSpPr>
          <p:cNvPr id="2558990" name="Text Box 14"/>
          <p:cNvSpPr txBox="1">
            <a:spLocks noChangeArrowheads="1"/>
          </p:cNvSpPr>
          <p:nvPr/>
        </p:nvSpPr>
        <p:spPr bwMode="auto">
          <a:xfrm>
            <a:off x="5334000" y="1447800"/>
            <a:ext cx="3765550" cy="2289175"/>
          </a:xfrm>
          <a:prstGeom prst="rect">
            <a:avLst/>
          </a:prstGeom>
          <a:noFill/>
          <a:ln w="12700">
            <a:noFill/>
            <a:miter lim="800000"/>
            <a:headEnd type="none" w="sm" len="sm"/>
            <a:tailEnd type="none" w="sm" len="sm"/>
          </a:ln>
          <a:effectLst/>
        </p:spPr>
        <p:txBody>
          <a:bodyPr>
            <a:spAutoFit/>
          </a:bodyPr>
          <a:lstStyle/>
          <a:p>
            <a:r>
              <a:rPr lang="en-US" sz="1800"/>
              <a:t>P0		P1			</a:t>
            </a:r>
          </a:p>
          <a:p>
            <a:r>
              <a:rPr lang="en-US" sz="1800"/>
              <a:t>---		---			</a:t>
            </a:r>
          </a:p>
          <a:p>
            <a:r>
              <a:rPr lang="en-US" sz="1800"/>
              <a:t>Bcast;		</a:t>
            </a:r>
            <a:r>
              <a:rPr lang="en-US" sz="1800">
                <a:solidFill>
                  <a:schemeClr val="accent1"/>
                </a:solidFill>
              </a:rPr>
              <a:t>Barrier;		</a:t>
            </a:r>
          </a:p>
          <a:p>
            <a:endParaRPr lang="en-US" sz="1800">
              <a:solidFill>
                <a:schemeClr val="accent1"/>
              </a:solidFill>
            </a:endParaRPr>
          </a:p>
          <a:p>
            <a:r>
              <a:rPr lang="en-US" sz="1800">
                <a:solidFill>
                  <a:schemeClr val="accent1"/>
                </a:solidFill>
              </a:rPr>
              <a:t>Barrier;</a:t>
            </a:r>
            <a:r>
              <a:rPr lang="en-US" sz="1800"/>
              <a:t>		Bcast;</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2"/>
          </p:nvPr>
        </p:nvSpPr>
        <p:spPr/>
        <p:txBody>
          <a:bodyPr/>
          <a:lstStyle/>
          <a:p>
            <a:fld id="{B80B0A63-0208-4967-A937-B8FC5539DB5E}" type="slidenum">
              <a:rPr lang="en-US"/>
              <a:pPr/>
              <a:t>61</a:t>
            </a:fld>
            <a:endParaRPr lang="en-US"/>
          </a:p>
        </p:txBody>
      </p:sp>
      <p:sp>
        <p:nvSpPr>
          <p:cNvPr id="2561026" name="Title 1"/>
          <p:cNvSpPr>
            <a:spLocks noGrp="1"/>
          </p:cNvSpPr>
          <p:nvPr>
            <p:ph type="title" idx="4294967295"/>
          </p:nvPr>
        </p:nvSpPr>
        <p:spPr/>
        <p:txBody>
          <a:bodyPr lIns="91440" tIns="45720" rIns="91440" bIns="45720" anchor="ctr"/>
          <a:lstStyle/>
          <a:p>
            <a:pPr eaLnBrk="1" hangingPunct="1"/>
            <a:r>
              <a:rPr lang="en-US"/>
              <a:t>Communication Race Pattern…</a:t>
            </a:r>
            <a:endParaRPr lang="en-US" sz="3200" b="0">
              <a:solidFill>
                <a:schemeClr val="tx2"/>
              </a:solidFill>
            </a:endParaRPr>
          </a:p>
        </p:txBody>
      </p:sp>
      <p:sp>
        <p:nvSpPr>
          <p:cNvPr id="4" name="Date Placeholder 3"/>
          <p:cNvSpPr txBox="1">
            <a:spLocks noGrp="1"/>
          </p:cNvSpPr>
          <p:nvPr/>
        </p:nvSpPr>
        <p:spPr>
          <a:xfrm>
            <a:off x="457200" y="6356350"/>
            <a:ext cx="2133600" cy="365125"/>
          </a:xfrm>
          <a:prstGeom prst="rect">
            <a:avLst/>
          </a:prstGeom>
          <a:noFill/>
        </p:spPr>
        <p:txBody>
          <a:bodyPr anchor="ctr"/>
          <a:lstStyle/>
          <a:p>
            <a:pPr eaLnBrk="1" fontAlgn="auto" hangingPunct="1">
              <a:spcBef>
                <a:spcPts val="0"/>
              </a:spcBef>
              <a:spcAft>
                <a:spcPts val="0"/>
              </a:spcAft>
              <a:defRPr/>
            </a:pPr>
            <a:fld id="{F718F54C-C875-4A65-8E5E-F798837159E8}" type="datetime1">
              <a:rPr lang="en-US" sz="1200" b="0">
                <a:solidFill>
                  <a:schemeClr val="tx1">
                    <a:tint val="75000"/>
                  </a:schemeClr>
                </a:solidFill>
                <a:latin typeface="+mn-lt"/>
              </a:rPr>
              <a:pPr eaLnBrk="1" fontAlgn="auto" hangingPunct="1">
                <a:spcBef>
                  <a:spcPts val="0"/>
                </a:spcBef>
                <a:spcAft>
                  <a:spcPts val="0"/>
                </a:spcAft>
                <a:defRPr/>
              </a:pPr>
              <a:t>2/16/2009</a:t>
            </a:fld>
            <a:endParaRPr lang="en-US" sz="1200" b="0">
              <a:solidFill>
                <a:schemeClr val="tx1">
                  <a:tint val="75000"/>
                </a:schemeClr>
              </a:solidFill>
              <a:latin typeface="+mn-lt"/>
            </a:endParaRPr>
          </a:p>
        </p:txBody>
      </p:sp>
      <p:sp>
        <p:nvSpPr>
          <p:cNvPr id="2561028" name="Text Box 4"/>
          <p:cNvSpPr txBox="1">
            <a:spLocks noChangeArrowheads="1"/>
          </p:cNvSpPr>
          <p:nvPr/>
        </p:nvSpPr>
        <p:spPr bwMode="auto">
          <a:xfrm>
            <a:off x="1254125" y="1298575"/>
            <a:ext cx="6518275" cy="1917700"/>
          </a:xfrm>
          <a:prstGeom prst="rect">
            <a:avLst/>
          </a:prstGeom>
          <a:noFill/>
          <a:ln w="12700">
            <a:noFill/>
            <a:miter lim="800000"/>
            <a:headEnd type="none" w="sm" len="sm"/>
            <a:tailEnd type="none" w="sm" len="sm"/>
          </a:ln>
          <a:effectLst/>
        </p:spPr>
        <p:txBody>
          <a:bodyPr wrap="none">
            <a:spAutoFit/>
          </a:bodyPr>
          <a:lstStyle/>
          <a:p>
            <a:r>
              <a:rPr lang="en-US" sz="2400"/>
              <a:t>P0			P1			P2</a:t>
            </a:r>
          </a:p>
          <a:p>
            <a:r>
              <a:rPr lang="en-US" sz="2400"/>
              <a:t>---			---			---</a:t>
            </a:r>
          </a:p>
          <a:p>
            <a:r>
              <a:rPr lang="en-US" sz="2400"/>
              <a:t>r(*);			s(P0);			s(P0);</a:t>
            </a:r>
          </a:p>
          <a:p>
            <a:endParaRPr lang="en-US" sz="2400"/>
          </a:p>
          <a:p>
            <a:r>
              <a:rPr lang="en-US" sz="2400"/>
              <a:t>r(P1);			</a:t>
            </a:r>
          </a:p>
        </p:txBody>
      </p:sp>
      <p:sp>
        <p:nvSpPr>
          <p:cNvPr id="2561029" name="Text Box 5"/>
          <p:cNvSpPr txBox="1">
            <a:spLocks noChangeArrowheads="1"/>
          </p:cNvSpPr>
          <p:nvPr/>
        </p:nvSpPr>
        <p:spPr bwMode="auto">
          <a:xfrm>
            <a:off x="1295400" y="3733800"/>
            <a:ext cx="6518275" cy="1917700"/>
          </a:xfrm>
          <a:prstGeom prst="rect">
            <a:avLst/>
          </a:prstGeom>
          <a:noFill/>
          <a:ln w="12700">
            <a:noFill/>
            <a:miter lim="800000"/>
            <a:headEnd type="none" w="sm" len="sm"/>
            <a:tailEnd type="none" w="sm" len="sm"/>
          </a:ln>
          <a:effectLst/>
        </p:spPr>
        <p:txBody>
          <a:bodyPr wrap="none">
            <a:spAutoFit/>
          </a:bodyPr>
          <a:lstStyle/>
          <a:p>
            <a:r>
              <a:rPr lang="en-US" sz="2400"/>
              <a:t>P0			P1			P2</a:t>
            </a:r>
          </a:p>
          <a:p>
            <a:r>
              <a:rPr lang="en-US" sz="2400"/>
              <a:t>---			---			---</a:t>
            </a:r>
          </a:p>
          <a:p>
            <a:r>
              <a:rPr lang="en-US" sz="2400"/>
              <a:t>r(*);			s(P0);			s(P0);</a:t>
            </a:r>
          </a:p>
          <a:p>
            <a:endParaRPr lang="en-US" sz="2400"/>
          </a:p>
          <a:p>
            <a:r>
              <a:rPr lang="en-US" sz="2400"/>
              <a:t>r(P1);			</a:t>
            </a:r>
          </a:p>
        </p:txBody>
      </p:sp>
      <p:sp>
        <p:nvSpPr>
          <p:cNvPr id="2561030" name="Freeform 6"/>
          <p:cNvSpPr>
            <a:spLocks/>
          </p:cNvSpPr>
          <p:nvPr/>
        </p:nvSpPr>
        <p:spPr bwMode="auto">
          <a:xfrm>
            <a:off x="2133600" y="2247900"/>
            <a:ext cx="2032000" cy="825500"/>
          </a:xfrm>
          <a:custGeom>
            <a:avLst/>
            <a:gdLst/>
            <a:ahLst/>
            <a:cxnLst>
              <a:cxn ang="0">
                <a:pos x="1248" y="24"/>
              </a:cxn>
              <a:cxn ang="0">
                <a:pos x="1200" y="24"/>
              </a:cxn>
              <a:cxn ang="0">
                <a:pos x="768" y="72"/>
              </a:cxn>
              <a:cxn ang="0">
                <a:pos x="288" y="456"/>
              </a:cxn>
              <a:cxn ang="0">
                <a:pos x="0" y="456"/>
              </a:cxn>
            </a:cxnLst>
            <a:rect l="0" t="0" r="r" b="b"/>
            <a:pathLst>
              <a:path w="1280" h="520">
                <a:moveTo>
                  <a:pt x="1248" y="24"/>
                </a:moveTo>
                <a:cubicBezTo>
                  <a:pt x="1264" y="20"/>
                  <a:pt x="1280" y="16"/>
                  <a:pt x="1200" y="24"/>
                </a:cubicBezTo>
                <a:cubicBezTo>
                  <a:pt x="1120" y="32"/>
                  <a:pt x="920" y="0"/>
                  <a:pt x="768" y="72"/>
                </a:cubicBezTo>
                <a:cubicBezTo>
                  <a:pt x="616" y="144"/>
                  <a:pt x="416" y="392"/>
                  <a:pt x="288" y="456"/>
                </a:cubicBezTo>
                <a:cubicBezTo>
                  <a:pt x="160" y="520"/>
                  <a:pt x="80" y="488"/>
                  <a:pt x="0" y="456"/>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561031" name="Freeform 7"/>
          <p:cNvSpPr>
            <a:spLocks/>
          </p:cNvSpPr>
          <p:nvPr/>
        </p:nvSpPr>
        <p:spPr bwMode="auto">
          <a:xfrm>
            <a:off x="2057400" y="1016000"/>
            <a:ext cx="4648200" cy="1270000"/>
          </a:xfrm>
          <a:custGeom>
            <a:avLst/>
            <a:gdLst/>
            <a:ahLst/>
            <a:cxnLst>
              <a:cxn ang="0">
                <a:pos x="2928" y="800"/>
              </a:cxn>
              <a:cxn ang="0">
                <a:pos x="2352" y="608"/>
              </a:cxn>
              <a:cxn ang="0">
                <a:pos x="1632" y="80"/>
              </a:cxn>
              <a:cxn ang="0">
                <a:pos x="672" y="128"/>
              </a:cxn>
              <a:cxn ang="0">
                <a:pos x="480" y="608"/>
              </a:cxn>
              <a:cxn ang="0">
                <a:pos x="0" y="800"/>
              </a:cxn>
            </a:cxnLst>
            <a:rect l="0" t="0" r="r" b="b"/>
            <a:pathLst>
              <a:path w="2928" h="800">
                <a:moveTo>
                  <a:pt x="2928" y="800"/>
                </a:moveTo>
                <a:cubicBezTo>
                  <a:pt x="2748" y="764"/>
                  <a:pt x="2568" y="728"/>
                  <a:pt x="2352" y="608"/>
                </a:cubicBezTo>
                <a:cubicBezTo>
                  <a:pt x="2136" y="488"/>
                  <a:pt x="1912" y="160"/>
                  <a:pt x="1632" y="80"/>
                </a:cubicBezTo>
                <a:cubicBezTo>
                  <a:pt x="1352" y="0"/>
                  <a:pt x="864" y="40"/>
                  <a:pt x="672" y="128"/>
                </a:cubicBezTo>
                <a:cubicBezTo>
                  <a:pt x="480" y="216"/>
                  <a:pt x="592" y="496"/>
                  <a:pt x="480" y="608"/>
                </a:cubicBezTo>
                <a:cubicBezTo>
                  <a:pt x="368" y="720"/>
                  <a:pt x="184" y="760"/>
                  <a:pt x="0" y="800"/>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561032" name="Freeform 8"/>
          <p:cNvSpPr>
            <a:spLocks/>
          </p:cNvSpPr>
          <p:nvPr/>
        </p:nvSpPr>
        <p:spPr bwMode="auto">
          <a:xfrm>
            <a:off x="2133600" y="4724400"/>
            <a:ext cx="1981200" cy="76200"/>
          </a:xfrm>
          <a:custGeom>
            <a:avLst/>
            <a:gdLst/>
            <a:ahLst/>
            <a:cxnLst>
              <a:cxn ang="0">
                <a:pos x="1248" y="48"/>
              </a:cxn>
              <a:cxn ang="0">
                <a:pos x="0" y="0"/>
              </a:cxn>
            </a:cxnLst>
            <a:rect l="0" t="0" r="r" b="b"/>
            <a:pathLst>
              <a:path w="1248" h="48">
                <a:moveTo>
                  <a:pt x="1248" y="48"/>
                </a:moveTo>
                <a:cubicBezTo>
                  <a:pt x="1248" y="48"/>
                  <a:pt x="624" y="24"/>
                  <a:pt x="0" y="0"/>
                </a:cubicBezTo>
              </a:path>
            </a:pathLst>
          </a:custGeom>
          <a:noFill/>
          <a:ln w="12700" cap="flat" cmpd="sng">
            <a:solidFill>
              <a:schemeClr val="tx1"/>
            </a:solidFill>
            <a:prstDash val="solid"/>
            <a:round/>
            <a:headEnd type="none" w="sm" len="sm"/>
            <a:tailEnd type="triangle" w="med" len="med"/>
          </a:ln>
          <a:effectLst/>
        </p:spPr>
        <p:txBody>
          <a:bodyPr/>
          <a:lstStyle/>
          <a:p>
            <a:endParaRPr lang="en-US"/>
          </a:p>
        </p:txBody>
      </p:sp>
      <p:sp>
        <p:nvSpPr>
          <p:cNvPr id="2561033" name="Freeform 9"/>
          <p:cNvSpPr>
            <a:spLocks/>
          </p:cNvSpPr>
          <p:nvPr/>
        </p:nvSpPr>
        <p:spPr bwMode="auto">
          <a:xfrm>
            <a:off x="2286000" y="4724400"/>
            <a:ext cx="4495800" cy="762000"/>
          </a:xfrm>
          <a:custGeom>
            <a:avLst/>
            <a:gdLst/>
            <a:ahLst/>
            <a:cxnLst>
              <a:cxn ang="0">
                <a:pos x="2832" y="0"/>
              </a:cxn>
              <a:cxn ang="0">
                <a:pos x="2160" y="240"/>
              </a:cxn>
              <a:cxn ang="0">
                <a:pos x="0" y="480"/>
              </a:cxn>
            </a:cxnLst>
            <a:rect l="0" t="0" r="r" b="b"/>
            <a:pathLst>
              <a:path w="2832" h="480">
                <a:moveTo>
                  <a:pt x="2832" y="0"/>
                </a:moveTo>
                <a:cubicBezTo>
                  <a:pt x="2732" y="80"/>
                  <a:pt x="2632" y="160"/>
                  <a:pt x="2160" y="240"/>
                </a:cubicBezTo>
                <a:cubicBezTo>
                  <a:pt x="1688" y="320"/>
                  <a:pt x="844" y="400"/>
                  <a:pt x="0" y="480"/>
                </a:cubicBezTo>
              </a:path>
            </a:pathLst>
          </a:custGeom>
          <a:noFill/>
          <a:ln w="12700" cap="flat" cmpd="sng">
            <a:solidFill>
              <a:schemeClr val="tx1"/>
            </a:solidFill>
            <a:prstDash val="dash"/>
            <a:round/>
            <a:headEnd type="none" w="sm" len="sm"/>
            <a:tailEnd type="triangle" w="med" len="med"/>
          </a:ln>
          <a:effectLst/>
        </p:spPr>
        <p:txBody>
          <a:bodyPr/>
          <a:lstStyle/>
          <a:p>
            <a:endParaRPr lang="en-US"/>
          </a:p>
        </p:txBody>
      </p:sp>
      <p:sp>
        <p:nvSpPr>
          <p:cNvPr id="2561034" name="Text Box 10"/>
          <p:cNvSpPr txBox="1">
            <a:spLocks noChangeArrowheads="1"/>
          </p:cNvSpPr>
          <p:nvPr/>
        </p:nvSpPr>
        <p:spPr bwMode="auto">
          <a:xfrm>
            <a:off x="228600" y="1944688"/>
            <a:ext cx="641350" cy="457200"/>
          </a:xfrm>
          <a:prstGeom prst="rect">
            <a:avLst/>
          </a:prstGeom>
          <a:noFill/>
          <a:ln w="12700">
            <a:noFill/>
            <a:miter lim="800000"/>
            <a:headEnd type="none" w="sm" len="sm"/>
            <a:tailEnd type="none" w="sm" len="sm"/>
          </a:ln>
          <a:effectLst/>
        </p:spPr>
        <p:txBody>
          <a:bodyPr wrap="none">
            <a:spAutoFit/>
          </a:bodyPr>
          <a:lstStyle/>
          <a:p>
            <a:r>
              <a:rPr lang="en-US" sz="2400">
                <a:solidFill>
                  <a:srgbClr val="009900"/>
                </a:solidFill>
              </a:rPr>
              <a:t>OK</a:t>
            </a:r>
          </a:p>
        </p:txBody>
      </p:sp>
      <p:sp>
        <p:nvSpPr>
          <p:cNvPr id="2561035" name="Text Box 11"/>
          <p:cNvSpPr txBox="1">
            <a:spLocks noChangeArrowheads="1"/>
          </p:cNvSpPr>
          <p:nvPr/>
        </p:nvSpPr>
        <p:spPr bwMode="auto">
          <a:xfrm>
            <a:off x="228600" y="4648200"/>
            <a:ext cx="862013" cy="457200"/>
          </a:xfrm>
          <a:prstGeom prst="rect">
            <a:avLst/>
          </a:prstGeom>
          <a:noFill/>
          <a:ln w="12700">
            <a:noFill/>
            <a:miter lim="800000"/>
            <a:headEnd type="none" w="sm" len="sm"/>
            <a:tailEnd type="none" w="sm" len="sm"/>
          </a:ln>
          <a:effectLst/>
        </p:spPr>
        <p:txBody>
          <a:bodyPr wrap="none">
            <a:spAutoFit/>
          </a:bodyPr>
          <a:lstStyle/>
          <a:p>
            <a:r>
              <a:rPr lang="en-US" sz="2400">
                <a:solidFill>
                  <a:srgbClr val="E71707"/>
                </a:solidFill>
              </a:rPr>
              <a:t>NOK</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9FF5E3D1-078F-41DA-9DB0-0997AA4250C6}" type="slidenum">
              <a:rPr lang="en-US"/>
              <a:pPr/>
              <a:t>62</a:t>
            </a:fld>
            <a:endParaRPr lang="en-US"/>
          </a:p>
        </p:txBody>
      </p:sp>
      <p:sp>
        <p:nvSpPr>
          <p:cNvPr id="2563074" name="Title 1"/>
          <p:cNvSpPr>
            <a:spLocks noGrp="1"/>
          </p:cNvSpPr>
          <p:nvPr>
            <p:ph type="title" idx="4294967295"/>
          </p:nvPr>
        </p:nvSpPr>
        <p:spPr/>
        <p:txBody>
          <a:bodyPr lIns="91440" tIns="45720" rIns="91440" bIns="45720" anchor="ctr"/>
          <a:lstStyle/>
          <a:p>
            <a:pPr eaLnBrk="1" hangingPunct="1"/>
            <a:r>
              <a:rPr lang="en-US" sz="3200"/>
              <a:t>Resource Leak Pattern…</a:t>
            </a:r>
            <a:endParaRPr lang="en-US" sz="2800" b="0">
              <a:solidFill>
                <a:schemeClr val="tx2"/>
              </a:solidFill>
            </a:endParaRPr>
          </a:p>
        </p:txBody>
      </p:sp>
      <p:sp>
        <p:nvSpPr>
          <p:cNvPr id="4" name="Date Placeholder 3"/>
          <p:cNvSpPr txBox="1">
            <a:spLocks noGrp="1"/>
          </p:cNvSpPr>
          <p:nvPr/>
        </p:nvSpPr>
        <p:spPr>
          <a:xfrm>
            <a:off x="457200" y="6356350"/>
            <a:ext cx="2133600" cy="365125"/>
          </a:xfrm>
          <a:prstGeom prst="rect">
            <a:avLst/>
          </a:prstGeom>
          <a:noFill/>
        </p:spPr>
        <p:txBody>
          <a:bodyPr anchor="ctr"/>
          <a:lstStyle/>
          <a:p>
            <a:pPr eaLnBrk="1" fontAlgn="auto" hangingPunct="1">
              <a:spcBef>
                <a:spcPts val="0"/>
              </a:spcBef>
              <a:spcAft>
                <a:spcPts val="0"/>
              </a:spcAft>
              <a:defRPr/>
            </a:pPr>
            <a:fld id="{F718F54C-C875-4A65-8E5E-F798837159E8}" type="datetime1">
              <a:rPr lang="en-US" sz="1200" b="0">
                <a:solidFill>
                  <a:schemeClr val="tx1">
                    <a:tint val="75000"/>
                  </a:schemeClr>
                </a:solidFill>
                <a:latin typeface="+mn-lt"/>
              </a:rPr>
              <a:pPr eaLnBrk="1" fontAlgn="auto" hangingPunct="1">
                <a:spcBef>
                  <a:spcPts val="0"/>
                </a:spcBef>
                <a:spcAft>
                  <a:spcPts val="0"/>
                </a:spcAft>
                <a:defRPr/>
              </a:pPr>
              <a:t>2/16/2009</a:t>
            </a:fld>
            <a:endParaRPr lang="en-US" sz="1200" b="0">
              <a:solidFill>
                <a:schemeClr val="tx1">
                  <a:tint val="75000"/>
                </a:schemeClr>
              </a:solidFill>
              <a:latin typeface="+mn-lt"/>
            </a:endParaRPr>
          </a:p>
        </p:txBody>
      </p:sp>
      <p:sp>
        <p:nvSpPr>
          <p:cNvPr id="2563076" name="Text Box 4"/>
          <p:cNvSpPr txBox="1">
            <a:spLocks noChangeArrowheads="1"/>
          </p:cNvSpPr>
          <p:nvPr/>
        </p:nvSpPr>
        <p:spPr bwMode="auto">
          <a:xfrm>
            <a:off x="1873250" y="2209800"/>
            <a:ext cx="6127750" cy="2282825"/>
          </a:xfrm>
          <a:prstGeom prst="rect">
            <a:avLst/>
          </a:prstGeom>
          <a:noFill/>
          <a:ln w="12700">
            <a:noFill/>
            <a:miter lim="800000"/>
            <a:headEnd type="none" w="sm" len="sm"/>
            <a:tailEnd type="none" w="sm" len="sm"/>
          </a:ln>
          <a:effectLst/>
        </p:spPr>
        <p:txBody>
          <a:bodyPr>
            <a:spAutoFit/>
          </a:bodyPr>
          <a:lstStyle/>
          <a:p>
            <a:r>
              <a:rPr lang="en-US" sz="2400"/>
              <a:t>P0						</a:t>
            </a:r>
          </a:p>
          <a:p>
            <a:r>
              <a:rPr lang="en-US" sz="2400"/>
              <a:t>---					</a:t>
            </a:r>
          </a:p>
          <a:p>
            <a:r>
              <a:rPr lang="en-US" sz="2400"/>
              <a:t>some_allocation_op(&amp;handle);		</a:t>
            </a:r>
            <a:r>
              <a:rPr lang="en-US" sz="2400">
                <a:solidFill>
                  <a:schemeClr val="accent1"/>
                </a:solidFill>
              </a:rPr>
              <a:t>		</a:t>
            </a:r>
          </a:p>
          <a:p>
            <a:endParaRPr lang="en-US" sz="2400">
              <a:solidFill>
                <a:schemeClr val="accent1"/>
              </a:solidFill>
            </a:endParaRPr>
          </a:p>
          <a:p>
            <a:r>
              <a:rPr lang="en-US" sz="2400">
                <a:solidFill>
                  <a:srgbClr val="B2B2B2"/>
                </a:solidFill>
              </a:rPr>
              <a:t>FORGOTTEN DEALLOC  !!</a:t>
            </a:r>
            <a:r>
              <a:rPr lang="en-US" sz="2400"/>
              <a:t>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0"/>
            <a:ext cx="5257800" cy="795337"/>
          </a:xfrm>
        </p:spPr>
        <p:txBody>
          <a:bodyPr>
            <a:normAutofit fontScale="90000"/>
          </a:bodyPr>
          <a:lstStyle/>
          <a:p>
            <a:r>
              <a:rPr lang="en-US" sz="3200" b="1" dirty="0" smtClean="0"/>
              <a:t>Q: Why does the Flanagan / </a:t>
            </a:r>
            <a:r>
              <a:rPr lang="en-US" sz="3200" b="1" dirty="0" err="1" smtClean="0"/>
              <a:t>Godefroid</a:t>
            </a:r>
            <a:r>
              <a:rPr lang="en-US" sz="3200" b="1" dirty="0" smtClean="0"/>
              <a:t> DPOR not suffice for ISP ?</a:t>
            </a:r>
            <a:br>
              <a:rPr lang="en-US" sz="3200" b="1" dirty="0" smtClean="0"/>
            </a:br>
            <a:r>
              <a:rPr lang="en-US" sz="3200" dirty="0" smtClean="0"/>
              <a:t/>
            </a:r>
            <a:br>
              <a:rPr lang="en-US" sz="3200" dirty="0" smtClean="0"/>
            </a:br>
            <a:r>
              <a:rPr lang="en-US" sz="3200" dirty="0" smtClean="0">
                <a:solidFill>
                  <a:srgbClr val="002060"/>
                </a:solidFill>
              </a:rPr>
              <a:t>A: MPI semantics are far </a:t>
            </a:r>
            <a:r>
              <a:rPr lang="en-US" sz="3200" dirty="0" err="1" smtClean="0">
                <a:solidFill>
                  <a:srgbClr val="002060"/>
                </a:solidFill>
              </a:rPr>
              <a:t>far</a:t>
            </a:r>
            <a:r>
              <a:rPr lang="en-US" sz="3200" dirty="0" smtClean="0">
                <a:solidFill>
                  <a:srgbClr val="002060"/>
                </a:solidFill>
              </a:rPr>
              <a:t> trickier</a:t>
            </a:r>
            <a:br>
              <a:rPr lang="en-US" sz="3200" dirty="0" smtClean="0">
                <a:solidFill>
                  <a:srgbClr val="002060"/>
                </a:solidFill>
              </a:rPr>
            </a:br>
            <a:r>
              <a:rPr lang="en-US" sz="3200" dirty="0" smtClean="0">
                <a:solidFill>
                  <a:srgbClr val="002060"/>
                </a:solidFill>
              </a:rPr>
              <a:t/>
            </a:r>
            <a:br>
              <a:rPr lang="en-US" sz="3200" dirty="0" smtClean="0">
                <a:solidFill>
                  <a:srgbClr val="002060"/>
                </a:solidFill>
              </a:rPr>
            </a:br>
            <a:r>
              <a:rPr lang="en-US" sz="3200" dirty="0" smtClean="0">
                <a:solidFill>
                  <a:srgbClr val="002060"/>
                </a:solidFill>
              </a:rPr>
              <a:t>A: MPI progress engine has “a mind of its own”</a:t>
            </a:r>
            <a:br>
              <a:rPr lang="en-US" sz="3200" dirty="0" smtClean="0">
                <a:solidFill>
                  <a:srgbClr val="002060"/>
                </a:solidFill>
              </a:rPr>
            </a:br>
            <a:r>
              <a:rPr lang="en-US" sz="3200" dirty="0" smtClean="0">
                <a:solidFill>
                  <a:srgbClr val="002060"/>
                </a:solidFill>
              </a:rPr>
              <a:t/>
            </a:r>
            <a:br>
              <a:rPr lang="en-US" sz="3200" dirty="0" smtClean="0">
                <a:solidFill>
                  <a:srgbClr val="002060"/>
                </a:solidFill>
              </a:rPr>
            </a:br>
            <a:r>
              <a:rPr lang="en-US" sz="3200" dirty="0" smtClean="0">
                <a:solidFill>
                  <a:srgbClr val="002060"/>
                </a:solidFill>
              </a:rPr>
              <a:t>The “crooked barrier” quiz to follow will tell you why…</a:t>
            </a:r>
            <a:r>
              <a:rPr lang="en-US" sz="3200" b="1" dirty="0" smtClean="0"/>
              <a:t/>
            </a:r>
            <a:br>
              <a:rPr lang="en-US" sz="3200" b="1" dirty="0" smtClean="0"/>
            </a:br>
            <a:r>
              <a:rPr lang="en-US" sz="3200" dirty="0" smtClean="0"/>
              <a:t/>
            </a:r>
            <a:br>
              <a:rPr lang="en-US" sz="3200" dirty="0" smtClean="0"/>
            </a:br>
            <a:endParaRPr lang="en-US" sz="3200" b="1" dirty="0"/>
          </a:p>
        </p:txBody>
      </p:sp>
      <p:sp>
        <p:nvSpPr>
          <p:cNvPr id="9" name="Slide Number Placeholder 8"/>
          <p:cNvSpPr>
            <a:spLocks noGrp="1"/>
          </p:cNvSpPr>
          <p:nvPr>
            <p:ph type="sldNum" sz="quarter" idx="12"/>
          </p:nvPr>
        </p:nvSpPr>
        <p:spPr/>
        <p:txBody>
          <a:bodyPr/>
          <a:lstStyle/>
          <a:p>
            <a:fld id="{08210399-BF1E-F845-A018-4F8D6DDD9A3F}" type="slidenum">
              <a:rPr lang="en-US" smtClean="0"/>
              <a:pPr/>
              <a:t>63</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0E255D34-2D1C-467E-81F1-C19F08E70C53}" type="slidenum">
              <a:rPr lang="en-US"/>
              <a:pPr/>
              <a:t>64</a:t>
            </a:fld>
            <a:endParaRPr lang="en-US"/>
          </a:p>
        </p:txBody>
      </p:sp>
      <p:sp>
        <p:nvSpPr>
          <p:cNvPr id="2518018" name="Rectangle 2"/>
          <p:cNvSpPr>
            <a:spLocks noGrp="1" noChangeArrowheads="1"/>
          </p:cNvSpPr>
          <p:nvPr>
            <p:ph type="title"/>
          </p:nvPr>
        </p:nvSpPr>
        <p:spPr>
          <a:xfrm>
            <a:off x="228600" y="347663"/>
            <a:ext cx="8458200" cy="795337"/>
          </a:xfrm>
        </p:spPr>
        <p:txBody>
          <a:bodyPr/>
          <a:lstStyle/>
          <a:p>
            <a:r>
              <a:rPr lang="en-US" sz="2800" b="0"/>
              <a:t>Why is even this much debugging hard?</a:t>
            </a:r>
            <a:br>
              <a:rPr lang="en-US" sz="2800" b="0"/>
            </a:br>
            <a:r>
              <a:rPr lang="en-US" sz="2800" b="0"/>
              <a:t/>
            </a:r>
            <a:br>
              <a:rPr lang="en-US" sz="2800" b="0"/>
            </a:br>
            <a:r>
              <a:rPr lang="en-US" sz="2800" b="0">
                <a:solidFill>
                  <a:schemeClr val="tx2"/>
                </a:solidFill>
              </a:rPr>
              <a:t>The “crooked barrier” quiz will show you why…</a:t>
            </a:r>
          </a:p>
        </p:txBody>
      </p:sp>
      <p:sp>
        <p:nvSpPr>
          <p:cNvPr id="2518019" name="Text Box 3"/>
          <p:cNvSpPr txBox="1">
            <a:spLocks noChangeArrowheads="1"/>
          </p:cNvSpPr>
          <p:nvPr/>
        </p:nvSpPr>
        <p:spPr bwMode="auto">
          <a:xfrm>
            <a:off x="1143000" y="2220913"/>
            <a:ext cx="2128838" cy="1920875"/>
          </a:xfrm>
          <a:prstGeom prst="rect">
            <a:avLst/>
          </a:prstGeom>
          <a:noFill/>
          <a:ln w="12700">
            <a:noFill/>
            <a:miter lim="800000"/>
            <a:headEnd type="none" w="sm" len="sm"/>
            <a:tailEnd type="none" w="sm" len="sm"/>
          </a:ln>
          <a:effectLst/>
        </p:spPr>
        <p:txBody>
          <a:bodyPr wrap="none">
            <a:spAutoFit/>
          </a:bodyPr>
          <a:lstStyle/>
          <a:p>
            <a:r>
              <a:rPr lang="en-US" sz="2000"/>
              <a:t>P0</a:t>
            </a:r>
          </a:p>
          <a:p>
            <a:r>
              <a:rPr lang="en-US" sz="2000"/>
              <a:t>---</a:t>
            </a:r>
          </a:p>
          <a:p>
            <a:endParaRPr lang="en-US" sz="2000"/>
          </a:p>
          <a:p>
            <a:r>
              <a:rPr lang="en-US" sz="2000"/>
              <a:t>MPI_Isend ( P2 )</a:t>
            </a:r>
          </a:p>
          <a:p>
            <a:endParaRPr lang="en-US" sz="2000"/>
          </a:p>
          <a:p>
            <a:r>
              <a:rPr lang="en-US" sz="2000"/>
              <a:t>MPI_Barrier</a:t>
            </a:r>
          </a:p>
        </p:txBody>
      </p:sp>
      <p:sp>
        <p:nvSpPr>
          <p:cNvPr id="2518020" name="Text Box 4"/>
          <p:cNvSpPr txBox="1">
            <a:spLocks noChangeArrowheads="1"/>
          </p:cNvSpPr>
          <p:nvPr/>
        </p:nvSpPr>
        <p:spPr bwMode="auto">
          <a:xfrm>
            <a:off x="3562350" y="2209800"/>
            <a:ext cx="2058988" cy="1920875"/>
          </a:xfrm>
          <a:prstGeom prst="rect">
            <a:avLst/>
          </a:prstGeom>
          <a:noFill/>
          <a:ln w="12700">
            <a:noFill/>
            <a:miter lim="800000"/>
            <a:headEnd type="none" w="sm" len="sm"/>
            <a:tailEnd type="none" w="sm" len="sm"/>
          </a:ln>
          <a:effectLst/>
        </p:spPr>
        <p:txBody>
          <a:bodyPr wrap="none">
            <a:spAutoFit/>
          </a:bodyPr>
          <a:lstStyle/>
          <a:p>
            <a:r>
              <a:rPr lang="en-US" sz="2000"/>
              <a:t>P1</a:t>
            </a:r>
          </a:p>
          <a:p>
            <a:r>
              <a:rPr lang="en-US" sz="2000"/>
              <a:t>---</a:t>
            </a:r>
          </a:p>
          <a:p>
            <a:endParaRPr lang="en-US" sz="2000"/>
          </a:p>
          <a:p>
            <a:r>
              <a:rPr lang="en-US" sz="2000"/>
              <a:t>MPI_Barrier</a:t>
            </a:r>
          </a:p>
          <a:p>
            <a:endParaRPr lang="en-US" sz="2000"/>
          </a:p>
          <a:p>
            <a:r>
              <a:rPr lang="en-US" sz="2000"/>
              <a:t>MPI_Isend( P2 )</a:t>
            </a:r>
          </a:p>
        </p:txBody>
      </p:sp>
      <p:sp>
        <p:nvSpPr>
          <p:cNvPr id="2518021" name="Text Box 5"/>
          <p:cNvSpPr txBox="1">
            <a:spLocks noChangeArrowheads="1"/>
          </p:cNvSpPr>
          <p:nvPr/>
        </p:nvSpPr>
        <p:spPr bwMode="auto">
          <a:xfrm>
            <a:off x="6100763" y="2209800"/>
            <a:ext cx="2284412" cy="1920875"/>
          </a:xfrm>
          <a:prstGeom prst="rect">
            <a:avLst/>
          </a:prstGeom>
          <a:noFill/>
          <a:ln w="12700">
            <a:noFill/>
            <a:miter lim="800000"/>
            <a:headEnd type="none" w="sm" len="sm"/>
            <a:tailEnd type="none" w="sm" len="sm"/>
          </a:ln>
          <a:effectLst/>
        </p:spPr>
        <p:txBody>
          <a:bodyPr wrap="none">
            <a:spAutoFit/>
          </a:bodyPr>
          <a:lstStyle/>
          <a:p>
            <a:r>
              <a:rPr lang="en-US" sz="2000"/>
              <a:t>P2</a:t>
            </a:r>
          </a:p>
          <a:p>
            <a:r>
              <a:rPr lang="en-US" sz="2000"/>
              <a:t>---</a:t>
            </a:r>
          </a:p>
          <a:p>
            <a:endParaRPr lang="en-US" sz="2000"/>
          </a:p>
          <a:p>
            <a:r>
              <a:rPr lang="en-US" sz="2000"/>
              <a:t>MPI_Irecv ( ANY )</a:t>
            </a:r>
          </a:p>
          <a:p>
            <a:endParaRPr lang="en-US" sz="2000"/>
          </a:p>
          <a:p>
            <a:r>
              <a:rPr lang="en-US" sz="2000"/>
              <a:t>MPI_Barrier</a:t>
            </a:r>
          </a:p>
        </p:txBody>
      </p:sp>
      <p:sp>
        <p:nvSpPr>
          <p:cNvPr id="2518022" name="Freeform 6"/>
          <p:cNvSpPr>
            <a:spLocks/>
          </p:cNvSpPr>
          <p:nvPr/>
        </p:nvSpPr>
        <p:spPr bwMode="auto">
          <a:xfrm>
            <a:off x="762000" y="2819400"/>
            <a:ext cx="7924800" cy="952500"/>
          </a:xfrm>
          <a:custGeom>
            <a:avLst/>
            <a:gdLst/>
            <a:ahLst/>
            <a:cxnLst>
              <a:cxn ang="0">
                <a:pos x="0" y="488"/>
              </a:cxn>
              <a:cxn ang="0">
                <a:pos x="1584" y="536"/>
              </a:cxn>
              <a:cxn ang="0">
                <a:pos x="1776" y="104"/>
              </a:cxn>
              <a:cxn ang="0">
                <a:pos x="2208" y="8"/>
              </a:cxn>
              <a:cxn ang="0">
                <a:pos x="2736" y="56"/>
              </a:cxn>
              <a:cxn ang="0">
                <a:pos x="2832" y="296"/>
              </a:cxn>
              <a:cxn ang="0">
                <a:pos x="3024" y="440"/>
              </a:cxn>
              <a:cxn ang="0">
                <a:pos x="3360" y="440"/>
              </a:cxn>
              <a:cxn ang="0">
                <a:pos x="4224" y="440"/>
              </a:cxn>
              <a:cxn ang="0">
                <a:pos x="4992" y="440"/>
              </a:cxn>
            </a:cxnLst>
            <a:rect l="0" t="0" r="r" b="b"/>
            <a:pathLst>
              <a:path w="4992" h="600">
                <a:moveTo>
                  <a:pt x="0" y="488"/>
                </a:moveTo>
                <a:cubicBezTo>
                  <a:pt x="644" y="544"/>
                  <a:pt x="1288" y="600"/>
                  <a:pt x="1584" y="536"/>
                </a:cubicBezTo>
                <a:cubicBezTo>
                  <a:pt x="1880" y="472"/>
                  <a:pt x="1672" y="192"/>
                  <a:pt x="1776" y="104"/>
                </a:cubicBezTo>
                <a:cubicBezTo>
                  <a:pt x="1880" y="16"/>
                  <a:pt x="2048" y="16"/>
                  <a:pt x="2208" y="8"/>
                </a:cubicBezTo>
                <a:cubicBezTo>
                  <a:pt x="2368" y="0"/>
                  <a:pt x="2632" y="8"/>
                  <a:pt x="2736" y="56"/>
                </a:cubicBezTo>
                <a:cubicBezTo>
                  <a:pt x="2840" y="104"/>
                  <a:pt x="2784" y="232"/>
                  <a:pt x="2832" y="296"/>
                </a:cubicBezTo>
                <a:cubicBezTo>
                  <a:pt x="2880" y="360"/>
                  <a:pt x="2936" y="416"/>
                  <a:pt x="3024" y="440"/>
                </a:cubicBezTo>
                <a:cubicBezTo>
                  <a:pt x="3112" y="464"/>
                  <a:pt x="3160" y="440"/>
                  <a:pt x="3360" y="440"/>
                </a:cubicBezTo>
                <a:cubicBezTo>
                  <a:pt x="3560" y="440"/>
                  <a:pt x="3952" y="440"/>
                  <a:pt x="4224" y="440"/>
                </a:cubicBezTo>
                <a:cubicBezTo>
                  <a:pt x="4496" y="440"/>
                  <a:pt x="4744" y="440"/>
                  <a:pt x="4992" y="440"/>
                </a:cubicBezTo>
              </a:path>
            </a:pathLst>
          </a:custGeom>
          <a:noFill/>
          <a:ln w="6350" cap="flat" cmpd="sng">
            <a:solidFill>
              <a:schemeClr val="tx1"/>
            </a:solidFill>
            <a:prstDash val="dash"/>
            <a:round/>
            <a:headEnd type="none" w="sm" len="sm"/>
            <a:tailEnd type="none" w="sm" len="sm"/>
          </a:ln>
          <a:effectLst/>
        </p:spPr>
        <p:txBody>
          <a:bodyPr/>
          <a:lstStyle/>
          <a:p>
            <a:endParaRPr lang="en-US"/>
          </a:p>
        </p:txBody>
      </p:sp>
      <p:sp>
        <p:nvSpPr>
          <p:cNvPr id="2518023" name="Rectangle 7"/>
          <p:cNvSpPr>
            <a:spLocks noChangeArrowheads="1"/>
          </p:cNvSpPr>
          <p:nvPr/>
        </p:nvSpPr>
        <p:spPr bwMode="auto">
          <a:xfrm>
            <a:off x="1943100" y="5181600"/>
            <a:ext cx="5448300" cy="457200"/>
          </a:xfrm>
          <a:prstGeom prst="rect">
            <a:avLst/>
          </a:prstGeom>
          <a:noFill/>
          <a:ln w="12700">
            <a:noFill/>
            <a:miter lim="800000"/>
            <a:headEnd type="none" w="sm" len="sm"/>
            <a:tailEnd type="none" w="sm" len="sm"/>
          </a:ln>
          <a:effectLst/>
        </p:spPr>
        <p:txBody>
          <a:bodyPr wrap="none">
            <a:spAutoFit/>
          </a:bodyPr>
          <a:lstStyle/>
          <a:p>
            <a:r>
              <a:rPr lang="en-US" sz="2400" i="1">
                <a:solidFill>
                  <a:srgbClr val="CC0000"/>
                </a:solidFill>
              </a:rPr>
              <a:t>Will P1’s Send Match P2’s Receive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48F8533C-39B2-4C60-87ED-F371FB65F0A7}" type="slidenum">
              <a:rPr lang="en-US"/>
              <a:pPr/>
              <a:t>65</a:t>
            </a:fld>
            <a:endParaRPr lang="en-US"/>
          </a:p>
        </p:txBody>
      </p:sp>
      <p:sp>
        <p:nvSpPr>
          <p:cNvPr id="2520067" name="Text Box 3"/>
          <p:cNvSpPr txBox="1">
            <a:spLocks noChangeArrowheads="1"/>
          </p:cNvSpPr>
          <p:nvPr/>
        </p:nvSpPr>
        <p:spPr bwMode="auto">
          <a:xfrm>
            <a:off x="1143000" y="2220913"/>
            <a:ext cx="2128838" cy="1920875"/>
          </a:xfrm>
          <a:prstGeom prst="rect">
            <a:avLst/>
          </a:prstGeom>
          <a:noFill/>
          <a:ln w="12700">
            <a:noFill/>
            <a:miter lim="800000"/>
            <a:headEnd type="none" w="sm" len="sm"/>
            <a:tailEnd type="none" w="sm" len="sm"/>
          </a:ln>
          <a:effectLst/>
        </p:spPr>
        <p:txBody>
          <a:bodyPr wrap="none">
            <a:spAutoFit/>
          </a:bodyPr>
          <a:lstStyle/>
          <a:p>
            <a:r>
              <a:rPr lang="en-US" sz="2000"/>
              <a:t>P0</a:t>
            </a:r>
          </a:p>
          <a:p>
            <a:r>
              <a:rPr lang="en-US" sz="2000"/>
              <a:t>---</a:t>
            </a:r>
          </a:p>
          <a:p>
            <a:endParaRPr lang="en-US" sz="2000"/>
          </a:p>
          <a:p>
            <a:r>
              <a:rPr lang="en-US" sz="2000"/>
              <a:t>MPI_Isend ( P2 )</a:t>
            </a:r>
          </a:p>
          <a:p>
            <a:endParaRPr lang="en-US" sz="2000"/>
          </a:p>
          <a:p>
            <a:r>
              <a:rPr lang="en-US" sz="2000"/>
              <a:t>MPI_Barrier</a:t>
            </a:r>
          </a:p>
        </p:txBody>
      </p:sp>
      <p:sp>
        <p:nvSpPr>
          <p:cNvPr id="2520068" name="Text Box 4"/>
          <p:cNvSpPr txBox="1">
            <a:spLocks noChangeArrowheads="1"/>
          </p:cNvSpPr>
          <p:nvPr/>
        </p:nvSpPr>
        <p:spPr bwMode="auto">
          <a:xfrm>
            <a:off x="3562350" y="2209800"/>
            <a:ext cx="2058988" cy="1920875"/>
          </a:xfrm>
          <a:prstGeom prst="rect">
            <a:avLst/>
          </a:prstGeom>
          <a:noFill/>
          <a:ln w="12700">
            <a:noFill/>
            <a:miter lim="800000"/>
            <a:headEnd type="none" w="sm" len="sm"/>
            <a:tailEnd type="none" w="sm" len="sm"/>
          </a:ln>
          <a:effectLst/>
        </p:spPr>
        <p:txBody>
          <a:bodyPr wrap="none">
            <a:spAutoFit/>
          </a:bodyPr>
          <a:lstStyle/>
          <a:p>
            <a:r>
              <a:rPr lang="en-US" sz="2000"/>
              <a:t>P1</a:t>
            </a:r>
          </a:p>
          <a:p>
            <a:r>
              <a:rPr lang="en-US" sz="2000"/>
              <a:t>---</a:t>
            </a:r>
          </a:p>
          <a:p>
            <a:endParaRPr lang="en-US" sz="2000"/>
          </a:p>
          <a:p>
            <a:r>
              <a:rPr lang="en-US" sz="2000"/>
              <a:t>MPI_Barrier</a:t>
            </a:r>
          </a:p>
          <a:p>
            <a:endParaRPr lang="en-US" sz="2000"/>
          </a:p>
          <a:p>
            <a:r>
              <a:rPr lang="en-US" sz="2000"/>
              <a:t>MPI_Isend( P2 )</a:t>
            </a:r>
          </a:p>
        </p:txBody>
      </p:sp>
      <p:sp>
        <p:nvSpPr>
          <p:cNvPr id="2520069" name="Text Box 5"/>
          <p:cNvSpPr txBox="1">
            <a:spLocks noChangeArrowheads="1"/>
          </p:cNvSpPr>
          <p:nvPr/>
        </p:nvSpPr>
        <p:spPr bwMode="auto">
          <a:xfrm>
            <a:off x="6100763" y="2209800"/>
            <a:ext cx="2284412" cy="1920875"/>
          </a:xfrm>
          <a:prstGeom prst="rect">
            <a:avLst/>
          </a:prstGeom>
          <a:noFill/>
          <a:ln w="12700">
            <a:noFill/>
            <a:miter lim="800000"/>
            <a:headEnd type="none" w="sm" len="sm"/>
            <a:tailEnd type="none" w="sm" len="sm"/>
          </a:ln>
          <a:effectLst/>
        </p:spPr>
        <p:txBody>
          <a:bodyPr wrap="none">
            <a:spAutoFit/>
          </a:bodyPr>
          <a:lstStyle/>
          <a:p>
            <a:r>
              <a:rPr lang="en-US" sz="2000"/>
              <a:t>P2</a:t>
            </a:r>
          </a:p>
          <a:p>
            <a:r>
              <a:rPr lang="en-US" sz="2000"/>
              <a:t>---</a:t>
            </a:r>
          </a:p>
          <a:p>
            <a:endParaRPr lang="en-US" sz="2000"/>
          </a:p>
          <a:p>
            <a:r>
              <a:rPr lang="en-US" sz="2000"/>
              <a:t>MPI_Irecv ( ANY )</a:t>
            </a:r>
          </a:p>
          <a:p>
            <a:endParaRPr lang="en-US" sz="2000"/>
          </a:p>
          <a:p>
            <a:r>
              <a:rPr lang="en-US" sz="2000"/>
              <a:t>MPI_Barrier</a:t>
            </a:r>
          </a:p>
        </p:txBody>
      </p:sp>
      <p:sp>
        <p:nvSpPr>
          <p:cNvPr id="2520070" name="Freeform 6"/>
          <p:cNvSpPr>
            <a:spLocks/>
          </p:cNvSpPr>
          <p:nvPr/>
        </p:nvSpPr>
        <p:spPr bwMode="auto">
          <a:xfrm>
            <a:off x="762000" y="2819400"/>
            <a:ext cx="7924800" cy="952500"/>
          </a:xfrm>
          <a:custGeom>
            <a:avLst/>
            <a:gdLst/>
            <a:ahLst/>
            <a:cxnLst>
              <a:cxn ang="0">
                <a:pos x="0" y="488"/>
              </a:cxn>
              <a:cxn ang="0">
                <a:pos x="1584" y="536"/>
              </a:cxn>
              <a:cxn ang="0">
                <a:pos x="1776" y="104"/>
              </a:cxn>
              <a:cxn ang="0">
                <a:pos x="2208" y="8"/>
              </a:cxn>
              <a:cxn ang="0">
                <a:pos x="2736" y="56"/>
              </a:cxn>
              <a:cxn ang="0">
                <a:pos x="2832" y="296"/>
              </a:cxn>
              <a:cxn ang="0">
                <a:pos x="3024" y="440"/>
              </a:cxn>
              <a:cxn ang="0">
                <a:pos x="3360" y="440"/>
              </a:cxn>
              <a:cxn ang="0">
                <a:pos x="4224" y="440"/>
              </a:cxn>
              <a:cxn ang="0">
                <a:pos x="4992" y="440"/>
              </a:cxn>
            </a:cxnLst>
            <a:rect l="0" t="0" r="r" b="b"/>
            <a:pathLst>
              <a:path w="4992" h="600">
                <a:moveTo>
                  <a:pt x="0" y="488"/>
                </a:moveTo>
                <a:cubicBezTo>
                  <a:pt x="644" y="544"/>
                  <a:pt x="1288" y="600"/>
                  <a:pt x="1584" y="536"/>
                </a:cubicBezTo>
                <a:cubicBezTo>
                  <a:pt x="1880" y="472"/>
                  <a:pt x="1672" y="192"/>
                  <a:pt x="1776" y="104"/>
                </a:cubicBezTo>
                <a:cubicBezTo>
                  <a:pt x="1880" y="16"/>
                  <a:pt x="2048" y="16"/>
                  <a:pt x="2208" y="8"/>
                </a:cubicBezTo>
                <a:cubicBezTo>
                  <a:pt x="2368" y="0"/>
                  <a:pt x="2632" y="8"/>
                  <a:pt x="2736" y="56"/>
                </a:cubicBezTo>
                <a:cubicBezTo>
                  <a:pt x="2840" y="104"/>
                  <a:pt x="2784" y="232"/>
                  <a:pt x="2832" y="296"/>
                </a:cubicBezTo>
                <a:cubicBezTo>
                  <a:pt x="2880" y="360"/>
                  <a:pt x="2936" y="416"/>
                  <a:pt x="3024" y="440"/>
                </a:cubicBezTo>
                <a:cubicBezTo>
                  <a:pt x="3112" y="464"/>
                  <a:pt x="3160" y="440"/>
                  <a:pt x="3360" y="440"/>
                </a:cubicBezTo>
                <a:cubicBezTo>
                  <a:pt x="3560" y="440"/>
                  <a:pt x="3952" y="440"/>
                  <a:pt x="4224" y="440"/>
                </a:cubicBezTo>
                <a:cubicBezTo>
                  <a:pt x="4496" y="440"/>
                  <a:pt x="4744" y="440"/>
                  <a:pt x="4992" y="440"/>
                </a:cubicBezTo>
              </a:path>
            </a:pathLst>
          </a:custGeom>
          <a:noFill/>
          <a:ln w="6350" cap="flat" cmpd="sng">
            <a:solidFill>
              <a:schemeClr val="tx1"/>
            </a:solidFill>
            <a:prstDash val="dash"/>
            <a:round/>
            <a:headEnd type="none" w="sm" len="sm"/>
            <a:tailEnd type="none" w="sm" len="sm"/>
          </a:ln>
          <a:effectLst/>
        </p:spPr>
        <p:txBody>
          <a:bodyPr/>
          <a:lstStyle/>
          <a:p>
            <a:endParaRPr lang="en-US"/>
          </a:p>
        </p:txBody>
      </p:sp>
      <p:sp>
        <p:nvSpPr>
          <p:cNvPr id="2520071" name="Rectangle 7"/>
          <p:cNvSpPr>
            <a:spLocks noChangeArrowheads="1"/>
          </p:cNvSpPr>
          <p:nvPr/>
        </p:nvSpPr>
        <p:spPr bwMode="auto">
          <a:xfrm>
            <a:off x="381000" y="4953000"/>
            <a:ext cx="4165600" cy="457200"/>
          </a:xfrm>
          <a:prstGeom prst="rect">
            <a:avLst/>
          </a:prstGeom>
          <a:noFill/>
          <a:ln w="12700">
            <a:noFill/>
            <a:miter lim="800000"/>
            <a:headEnd type="none" w="sm" len="sm"/>
            <a:tailEnd type="none" w="sm" len="sm"/>
          </a:ln>
          <a:effectLst/>
        </p:spPr>
        <p:txBody>
          <a:bodyPr wrap="none">
            <a:spAutoFit/>
          </a:bodyPr>
          <a:lstStyle/>
          <a:p>
            <a:r>
              <a:rPr lang="en-US" sz="2400" b="0" i="1">
                <a:solidFill>
                  <a:schemeClr val="tx2"/>
                </a:solidFill>
              </a:rPr>
              <a:t>It will !  Here is the animation </a:t>
            </a:r>
          </a:p>
        </p:txBody>
      </p:sp>
      <p:sp>
        <p:nvSpPr>
          <p:cNvPr id="2520075" name="Rectangle 11"/>
          <p:cNvSpPr>
            <a:spLocks noGrp="1" noChangeArrowheads="1"/>
          </p:cNvSpPr>
          <p:nvPr>
            <p:ph type="title"/>
          </p:nvPr>
        </p:nvSpPr>
        <p:spPr>
          <a:xfrm>
            <a:off x="228600" y="347663"/>
            <a:ext cx="8458200" cy="795337"/>
          </a:xfrm>
          <a:noFill/>
          <a:ln/>
        </p:spPr>
        <p:txBody>
          <a:bodyPr/>
          <a:lstStyle/>
          <a:p>
            <a:r>
              <a:rPr lang="en-US" b="0">
                <a:solidFill>
                  <a:srgbClr val="C0C0C0"/>
                </a:solidFill>
              </a:rPr>
              <a:t>MPI Behavior</a:t>
            </a:r>
            <a:br>
              <a:rPr lang="en-US" b="0">
                <a:solidFill>
                  <a:srgbClr val="C0C0C0"/>
                </a:solidFill>
              </a:rPr>
            </a:br>
            <a:r>
              <a:rPr lang="en-US" b="0">
                <a:solidFill>
                  <a:srgbClr val="C0C0C0"/>
                </a:solidFill>
              </a:rPr>
              <a:t/>
            </a:r>
            <a:br>
              <a:rPr lang="en-US" b="0">
                <a:solidFill>
                  <a:srgbClr val="C0C0C0"/>
                </a:solidFill>
              </a:rPr>
            </a:br>
            <a:r>
              <a:rPr lang="en-US" b="0">
                <a:solidFill>
                  <a:srgbClr val="C0C0C0"/>
                </a:solidFill>
              </a:rPr>
              <a:t>The “crooked barrier” quiz</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9EC0A0A7-54A0-4672-B3AB-85ECB49A0CD3}" type="slidenum">
              <a:rPr lang="en-US"/>
              <a:pPr/>
              <a:t>66</a:t>
            </a:fld>
            <a:endParaRPr lang="en-US"/>
          </a:p>
        </p:txBody>
      </p:sp>
      <p:sp>
        <p:nvSpPr>
          <p:cNvPr id="2522115" name="Text Box 3"/>
          <p:cNvSpPr txBox="1">
            <a:spLocks noChangeArrowheads="1"/>
          </p:cNvSpPr>
          <p:nvPr/>
        </p:nvSpPr>
        <p:spPr bwMode="auto">
          <a:xfrm>
            <a:off x="1143000" y="2220913"/>
            <a:ext cx="2128838" cy="1920875"/>
          </a:xfrm>
          <a:prstGeom prst="rect">
            <a:avLst/>
          </a:prstGeom>
          <a:noFill/>
          <a:ln w="12700">
            <a:noFill/>
            <a:miter lim="800000"/>
            <a:headEnd type="none" w="sm" len="sm"/>
            <a:tailEnd type="none" w="sm" len="sm"/>
          </a:ln>
          <a:effectLst/>
        </p:spPr>
        <p:txBody>
          <a:bodyPr wrap="none">
            <a:spAutoFit/>
          </a:bodyPr>
          <a:lstStyle/>
          <a:p>
            <a:r>
              <a:rPr lang="en-US" sz="2000"/>
              <a:t>P0</a:t>
            </a:r>
          </a:p>
          <a:p>
            <a:r>
              <a:rPr lang="en-US" sz="2000"/>
              <a:t>---</a:t>
            </a:r>
          </a:p>
          <a:p>
            <a:endParaRPr lang="en-US" sz="2000"/>
          </a:p>
          <a:p>
            <a:r>
              <a:rPr lang="en-US" sz="2000">
                <a:solidFill>
                  <a:srgbClr val="CC0099"/>
                </a:solidFill>
              </a:rPr>
              <a:t>MPI_Isend ( P2 )</a:t>
            </a:r>
          </a:p>
          <a:p>
            <a:endParaRPr lang="en-US" sz="2000">
              <a:solidFill>
                <a:srgbClr val="CC0099"/>
              </a:solidFill>
            </a:endParaRPr>
          </a:p>
          <a:p>
            <a:r>
              <a:rPr lang="en-US" sz="2000"/>
              <a:t>MPI_Barrier</a:t>
            </a:r>
          </a:p>
        </p:txBody>
      </p:sp>
      <p:sp>
        <p:nvSpPr>
          <p:cNvPr id="2522116" name="Text Box 4"/>
          <p:cNvSpPr txBox="1">
            <a:spLocks noChangeArrowheads="1"/>
          </p:cNvSpPr>
          <p:nvPr/>
        </p:nvSpPr>
        <p:spPr bwMode="auto">
          <a:xfrm>
            <a:off x="3562350" y="2209800"/>
            <a:ext cx="2058988" cy="1920875"/>
          </a:xfrm>
          <a:prstGeom prst="rect">
            <a:avLst/>
          </a:prstGeom>
          <a:noFill/>
          <a:ln w="12700">
            <a:noFill/>
            <a:miter lim="800000"/>
            <a:headEnd type="none" w="sm" len="sm"/>
            <a:tailEnd type="none" w="sm" len="sm"/>
          </a:ln>
          <a:effectLst/>
        </p:spPr>
        <p:txBody>
          <a:bodyPr wrap="none">
            <a:spAutoFit/>
          </a:bodyPr>
          <a:lstStyle/>
          <a:p>
            <a:r>
              <a:rPr lang="en-US" sz="2000"/>
              <a:t>P1</a:t>
            </a:r>
          </a:p>
          <a:p>
            <a:r>
              <a:rPr lang="en-US" sz="2000"/>
              <a:t>---</a:t>
            </a:r>
          </a:p>
          <a:p>
            <a:endParaRPr lang="en-US" sz="2000"/>
          </a:p>
          <a:p>
            <a:r>
              <a:rPr lang="en-US" sz="2000"/>
              <a:t>MPI_Barrier</a:t>
            </a:r>
          </a:p>
          <a:p>
            <a:endParaRPr lang="en-US" sz="2000"/>
          </a:p>
          <a:p>
            <a:r>
              <a:rPr lang="en-US" sz="2000"/>
              <a:t>MPI_Isend( P2 )</a:t>
            </a:r>
          </a:p>
        </p:txBody>
      </p:sp>
      <p:sp>
        <p:nvSpPr>
          <p:cNvPr id="2522117" name="Text Box 5"/>
          <p:cNvSpPr txBox="1">
            <a:spLocks noChangeArrowheads="1"/>
          </p:cNvSpPr>
          <p:nvPr/>
        </p:nvSpPr>
        <p:spPr bwMode="auto">
          <a:xfrm>
            <a:off x="6100763" y="2209800"/>
            <a:ext cx="2284412" cy="1920875"/>
          </a:xfrm>
          <a:prstGeom prst="rect">
            <a:avLst/>
          </a:prstGeom>
          <a:noFill/>
          <a:ln w="12700">
            <a:noFill/>
            <a:miter lim="800000"/>
            <a:headEnd type="none" w="sm" len="sm"/>
            <a:tailEnd type="none" w="sm" len="sm"/>
          </a:ln>
          <a:effectLst/>
        </p:spPr>
        <p:txBody>
          <a:bodyPr wrap="none">
            <a:spAutoFit/>
          </a:bodyPr>
          <a:lstStyle/>
          <a:p>
            <a:r>
              <a:rPr lang="en-US" sz="2000"/>
              <a:t>P2</a:t>
            </a:r>
          </a:p>
          <a:p>
            <a:r>
              <a:rPr lang="en-US" sz="2000"/>
              <a:t>---</a:t>
            </a:r>
          </a:p>
          <a:p>
            <a:endParaRPr lang="en-US" sz="2000"/>
          </a:p>
          <a:p>
            <a:r>
              <a:rPr lang="en-US" sz="2000"/>
              <a:t>MPI_Irecv ( ANY )</a:t>
            </a:r>
          </a:p>
          <a:p>
            <a:endParaRPr lang="en-US" sz="2000"/>
          </a:p>
          <a:p>
            <a:r>
              <a:rPr lang="en-US" sz="2000"/>
              <a:t>MPI_Barrier</a:t>
            </a:r>
          </a:p>
        </p:txBody>
      </p:sp>
      <p:sp>
        <p:nvSpPr>
          <p:cNvPr id="2522118" name="Freeform 6"/>
          <p:cNvSpPr>
            <a:spLocks/>
          </p:cNvSpPr>
          <p:nvPr/>
        </p:nvSpPr>
        <p:spPr bwMode="auto">
          <a:xfrm>
            <a:off x="762000" y="2819400"/>
            <a:ext cx="7924800" cy="952500"/>
          </a:xfrm>
          <a:custGeom>
            <a:avLst/>
            <a:gdLst/>
            <a:ahLst/>
            <a:cxnLst>
              <a:cxn ang="0">
                <a:pos x="0" y="488"/>
              </a:cxn>
              <a:cxn ang="0">
                <a:pos x="1584" y="536"/>
              </a:cxn>
              <a:cxn ang="0">
                <a:pos x="1776" y="104"/>
              </a:cxn>
              <a:cxn ang="0">
                <a:pos x="2208" y="8"/>
              </a:cxn>
              <a:cxn ang="0">
                <a:pos x="2736" y="56"/>
              </a:cxn>
              <a:cxn ang="0">
                <a:pos x="2832" y="296"/>
              </a:cxn>
              <a:cxn ang="0">
                <a:pos x="3024" y="440"/>
              </a:cxn>
              <a:cxn ang="0">
                <a:pos x="3360" y="440"/>
              </a:cxn>
              <a:cxn ang="0">
                <a:pos x="4224" y="440"/>
              </a:cxn>
              <a:cxn ang="0">
                <a:pos x="4992" y="440"/>
              </a:cxn>
            </a:cxnLst>
            <a:rect l="0" t="0" r="r" b="b"/>
            <a:pathLst>
              <a:path w="4992" h="600">
                <a:moveTo>
                  <a:pt x="0" y="488"/>
                </a:moveTo>
                <a:cubicBezTo>
                  <a:pt x="644" y="544"/>
                  <a:pt x="1288" y="600"/>
                  <a:pt x="1584" y="536"/>
                </a:cubicBezTo>
                <a:cubicBezTo>
                  <a:pt x="1880" y="472"/>
                  <a:pt x="1672" y="192"/>
                  <a:pt x="1776" y="104"/>
                </a:cubicBezTo>
                <a:cubicBezTo>
                  <a:pt x="1880" y="16"/>
                  <a:pt x="2048" y="16"/>
                  <a:pt x="2208" y="8"/>
                </a:cubicBezTo>
                <a:cubicBezTo>
                  <a:pt x="2368" y="0"/>
                  <a:pt x="2632" y="8"/>
                  <a:pt x="2736" y="56"/>
                </a:cubicBezTo>
                <a:cubicBezTo>
                  <a:pt x="2840" y="104"/>
                  <a:pt x="2784" y="232"/>
                  <a:pt x="2832" y="296"/>
                </a:cubicBezTo>
                <a:cubicBezTo>
                  <a:pt x="2880" y="360"/>
                  <a:pt x="2936" y="416"/>
                  <a:pt x="3024" y="440"/>
                </a:cubicBezTo>
                <a:cubicBezTo>
                  <a:pt x="3112" y="464"/>
                  <a:pt x="3160" y="440"/>
                  <a:pt x="3360" y="440"/>
                </a:cubicBezTo>
                <a:cubicBezTo>
                  <a:pt x="3560" y="440"/>
                  <a:pt x="3952" y="440"/>
                  <a:pt x="4224" y="440"/>
                </a:cubicBezTo>
                <a:cubicBezTo>
                  <a:pt x="4496" y="440"/>
                  <a:pt x="4744" y="440"/>
                  <a:pt x="4992" y="440"/>
                </a:cubicBezTo>
              </a:path>
            </a:pathLst>
          </a:custGeom>
          <a:noFill/>
          <a:ln w="6350" cap="flat" cmpd="sng">
            <a:solidFill>
              <a:schemeClr val="tx1"/>
            </a:solidFill>
            <a:prstDash val="dash"/>
            <a:round/>
            <a:headEnd type="none" w="sm" len="sm"/>
            <a:tailEnd type="none" w="sm" len="sm"/>
          </a:ln>
          <a:effectLst/>
        </p:spPr>
        <p:txBody>
          <a:bodyPr/>
          <a:lstStyle/>
          <a:p>
            <a:endParaRPr lang="en-US"/>
          </a:p>
        </p:txBody>
      </p:sp>
      <p:sp>
        <p:nvSpPr>
          <p:cNvPr id="2522120" name="Rectangle 8"/>
          <p:cNvSpPr>
            <a:spLocks noGrp="1" noChangeArrowheads="1"/>
          </p:cNvSpPr>
          <p:nvPr>
            <p:ph type="title"/>
          </p:nvPr>
        </p:nvSpPr>
        <p:spPr>
          <a:xfrm>
            <a:off x="228600" y="347663"/>
            <a:ext cx="8458200" cy="795337"/>
          </a:xfrm>
          <a:noFill/>
          <a:ln/>
        </p:spPr>
        <p:txBody>
          <a:bodyPr/>
          <a:lstStyle/>
          <a:p>
            <a:r>
              <a:rPr lang="en-US" b="0">
                <a:solidFill>
                  <a:srgbClr val="C0C0C0"/>
                </a:solidFill>
              </a:rPr>
              <a:t>MPI Behavior</a:t>
            </a:r>
            <a:br>
              <a:rPr lang="en-US" b="0">
                <a:solidFill>
                  <a:srgbClr val="C0C0C0"/>
                </a:solidFill>
              </a:rPr>
            </a:br>
            <a:r>
              <a:rPr lang="en-US" b="0">
                <a:solidFill>
                  <a:srgbClr val="C0C0C0"/>
                </a:solidFill>
              </a:rPr>
              <a:t/>
            </a:r>
            <a:br>
              <a:rPr lang="en-US" b="0">
                <a:solidFill>
                  <a:srgbClr val="C0C0C0"/>
                </a:solidFill>
              </a:rPr>
            </a:br>
            <a:r>
              <a:rPr lang="en-US" b="0">
                <a:solidFill>
                  <a:srgbClr val="C0C0C0"/>
                </a:solidFill>
              </a:rPr>
              <a:t>The “crooked barrier” quiz</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55F2DA95-823B-4FFF-9B2F-CCF70112A70B}" type="slidenum">
              <a:rPr lang="en-US"/>
              <a:pPr/>
              <a:t>67</a:t>
            </a:fld>
            <a:endParaRPr lang="en-US"/>
          </a:p>
        </p:txBody>
      </p:sp>
      <p:sp>
        <p:nvSpPr>
          <p:cNvPr id="2524163" name="Text Box 3"/>
          <p:cNvSpPr txBox="1">
            <a:spLocks noChangeArrowheads="1"/>
          </p:cNvSpPr>
          <p:nvPr/>
        </p:nvSpPr>
        <p:spPr bwMode="auto">
          <a:xfrm>
            <a:off x="1143000" y="2220913"/>
            <a:ext cx="2128838" cy="1920875"/>
          </a:xfrm>
          <a:prstGeom prst="rect">
            <a:avLst/>
          </a:prstGeom>
          <a:noFill/>
          <a:ln w="12700">
            <a:noFill/>
            <a:miter lim="800000"/>
            <a:headEnd type="none" w="sm" len="sm"/>
            <a:tailEnd type="none" w="sm" len="sm"/>
          </a:ln>
          <a:effectLst/>
        </p:spPr>
        <p:txBody>
          <a:bodyPr wrap="none">
            <a:spAutoFit/>
          </a:bodyPr>
          <a:lstStyle/>
          <a:p>
            <a:r>
              <a:rPr lang="en-US" sz="2000"/>
              <a:t>P0</a:t>
            </a:r>
          </a:p>
          <a:p>
            <a:r>
              <a:rPr lang="en-US" sz="2000"/>
              <a:t>---</a:t>
            </a:r>
          </a:p>
          <a:p>
            <a:endParaRPr lang="en-US" sz="2000"/>
          </a:p>
          <a:p>
            <a:r>
              <a:rPr lang="en-US" sz="2000">
                <a:solidFill>
                  <a:srgbClr val="CC0099"/>
                </a:solidFill>
              </a:rPr>
              <a:t>MPI_Isend ( P2 )</a:t>
            </a:r>
          </a:p>
          <a:p>
            <a:endParaRPr lang="en-US" sz="2000">
              <a:solidFill>
                <a:srgbClr val="CC0099"/>
              </a:solidFill>
            </a:endParaRPr>
          </a:p>
          <a:p>
            <a:r>
              <a:rPr lang="en-US" sz="2000"/>
              <a:t>MPI_Barrier</a:t>
            </a:r>
          </a:p>
        </p:txBody>
      </p:sp>
      <p:sp>
        <p:nvSpPr>
          <p:cNvPr id="2524164" name="Text Box 4"/>
          <p:cNvSpPr txBox="1">
            <a:spLocks noChangeArrowheads="1"/>
          </p:cNvSpPr>
          <p:nvPr/>
        </p:nvSpPr>
        <p:spPr bwMode="auto">
          <a:xfrm>
            <a:off x="3562350" y="2209800"/>
            <a:ext cx="2058988" cy="1920875"/>
          </a:xfrm>
          <a:prstGeom prst="rect">
            <a:avLst/>
          </a:prstGeom>
          <a:noFill/>
          <a:ln w="12700">
            <a:noFill/>
            <a:miter lim="800000"/>
            <a:headEnd type="none" w="sm" len="sm"/>
            <a:tailEnd type="none" w="sm" len="sm"/>
          </a:ln>
          <a:effectLst/>
        </p:spPr>
        <p:txBody>
          <a:bodyPr wrap="none">
            <a:spAutoFit/>
          </a:bodyPr>
          <a:lstStyle/>
          <a:p>
            <a:r>
              <a:rPr lang="en-US" sz="2000"/>
              <a:t>P1</a:t>
            </a:r>
          </a:p>
          <a:p>
            <a:r>
              <a:rPr lang="en-US" sz="2000"/>
              <a:t>---</a:t>
            </a:r>
          </a:p>
          <a:p>
            <a:endParaRPr lang="en-US" sz="2000"/>
          </a:p>
          <a:p>
            <a:r>
              <a:rPr lang="en-US" sz="2000"/>
              <a:t>MPI_Barrier</a:t>
            </a:r>
          </a:p>
          <a:p>
            <a:endParaRPr lang="en-US" sz="2000"/>
          </a:p>
          <a:p>
            <a:r>
              <a:rPr lang="en-US" sz="2000"/>
              <a:t>MPI_Isend( P2 )</a:t>
            </a:r>
          </a:p>
        </p:txBody>
      </p:sp>
      <p:sp>
        <p:nvSpPr>
          <p:cNvPr id="2524165" name="Text Box 5"/>
          <p:cNvSpPr txBox="1">
            <a:spLocks noChangeArrowheads="1"/>
          </p:cNvSpPr>
          <p:nvPr/>
        </p:nvSpPr>
        <p:spPr bwMode="auto">
          <a:xfrm>
            <a:off x="6100763" y="2209800"/>
            <a:ext cx="2284412" cy="1920875"/>
          </a:xfrm>
          <a:prstGeom prst="rect">
            <a:avLst/>
          </a:prstGeom>
          <a:noFill/>
          <a:ln w="12700">
            <a:noFill/>
            <a:miter lim="800000"/>
            <a:headEnd type="none" w="sm" len="sm"/>
            <a:tailEnd type="none" w="sm" len="sm"/>
          </a:ln>
          <a:effectLst/>
        </p:spPr>
        <p:txBody>
          <a:bodyPr wrap="none">
            <a:spAutoFit/>
          </a:bodyPr>
          <a:lstStyle/>
          <a:p>
            <a:r>
              <a:rPr lang="en-US" sz="2000"/>
              <a:t>P2</a:t>
            </a:r>
          </a:p>
          <a:p>
            <a:r>
              <a:rPr lang="en-US" sz="2000"/>
              <a:t>---</a:t>
            </a:r>
          </a:p>
          <a:p>
            <a:endParaRPr lang="en-US" sz="2000"/>
          </a:p>
          <a:p>
            <a:r>
              <a:rPr lang="en-US" sz="2000">
                <a:solidFill>
                  <a:srgbClr val="CC0099"/>
                </a:solidFill>
              </a:rPr>
              <a:t>MPI_Irecv ( ANY )</a:t>
            </a:r>
          </a:p>
          <a:p>
            <a:endParaRPr lang="en-US" sz="2000">
              <a:solidFill>
                <a:srgbClr val="CC0099"/>
              </a:solidFill>
            </a:endParaRPr>
          </a:p>
          <a:p>
            <a:r>
              <a:rPr lang="en-US" sz="2000"/>
              <a:t>MPI_Barrier</a:t>
            </a:r>
          </a:p>
        </p:txBody>
      </p:sp>
      <p:sp>
        <p:nvSpPr>
          <p:cNvPr id="2524166" name="Freeform 6"/>
          <p:cNvSpPr>
            <a:spLocks/>
          </p:cNvSpPr>
          <p:nvPr/>
        </p:nvSpPr>
        <p:spPr bwMode="auto">
          <a:xfrm>
            <a:off x="762000" y="2819400"/>
            <a:ext cx="7924800" cy="952500"/>
          </a:xfrm>
          <a:custGeom>
            <a:avLst/>
            <a:gdLst/>
            <a:ahLst/>
            <a:cxnLst>
              <a:cxn ang="0">
                <a:pos x="0" y="488"/>
              </a:cxn>
              <a:cxn ang="0">
                <a:pos x="1584" y="536"/>
              </a:cxn>
              <a:cxn ang="0">
                <a:pos x="1776" y="104"/>
              </a:cxn>
              <a:cxn ang="0">
                <a:pos x="2208" y="8"/>
              </a:cxn>
              <a:cxn ang="0">
                <a:pos x="2736" y="56"/>
              </a:cxn>
              <a:cxn ang="0">
                <a:pos x="2832" y="296"/>
              </a:cxn>
              <a:cxn ang="0">
                <a:pos x="3024" y="440"/>
              </a:cxn>
              <a:cxn ang="0">
                <a:pos x="3360" y="440"/>
              </a:cxn>
              <a:cxn ang="0">
                <a:pos x="4224" y="440"/>
              </a:cxn>
              <a:cxn ang="0">
                <a:pos x="4992" y="440"/>
              </a:cxn>
            </a:cxnLst>
            <a:rect l="0" t="0" r="r" b="b"/>
            <a:pathLst>
              <a:path w="4992" h="600">
                <a:moveTo>
                  <a:pt x="0" y="488"/>
                </a:moveTo>
                <a:cubicBezTo>
                  <a:pt x="644" y="544"/>
                  <a:pt x="1288" y="600"/>
                  <a:pt x="1584" y="536"/>
                </a:cubicBezTo>
                <a:cubicBezTo>
                  <a:pt x="1880" y="472"/>
                  <a:pt x="1672" y="192"/>
                  <a:pt x="1776" y="104"/>
                </a:cubicBezTo>
                <a:cubicBezTo>
                  <a:pt x="1880" y="16"/>
                  <a:pt x="2048" y="16"/>
                  <a:pt x="2208" y="8"/>
                </a:cubicBezTo>
                <a:cubicBezTo>
                  <a:pt x="2368" y="0"/>
                  <a:pt x="2632" y="8"/>
                  <a:pt x="2736" y="56"/>
                </a:cubicBezTo>
                <a:cubicBezTo>
                  <a:pt x="2840" y="104"/>
                  <a:pt x="2784" y="232"/>
                  <a:pt x="2832" y="296"/>
                </a:cubicBezTo>
                <a:cubicBezTo>
                  <a:pt x="2880" y="360"/>
                  <a:pt x="2936" y="416"/>
                  <a:pt x="3024" y="440"/>
                </a:cubicBezTo>
                <a:cubicBezTo>
                  <a:pt x="3112" y="464"/>
                  <a:pt x="3160" y="440"/>
                  <a:pt x="3360" y="440"/>
                </a:cubicBezTo>
                <a:cubicBezTo>
                  <a:pt x="3560" y="440"/>
                  <a:pt x="3952" y="440"/>
                  <a:pt x="4224" y="440"/>
                </a:cubicBezTo>
                <a:cubicBezTo>
                  <a:pt x="4496" y="440"/>
                  <a:pt x="4744" y="440"/>
                  <a:pt x="4992" y="440"/>
                </a:cubicBezTo>
              </a:path>
            </a:pathLst>
          </a:custGeom>
          <a:noFill/>
          <a:ln w="6350" cap="flat" cmpd="sng">
            <a:solidFill>
              <a:schemeClr val="tx1"/>
            </a:solidFill>
            <a:prstDash val="dash"/>
            <a:round/>
            <a:headEnd type="none" w="sm" len="sm"/>
            <a:tailEnd type="none" w="sm" len="sm"/>
          </a:ln>
          <a:effectLst/>
        </p:spPr>
        <p:txBody>
          <a:bodyPr/>
          <a:lstStyle/>
          <a:p>
            <a:endParaRPr lang="en-US"/>
          </a:p>
        </p:txBody>
      </p:sp>
      <p:sp>
        <p:nvSpPr>
          <p:cNvPr id="2524168" name="Rectangle 8"/>
          <p:cNvSpPr>
            <a:spLocks noGrp="1" noChangeArrowheads="1"/>
          </p:cNvSpPr>
          <p:nvPr>
            <p:ph type="title"/>
          </p:nvPr>
        </p:nvSpPr>
        <p:spPr>
          <a:xfrm>
            <a:off x="228600" y="347663"/>
            <a:ext cx="8458200" cy="795337"/>
          </a:xfrm>
          <a:noFill/>
          <a:ln/>
        </p:spPr>
        <p:txBody>
          <a:bodyPr/>
          <a:lstStyle/>
          <a:p>
            <a:r>
              <a:rPr lang="en-US" b="0">
                <a:solidFill>
                  <a:srgbClr val="C0C0C0"/>
                </a:solidFill>
              </a:rPr>
              <a:t>MPI Behavior</a:t>
            </a:r>
            <a:br>
              <a:rPr lang="en-US" b="0">
                <a:solidFill>
                  <a:srgbClr val="C0C0C0"/>
                </a:solidFill>
              </a:rPr>
            </a:br>
            <a:r>
              <a:rPr lang="en-US" b="0">
                <a:solidFill>
                  <a:srgbClr val="C0C0C0"/>
                </a:solidFill>
              </a:rPr>
              <a:t/>
            </a:r>
            <a:br>
              <a:rPr lang="en-US" b="0">
                <a:solidFill>
                  <a:srgbClr val="C0C0C0"/>
                </a:solidFill>
              </a:rPr>
            </a:br>
            <a:r>
              <a:rPr lang="en-US" b="0">
                <a:solidFill>
                  <a:srgbClr val="C0C0C0"/>
                </a:solidFill>
              </a:rPr>
              <a:t>The “crooked barrier” quiz</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9766A0E9-84DA-448D-BA95-26E548132253}" type="slidenum">
              <a:rPr lang="en-US"/>
              <a:pPr/>
              <a:t>68</a:t>
            </a:fld>
            <a:endParaRPr lang="en-US"/>
          </a:p>
        </p:txBody>
      </p:sp>
      <p:sp>
        <p:nvSpPr>
          <p:cNvPr id="2526211" name="Text Box 3"/>
          <p:cNvSpPr txBox="1">
            <a:spLocks noChangeArrowheads="1"/>
          </p:cNvSpPr>
          <p:nvPr/>
        </p:nvSpPr>
        <p:spPr bwMode="auto">
          <a:xfrm>
            <a:off x="1143000" y="2220913"/>
            <a:ext cx="2128838" cy="1920875"/>
          </a:xfrm>
          <a:prstGeom prst="rect">
            <a:avLst/>
          </a:prstGeom>
          <a:noFill/>
          <a:ln w="12700">
            <a:noFill/>
            <a:miter lim="800000"/>
            <a:headEnd type="none" w="sm" len="sm"/>
            <a:tailEnd type="none" w="sm" len="sm"/>
          </a:ln>
          <a:effectLst/>
        </p:spPr>
        <p:txBody>
          <a:bodyPr wrap="none">
            <a:spAutoFit/>
          </a:bodyPr>
          <a:lstStyle/>
          <a:p>
            <a:r>
              <a:rPr lang="en-US" sz="2000"/>
              <a:t>P0</a:t>
            </a:r>
          </a:p>
          <a:p>
            <a:r>
              <a:rPr lang="en-US" sz="2000"/>
              <a:t>---</a:t>
            </a:r>
          </a:p>
          <a:p>
            <a:endParaRPr lang="en-US" sz="2000"/>
          </a:p>
          <a:p>
            <a:r>
              <a:rPr lang="en-US" sz="2000">
                <a:solidFill>
                  <a:srgbClr val="CC0099"/>
                </a:solidFill>
              </a:rPr>
              <a:t>MPI_Isend ( P2 )</a:t>
            </a:r>
          </a:p>
          <a:p>
            <a:endParaRPr lang="en-US" sz="2000">
              <a:solidFill>
                <a:srgbClr val="CC0099"/>
              </a:solidFill>
            </a:endParaRPr>
          </a:p>
          <a:p>
            <a:r>
              <a:rPr lang="en-US" sz="2000">
                <a:solidFill>
                  <a:srgbClr val="FF0000"/>
                </a:solidFill>
              </a:rPr>
              <a:t>MPI_Barrier</a:t>
            </a:r>
          </a:p>
        </p:txBody>
      </p:sp>
      <p:sp>
        <p:nvSpPr>
          <p:cNvPr id="2526212" name="Text Box 4"/>
          <p:cNvSpPr txBox="1">
            <a:spLocks noChangeArrowheads="1"/>
          </p:cNvSpPr>
          <p:nvPr/>
        </p:nvSpPr>
        <p:spPr bwMode="auto">
          <a:xfrm>
            <a:off x="3562350" y="2209800"/>
            <a:ext cx="2058988" cy="1920875"/>
          </a:xfrm>
          <a:prstGeom prst="rect">
            <a:avLst/>
          </a:prstGeom>
          <a:noFill/>
          <a:ln w="12700">
            <a:noFill/>
            <a:miter lim="800000"/>
            <a:headEnd type="none" w="sm" len="sm"/>
            <a:tailEnd type="none" w="sm" len="sm"/>
          </a:ln>
          <a:effectLst/>
        </p:spPr>
        <p:txBody>
          <a:bodyPr wrap="none">
            <a:spAutoFit/>
          </a:bodyPr>
          <a:lstStyle/>
          <a:p>
            <a:r>
              <a:rPr lang="en-US" sz="2000"/>
              <a:t>P1</a:t>
            </a:r>
          </a:p>
          <a:p>
            <a:r>
              <a:rPr lang="en-US" sz="2000"/>
              <a:t>---</a:t>
            </a:r>
          </a:p>
          <a:p>
            <a:endParaRPr lang="en-US" sz="2000"/>
          </a:p>
          <a:p>
            <a:r>
              <a:rPr lang="en-US" sz="2000">
                <a:solidFill>
                  <a:srgbClr val="FF0000"/>
                </a:solidFill>
              </a:rPr>
              <a:t>MPI_Barrier</a:t>
            </a:r>
          </a:p>
          <a:p>
            <a:endParaRPr lang="en-US" sz="2000">
              <a:solidFill>
                <a:srgbClr val="FF0000"/>
              </a:solidFill>
            </a:endParaRPr>
          </a:p>
          <a:p>
            <a:r>
              <a:rPr lang="en-US" sz="2000"/>
              <a:t>MPI_Isend( P2 )</a:t>
            </a:r>
          </a:p>
        </p:txBody>
      </p:sp>
      <p:sp>
        <p:nvSpPr>
          <p:cNvPr id="2526213" name="Text Box 5"/>
          <p:cNvSpPr txBox="1">
            <a:spLocks noChangeArrowheads="1"/>
          </p:cNvSpPr>
          <p:nvPr/>
        </p:nvSpPr>
        <p:spPr bwMode="auto">
          <a:xfrm>
            <a:off x="6100763" y="2209800"/>
            <a:ext cx="2284412" cy="1920875"/>
          </a:xfrm>
          <a:prstGeom prst="rect">
            <a:avLst/>
          </a:prstGeom>
          <a:noFill/>
          <a:ln w="12700">
            <a:noFill/>
            <a:miter lim="800000"/>
            <a:headEnd type="none" w="sm" len="sm"/>
            <a:tailEnd type="none" w="sm" len="sm"/>
          </a:ln>
          <a:effectLst/>
        </p:spPr>
        <p:txBody>
          <a:bodyPr wrap="none">
            <a:spAutoFit/>
          </a:bodyPr>
          <a:lstStyle/>
          <a:p>
            <a:r>
              <a:rPr lang="en-US" sz="2000"/>
              <a:t>P2</a:t>
            </a:r>
          </a:p>
          <a:p>
            <a:r>
              <a:rPr lang="en-US" sz="2000"/>
              <a:t>---</a:t>
            </a:r>
          </a:p>
          <a:p>
            <a:endParaRPr lang="en-US" sz="2000"/>
          </a:p>
          <a:p>
            <a:r>
              <a:rPr lang="en-US" sz="2000">
                <a:solidFill>
                  <a:srgbClr val="CC0099"/>
                </a:solidFill>
              </a:rPr>
              <a:t>MPI_Irecv ( ANY )</a:t>
            </a:r>
          </a:p>
          <a:p>
            <a:endParaRPr lang="en-US" sz="2000">
              <a:solidFill>
                <a:srgbClr val="CC0099"/>
              </a:solidFill>
            </a:endParaRPr>
          </a:p>
          <a:p>
            <a:r>
              <a:rPr lang="en-US" sz="2000">
                <a:solidFill>
                  <a:srgbClr val="FF0000"/>
                </a:solidFill>
              </a:rPr>
              <a:t>MPI_Barrier</a:t>
            </a:r>
          </a:p>
        </p:txBody>
      </p:sp>
      <p:sp>
        <p:nvSpPr>
          <p:cNvPr id="2526214" name="Freeform 6"/>
          <p:cNvSpPr>
            <a:spLocks/>
          </p:cNvSpPr>
          <p:nvPr/>
        </p:nvSpPr>
        <p:spPr bwMode="auto">
          <a:xfrm>
            <a:off x="762000" y="2819400"/>
            <a:ext cx="7924800" cy="952500"/>
          </a:xfrm>
          <a:custGeom>
            <a:avLst/>
            <a:gdLst/>
            <a:ahLst/>
            <a:cxnLst>
              <a:cxn ang="0">
                <a:pos x="0" y="488"/>
              </a:cxn>
              <a:cxn ang="0">
                <a:pos x="1584" y="536"/>
              </a:cxn>
              <a:cxn ang="0">
                <a:pos x="1776" y="104"/>
              </a:cxn>
              <a:cxn ang="0">
                <a:pos x="2208" y="8"/>
              </a:cxn>
              <a:cxn ang="0">
                <a:pos x="2736" y="56"/>
              </a:cxn>
              <a:cxn ang="0">
                <a:pos x="2832" y="296"/>
              </a:cxn>
              <a:cxn ang="0">
                <a:pos x="3024" y="440"/>
              </a:cxn>
              <a:cxn ang="0">
                <a:pos x="3360" y="440"/>
              </a:cxn>
              <a:cxn ang="0">
                <a:pos x="4224" y="440"/>
              </a:cxn>
              <a:cxn ang="0">
                <a:pos x="4992" y="440"/>
              </a:cxn>
            </a:cxnLst>
            <a:rect l="0" t="0" r="r" b="b"/>
            <a:pathLst>
              <a:path w="4992" h="600">
                <a:moveTo>
                  <a:pt x="0" y="488"/>
                </a:moveTo>
                <a:cubicBezTo>
                  <a:pt x="644" y="544"/>
                  <a:pt x="1288" y="600"/>
                  <a:pt x="1584" y="536"/>
                </a:cubicBezTo>
                <a:cubicBezTo>
                  <a:pt x="1880" y="472"/>
                  <a:pt x="1672" y="192"/>
                  <a:pt x="1776" y="104"/>
                </a:cubicBezTo>
                <a:cubicBezTo>
                  <a:pt x="1880" y="16"/>
                  <a:pt x="2048" y="16"/>
                  <a:pt x="2208" y="8"/>
                </a:cubicBezTo>
                <a:cubicBezTo>
                  <a:pt x="2368" y="0"/>
                  <a:pt x="2632" y="8"/>
                  <a:pt x="2736" y="56"/>
                </a:cubicBezTo>
                <a:cubicBezTo>
                  <a:pt x="2840" y="104"/>
                  <a:pt x="2784" y="232"/>
                  <a:pt x="2832" y="296"/>
                </a:cubicBezTo>
                <a:cubicBezTo>
                  <a:pt x="2880" y="360"/>
                  <a:pt x="2936" y="416"/>
                  <a:pt x="3024" y="440"/>
                </a:cubicBezTo>
                <a:cubicBezTo>
                  <a:pt x="3112" y="464"/>
                  <a:pt x="3160" y="440"/>
                  <a:pt x="3360" y="440"/>
                </a:cubicBezTo>
                <a:cubicBezTo>
                  <a:pt x="3560" y="440"/>
                  <a:pt x="3952" y="440"/>
                  <a:pt x="4224" y="440"/>
                </a:cubicBezTo>
                <a:cubicBezTo>
                  <a:pt x="4496" y="440"/>
                  <a:pt x="4744" y="440"/>
                  <a:pt x="4992" y="440"/>
                </a:cubicBezTo>
              </a:path>
            </a:pathLst>
          </a:custGeom>
          <a:noFill/>
          <a:ln w="6350" cap="flat" cmpd="sng">
            <a:solidFill>
              <a:schemeClr val="tx1"/>
            </a:solidFill>
            <a:prstDash val="dash"/>
            <a:round/>
            <a:headEnd type="none" w="sm" len="sm"/>
            <a:tailEnd type="none" w="sm" len="sm"/>
          </a:ln>
          <a:effectLst/>
        </p:spPr>
        <p:txBody>
          <a:bodyPr/>
          <a:lstStyle/>
          <a:p>
            <a:endParaRPr lang="en-US"/>
          </a:p>
        </p:txBody>
      </p:sp>
      <p:sp>
        <p:nvSpPr>
          <p:cNvPr id="2526216" name="Rectangle 8"/>
          <p:cNvSpPr>
            <a:spLocks noGrp="1" noChangeArrowheads="1"/>
          </p:cNvSpPr>
          <p:nvPr>
            <p:ph type="title"/>
          </p:nvPr>
        </p:nvSpPr>
        <p:spPr>
          <a:xfrm>
            <a:off x="228600" y="347663"/>
            <a:ext cx="8458200" cy="795337"/>
          </a:xfrm>
          <a:noFill/>
          <a:ln/>
        </p:spPr>
        <p:txBody>
          <a:bodyPr/>
          <a:lstStyle/>
          <a:p>
            <a:r>
              <a:rPr lang="en-US" b="0">
                <a:solidFill>
                  <a:srgbClr val="C0C0C0"/>
                </a:solidFill>
              </a:rPr>
              <a:t>MPI Behavior</a:t>
            </a:r>
            <a:br>
              <a:rPr lang="en-US" b="0">
                <a:solidFill>
                  <a:srgbClr val="C0C0C0"/>
                </a:solidFill>
              </a:rPr>
            </a:br>
            <a:r>
              <a:rPr lang="en-US" b="0">
                <a:solidFill>
                  <a:srgbClr val="C0C0C0"/>
                </a:solidFill>
              </a:rPr>
              <a:t/>
            </a:r>
            <a:br>
              <a:rPr lang="en-US" b="0">
                <a:solidFill>
                  <a:srgbClr val="C0C0C0"/>
                </a:solidFill>
              </a:rPr>
            </a:br>
            <a:r>
              <a:rPr lang="en-US" b="0">
                <a:solidFill>
                  <a:srgbClr val="C0C0C0"/>
                </a:solidFill>
              </a:rPr>
              <a:t>The “crooked barrier” quiz</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7C129F01-B40A-475D-85EF-558992D5FB98}" type="slidenum">
              <a:rPr lang="en-US"/>
              <a:pPr/>
              <a:t>69</a:t>
            </a:fld>
            <a:endParaRPr lang="en-US"/>
          </a:p>
        </p:txBody>
      </p:sp>
      <p:sp>
        <p:nvSpPr>
          <p:cNvPr id="2528259" name="Text Box 3"/>
          <p:cNvSpPr txBox="1">
            <a:spLocks noChangeArrowheads="1"/>
          </p:cNvSpPr>
          <p:nvPr/>
        </p:nvSpPr>
        <p:spPr bwMode="auto">
          <a:xfrm>
            <a:off x="1143000" y="2220913"/>
            <a:ext cx="2128838" cy="1920875"/>
          </a:xfrm>
          <a:prstGeom prst="rect">
            <a:avLst/>
          </a:prstGeom>
          <a:noFill/>
          <a:ln w="12700">
            <a:noFill/>
            <a:miter lim="800000"/>
            <a:headEnd type="none" w="sm" len="sm"/>
            <a:tailEnd type="none" w="sm" len="sm"/>
          </a:ln>
          <a:effectLst/>
        </p:spPr>
        <p:txBody>
          <a:bodyPr wrap="none">
            <a:spAutoFit/>
          </a:bodyPr>
          <a:lstStyle/>
          <a:p>
            <a:r>
              <a:rPr lang="en-US" sz="2000"/>
              <a:t>P0</a:t>
            </a:r>
          </a:p>
          <a:p>
            <a:r>
              <a:rPr lang="en-US" sz="2000"/>
              <a:t>---</a:t>
            </a:r>
          </a:p>
          <a:p>
            <a:endParaRPr lang="en-US" sz="2000"/>
          </a:p>
          <a:p>
            <a:r>
              <a:rPr lang="en-US" sz="2000">
                <a:solidFill>
                  <a:srgbClr val="CC0099"/>
                </a:solidFill>
              </a:rPr>
              <a:t>MPI_Isend ( P2 )</a:t>
            </a:r>
          </a:p>
          <a:p>
            <a:endParaRPr lang="en-US" sz="2000">
              <a:solidFill>
                <a:srgbClr val="CC0099"/>
              </a:solidFill>
            </a:endParaRPr>
          </a:p>
          <a:p>
            <a:r>
              <a:rPr lang="en-US" sz="2000">
                <a:solidFill>
                  <a:srgbClr val="FF0000"/>
                </a:solidFill>
              </a:rPr>
              <a:t>MPI_Barrier</a:t>
            </a:r>
          </a:p>
        </p:txBody>
      </p:sp>
      <p:sp>
        <p:nvSpPr>
          <p:cNvPr id="2528260" name="Text Box 4"/>
          <p:cNvSpPr txBox="1">
            <a:spLocks noChangeArrowheads="1"/>
          </p:cNvSpPr>
          <p:nvPr/>
        </p:nvSpPr>
        <p:spPr bwMode="auto">
          <a:xfrm>
            <a:off x="3562350" y="2209800"/>
            <a:ext cx="2058988" cy="1920875"/>
          </a:xfrm>
          <a:prstGeom prst="rect">
            <a:avLst/>
          </a:prstGeom>
          <a:noFill/>
          <a:ln w="12700">
            <a:noFill/>
            <a:miter lim="800000"/>
            <a:headEnd type="none" w="sm" len="sm"/>
            <a:tailEnd type="none" w="sm" len="sm"/>
          </a:ln>
          <a:effectLst/>
        </p:spPr>
        <p:txBody>
          <a:bodyPr wrap="none">
            <a:spAutoFit/>
          </a:bodyPr>
          <a:lstStyle/>
          <a:p>
            <a:r>
              <a:rPr lang="en-US" sz="2000"/>
              <a:t>P1</a:t>
            </a:r>
          </a:p>
          <a:p>
            <a:r>
              <a:rPr lang="en-US" sz="2000"/>
              <a:t>---</a:t>
            </a:r>
          </a:p>
          <a:p>
            <a:endParaRPr lang="en-US" sz="2000"/>
          </a:p>
          <a:p>
            <a:r>
              <a:rPr lang="en-US" sz="2000">
                <a:solidFill>
                  <a:srgbClr val="FF0000"/>
                </a:solidFill>
              </a:rPr>
              <a:t>MPI_Barrier</a:t>
            </a:r>
          </a:p>
          <a:p>
            <a:endParaRPr lang="en-US" sz="2000">
              <a:solidFill>
                <a:srgbClr val="FF0000"/>
              </a:solidFill>
            </a:endParaRPr>
          </a:p>
          <a:p>
            <a:r>
              <a:rPr lang="en-US" sz="2000">
                <a:solidFill>
                  <a:srgbClr val="CC0099"/>
                </a:solidFill>
              </a:rPr>
              <a:t>MPI_Isend( P2 )</a:t>
            </a:r>
          </a:p>
        </p:txBody>
      </p:sp>
      <p:sp>
        <p:nvSpPr>
          <p:cNvPr id="2528261" name="Text Box 5"/>
          <p:cNvSpPr txBox="1">
            <a:spLocks noChangeArrowheads="1"/>
          </p:cNvSpPr>
          <p:nvPr/>
        </p:nvSpPr>
        <p:spPr bwMode="auto">
          <a:xfrm>
            <a:off x="6100763" y="2209800"/>
            <a:ext cx="2284412" cy="1920875"/>
          </a:xfrm>
          <a:prstGeom prst="rect">
            <a:avLst/>
          </a:prstGeom>
          <a:noFill/>
          <a:ln w="12700">
            <a:noFill/>
            <a:miter lim="800000"/>
            <a:headEnd type="none" w="sm" len="sm"/>
            <a:tailEnd type="none" w="sm" len="sm"/>
          </a:ln>
          <a:effectLst/>
        </p:spPr>
        <p:txBody>
          <a:bodyPr wrap="none">
            <a:spAutoFit/>
          </a:bodyPr>
          <a:lstStyle/>
          <a:p>
            <a:r>
              <a:rPr lang="en-US" sz="2000"/>
              <a:t>P2</a:t>
            </a:r>
          </a:p>
          <a:p>
            <a:r>
              <a:rPr lang="en-US" sz="2000"/>
              <a:t>---</a:t>
            </a:r>
          </a:p>
          <a:p>
            <a:endParaRPr lang="en-US" sz="2000"/>
          </a:p>
          <a:p>
            <a:r>
              <a:rPr lang="en-US" sz="2000">
                <a:solidFill>
                  <a:srgbClr val="CC0099"/>
                </a:solidFill>
              </a:rPr>
              <a:t>MPI_Irecv ( ANY )</a:t>
            </a:r>
          </a:p>
          <a:p>
            <a:endParaRPr lang="en-US" sz="2000">
              <a:solidFill>
                <a:srgbClr val="CC0099"/>
              </a:solidFill>
            </a:endParaRPr>
          </a:p>
          <a:p>
            <a:r>
              <a:rPr lang="en-US" sz="2000">
                <a:solidFill>
                  <a:srgbClr val="FF0000"/>
                </a:solidFill>
              </a:rPr>
              <a:t>MPI_Barrier</a:t>
            </a:r>
          </a:p>
        </p:txBody>
      </p:sp>
      <p:sp>
        <p:nvSpPr>
          <p:cNvPr id="2528262" name="Freeform 6"/>
          <p:cNvSpPr>
            <a:spLocks/>
          </p:cNvSpPr>
          <p:nvPr/>
        </p:nvSpPr>
        <p:spPr bwMode="auto">
          <a:xfrm>
            <a:off x="762000" y="2819400"/>
            <a:ext cx="7924800" cy="952500"/>
          </a:xfrm>
          <a:custGeom>
            <a:avLst/>
            <a:gdLst/>
            <a:ahLst/>
            <a:cxnLst>
              <a:cxn ang="0">
                <a:pos x="0" y="488"/>
              </a:cxn>
              <a:cxn ang="0">
                <a:pos x="1584" y="536"/>
              </a:cxn>
              <a:cxn ang="0">
                <a:pos x="1776" y="104"/>
              </a:cxn>
              <a:cxn ang="0">
                <a:pos x="2208" y="8"/>
              </a:cxn>
              <a:cxn ang="0">
                <a:pos x="2736" y="56"/>
              </a:cxn>
              <a:cxn ang="0">
                <a:pos x="2832" y="296"/>
              </a:cxn>
              <a:cxn ang="0">
                <a:pos x="3024" y="440"/>
              </a:cxn>
              <a:cxn ang="0">
                <a:pos x="3360" y="440"/>
              </a:cxn>
              <a:cxn ang="0">
                <a:pos x="4224" y="440"/>
              </a:cxn>
              <a:cxn ang="0">
                <a:pos x="4992" y="440"/>
              </a:cxn>
            </a:cxnLst>
            <a:rect l="0" t="0" r="r" b="b"/>
            <a:pathLst>
              <a:path w="4992" h="600">
                <a:moveTo>
                  <a:pt x="0" y="488"/>
                </a:moveTo>
                <a:cubicBezTo>
                  <a:pt x="644" y="544"/>
                  <a:pt x="1288" y="600"/>
                  <a:pt x="1584" y="536"/>
                </a:cubicBezTo>
                <a:cubicBezTo>
                  <a:pt x="1880" y="472"/>
                  <a:pt x="1672" y="192"/>
                  <a:pt x="1776" y="104"/>
                </a:cubicBezTo>
                <a:cubicBezTo>
                  <a:pt x="1880" y="16"/>
                  <a:pt x="2048" y="16"/>
                  <a:pt x="2208" y="8"/>
                </a:cubicBezTo>
                <a:cubicBezTo>
                  <a:pt x="2368" y="0"/>
                  <a:pt x="2632" y="8"/>
                  <a:pt x="2736" y="56"/>
                </a:cubicBezTo>
                <a:cubicBezTo>
                  <a:pt x="2840" y="104"/>
                  <a:pt x="2784" y="232"/>
                  <a:pt x="2832" y="296"/>
                </a:cubicBezTo>
                <a:cubicBezTo>
                  <a:pt x="2880" y="360"/>
                  <a:pt x="2936" y="416"/>
                  <a:pt x="3024" y="440"/>
                </a:cubicBezTo>
                <a:cubicBezTo>
                  <a:pt x="3112" y="464"/>
                  <a:pt x="3160" y="440"/>
                  <a:pt x="3360" y="440"/>
                </a:cubicBezTo>
                <a:cubicBezTo>
                  <a:pt x="3560" y="440"/>
                  <a:pt x="3952" y="440"/>
                  <a:pt x="4224" y="440"/>
                </a:cubicBezTo>
                <a:cubicBezTo>
                  <a:pt x="4496" y="440"/>
                  <a:pt x="4744" y="440"/>
                  <a:pt x="4992" y="440"/>
                </a:cubicBezTo>
              </a:path>
            </a:pathLst>
          </a:custGeom>
          <a:noFill/>
          <a:ln w="6350" cap="flat" cmpd="sng">
            <a:solidFill>
              <a:schemeClr val="tx1"/>
            </a:solidFill>
            <a:prstDash val="dash"/>
            <a:round/>
            <a:headEnd type="none" w="sm" len="sm"/>
            <a:tailEnd type="none" w="sm" len="sm"/>
          </a:ln>
          <a:effectLst/>
        </p:spPr>
        <p:txBody>
          <a:bodyPr/>
          <a:lstStyle/>
          <a:p>
            <a:endParaRPr lang="en-US"/>
          </a:p>
        </p:txBody>
      </p:sp>
      <p:sp>
        <p:nvSpPr>
          <p:cNvPr id="2528264" name="Rectangle 8"/>
          <p:cNvSpPr>
            <a:spLocks noGrp="1" noChangeArrowheads="1"/>
          </p:cNvSpPr>
          <p:nvPr>
            <p:ph type="title"/>
          </p:nvPr>
        </p:nvSpPr>
        <p:spPr>
          <a:xfrm>
            <a:off x="228600" y="347663"/>
            <a:ext cx="8458200" cy="795337"/>
          </a:xfrm>
          <a:noFill/>
          <a:ln/>
        </p:spPr>
        <p:txBody>
          <a:bodyPr/>
          <a:lstStyle/>
          <a:p>
            <a:r>
              <a:rPr lang="en-US" b="0">
                <a:solidFill>
                  <a:srgbClr val="C0C0C0"/>
                </a:solidFill>
              </a:rPr>
              <a:t>MPI Behavior</a:t>
            </a:r>
            <a:br>
              <a:rPr lang="en-US" b="0">
                <a:solidFill>
                  <a:srgbClr val="C0C0C0"/>
                </a:solidFill>
              </a:rPr>
            </a:br>
            <a:r>
              <a:rPr lang="en-US" b="0">
                <a:solidFill>
                  <a:srgbClr val="C0C0C0"/>
                </a:solidFill>
              </a:rPr>
              <a:t/>
            </a:r>
            <a:br>
              <a:rPr lang="en-US" b="0">
                <a:solidFill>
                  <a:srgbClr val="C0C0C0"/>
                </a:solidFill>
              </a:rPr>
            </a:br>
            <a:r>
              <a:rPr lang="en-US" b="0">
                <a:solidFill>
                  <a:srgbClr val="C0C0C0"/>
                </a:solidFill>
              </a:rPr>
              <a:t>The “crooked barrier” quiz</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89B0D59-2E31-4F72-A9E2-53CB0782DCDC}" type="slidenum">
              <a:rPr lang="en-US"/>
              <a:pPr/>
              <a:t>7</a:t>
            </a:fld>
            <a:endParaRPr lang="en-US"/>
          </a:p>
        </p:txBody>
      </p:sp>
      <p:sp>
        <p:nvSpPr>
          <p:cNvPr id="2098178" name="Rectangle 2"/>
          <p:cNvSpPr>
            <a:spLocks noGrp="1" noChangeArrowheads="1"/>
          </p:cNvSpPr>
          <p:nvPr>
            <p:ph type="title"/>
          </p:nvPr>
        </p:nvSpPr>
        <p:spPr>
          <a:xfrm>
            <a:off x="0" y="76200"/>
            <a:ext cx="8153400" cy="457200"/>
          </a:xfrm>
        </p:spPr>
        <p:txBody>
          <a:bodyPr/>
          <a:lstStyle/>
          <a:p>
            <a:r>
              <a:rPr lang="en-US" sz="2400" b="0" dirty="0" smtClean="0">
                <a:solidFill>
                  <a:srgbClr val="0000FF"/>
                </a:solidFill>
              </a:rPr>
              <a:t>Instead, model-check this directly!</a:t>
            </a:r>
            <a:endParaRPr lang="en-US" sz="2400" b="0" dirty="0">
              <a:solidFill>
                <a:srgbClr val="0000FF"/>
              </a:solidFill>
            </a:endParaRPr>
          </a:p>
        </p:txBody>
      </p:sp>
      <p:sp>
        <p:nvSpPr>
          <p:cNvPr id="2098179" name="Text Box 3"/>
          <p:cNvSpPr txBox="1">
            <a:spLocks noChangeArrowheads="1"/>
          </p:cNvSpPr>
          <p:nvPr/>
        </p:nvSpPr>
        <p:spPr bwMode="auto">
          <a:xfrm>
            <a:off x="533400" y="838200"/>
            <a:ext cx="184150" cy="304800"/>
          </a:xfrm>
          <a:prstGeom prst="rect">
            <a:avLst/>
          </a:prstGeom>
          <a:noFill/>
          <a:ln w="12700">
            <a:noFill/>
            <a:miter lim="800000"/>
            <a:headEnd type="none" w="sm" len="sm"/>
            <a:tailEnd type="none" w="sm" len="sm"/>
          </a:ln>
          <a:effectLst/>
        </p:spPr>
        <p:txBody>
          <a:bodyPr wrap="none">
            <a:spAutoFit/>
          </a:bodyPr>
          <a:lstStyle/>
          <a:p>
            <a:endParaRPr lang="en-US"/>
          </a:p>
        </p:txBody>
      </p:sp>
      <p:sp>
        <p:nvSpPr>
          <p:cNvPr id="2098180" name="Rectangle 4"/>
          <p:cNvSpPr>
            <a:spLocks noChangeArrowheads="1"/>
          </p:cNvSpPr>
          <p:nvPr/>
        </p:nvSpPr>
        <p:spPr bwMode="auto">
          <a:xfrm>
            <a:off x="76200" y="685800"/>
            <a:ext cx="4572000" cy="5934075"/>
          </a:xfrm>
          <a:prstGeom prst="rect">
            <a:avLst/>
          </a:prstGeom>
          <a:noFill/>
          <a:ln w="12700">
            <a:noFill/>
            <a:miter lim="800000"/>
            <a:headEnd type="none" w="sm" len="sm"/>
            <a:tailEnd type="none" w="sm" len="sm"/>
          </a:ln>
          <a:effectLst/>
        </p:spPr>
        <p:txBody>
          <a:bodyPr>
            <a:spAutoFit/>
          </a:bodyPr>
          <a:lstStyle/>
          <a:p>
            <a:r>
              <a:rPr lang="en-US" sz="1200" dirty="0"/>
              <a:t>#include &lt;</a:t>
            </a:r>
            <a:r>
              <a:rPr lang="en-US" sz="1200" dirty="0" err="1"/>
              <a:t>stdlib.h</a:t>
            </a:r>
            <a:r>
              <a:rPr lang="en-US" sz="1200" dirty="0"/>
              <a:t>&gt;     // Dining Philosophers with no deadlock</a:t>
            </a:r>
          </a:p>
          <a:p>
            <a:r>
              <a:rPr lang="en-US" sz="1200" dirty="0"/>
              <a:t>#include &lt;</a:t>
            </a:r>
            <a:r>
              <a:rPr lang="en-US" sz="1200" dirty="0" err="1"/>
              <a:t>pthread.h</a:t>
            </a:r>
            <a:r>
              <a:rPr lang="en-US" sz="1200" dirty="0"/>
              <a:t>&gt;    // all </a:t>
            </a:r>
            <a:r>
              <a:rPr lang="en-US" sz="1200" dirty="0" err="1"/>
              <a:t>phils</a:t>
            </a:r>
            <a:r>
              <a:rPr lang="en-US" sz="1200" dirty="0"/>
              <a:t> but "odd" one pickup their</a:t>
            </a:r>
          </a:p>
          <a:p>
            <a:r>
              <a:rPr lang="en-US" sz="1200" dirty="0"/>
              <a:t>#include &lt;</a:t>
            </a:r>
            <a:r>
              <a:rPr lang="en-US" sz="1200" dirty="0" err="1"/>
              <a:t>stdio.h</a:t>
            </a:r>
            <a:r>
              <a:rPr lang="en-US" sz="1200" dirty="0"/>
              <a:t>&gt;      // left fork first; odd </a:t>
            </a:r>
            <a:r>
              <a:rPr lang="en-US" sz="1200" dirty="0" err="1"/>
              <a:t>phil</a:t>
            </a:r>
            <a:r>
              <a:rPr lang="en-US" sz="1200" dirty="0"/>
              <a:t> picks</a:t>
            </a:r>
          </a:p>
          <a:p>
            <a:r>
              <a:rPr lang="en-US" sz="1200" dirty="0"/>
              <a:t>#include &lt;</a:t>
            </a:r>
            <a:r>
              <a:rPr lang="en-US" sz="1200" dirty="0" err="1"/>
              <a:t>string.h</a:t>
            </a:r>
            <a:r>
              <a:rPr lang="en-US" sz="1200" dirty="0"/>
              <a:t>&gt;     // up right fork first</a:t>
            </a:r>
          </a:p>
          <a:p>
            <a:r>
              <a:rPr lang="en-US" sz="1200" dirty="0"/>
              <a:t>#include &lt;</a:t>
            </a:r>
            <a:r>
              <a:rPr lang="en-US" sz="1200" dirty="0" err="1"/>
              <a:t>malloc.h</a:t>
            </a:r>
            <a:r>
              <a:rPr lang="en-US" sz="1200" dirty="0"/>
              <a:t>&gt;</a:t>
            </a:r>
          </a:p>
          <a:p>
            <a:r>
              <a:rPr lang="en-US" sz="1200" dirty="0"/>
              <a:t>#include &lt;</a:t>
            </a:r>
            <a:r>
              <a:rPr lang="en-US" sz="1200" dirty="0" err="1"/>
              <a:t>errno.h</a:t>
            </a:r>
            <a:r>
              <a:rPr lang="en-US" sz="1200" dirty="0"/>
              <a:t>&gt;</a:t>
            </a:r>
          </a:p>
          <a:p>
            <a:r>
              <a:rPr lang="en-US" sz="1200" dirty="0"/>
              <a:t>#include &lt;sys/</a:t>
            </a:r>
            <a:r>
              <a:rPr lang="en-US" sz="1200" dirty="0" err="1"/>
              <a:t>types.h</a:t>
            </a:r>
            <a:r>
              <a:rPr lang="en-US" sz="1200" dirty="0"/>
              <a:t>&gt;</a:t>
            </a:r>
          </a:p>
          <a:p>
            <a:r>
              <a:rPr lang="en-US" sz="1200" dirty="0"/>
              <a:t>#include &lt;</a:t>
            </a:r>
            <a:r>
              <a:rPr lang="en-US" sz="1200" dirty="0" err="1"/>
              <a:t>assert.h</a:t>
            </a:r>
            <a:r>
              <a:rPr lang="en-US" sz="1200" dirty="0"/>
              <a:t>&gt;</a:t>
            </a:r>
          </a:p>
          <a:p>
            <a:endParaRPr lang="en-US" sz="1200" dirty="0"/>
          </a:p>
          <a:p>
            <a:r>
              <a:rPr lang="en-US" sz="1200" dirty="0"/>
              <a:t>#define NUM_THREADS 3 </a:t>
            </a:r>
          </a:p>
          <a:p>
            <a:endParaRPr lang="en-US" sz="1200" dirty="0"/>
          </a:p>
          <a:p>
            <a:r>
              <a:rPr lang="en-US" sz="1200" dirty="0" err="1"/>
              <a:t>pthread_mutex_t</a:t>
            </a:r>
            <a:r>
              <a:rPr lang="en-US" sz="1200" dirty="0"/>
              <a:t> </a:t>
            </a:r>
            <a:r>
              <a:rPr lang="en-US" sz="1200" dirty="0" err="1"/>
              <a:t>mutexes</a:t>
            </a:r>
            <a:r>
              <a:rPr lang="en-US" sz="1200" dirty="0"/>
              <a:t>[NUM_THREADS];</a:t>
            </a:r>
          </a:p>
          <a:p>
            <a:r>
              <a:rPr lang="en-US" sz="1200" dirty="0" err="1"/>
              <a:t>pthread_cond_t</a:t>
            </a:r>
            <a:r>
              <a:rPr lang="en-US" sz="1200" dirty="0"/>
              <a:t> </a:t>
            </a:r>
            <a:r>
              <a:rPr lang="en-US" sz="1200" dirty="0" err="1"/>
              <a:t>conditionVars</a:t>
            </a:r>
            <a:r>
              <a:rPr lang="en-US" sz="1200" dirty="0"/>
              <a:t>[NUM_THREADS];</a:t>
            </a:r>
          </a:p>
          <a:p>
            <a:r>
              <a:rPr lang="en-US" sz="1200" dirty="0" err="1"/>
              <a:t>int</a:t>
            </a:r>
            <a:r>
              <a:rPr lang="en-US" sz="1200" dirty="0"/>
              <a:t> permits[NUM_THREADS];</a:t>
            </a:r>
          </a:p>
          <a:p>
            <a:r>
              <a:rPr lang="en-US" sz="1200" dirty="0" err="1"/>
              <a:t>pthread_t</a:t>
            </a:r>
            <a:r>
              <a:rPr lang="en-US" sz="1200" dirty="0"/>
              <a:t> </a:t>
            </a:r>
            <a:r>
              <a:rPr lang="en-US" sz="1200" dirty="0" err="1"/>
              <a:t>tids</a:t>
            </a:r>
            <a:r>
              <a:rPr lang="en-US" sz="1200" dirty="0"/>
              <a:t>[NUM_THREADS];</a:t>
            </a:r>
          </a:p>
          <a:p>
            <a:endParaRPr lang="en-US" sz="1200" dirty="0"/>
          </a:p>
          <a:p>
            <a:r>
              <a:rPr lang="en-US" sz="1200" dirty="0" err="1"/>
              <a:t>int</a:t>
            </a:r>
            <a:r>
              <a:rPr lang="en-US" sz="1200" dirty="0"/>
              <a:t> data = 0;</a:t>
            </a:r>
          </a:p>
          <a:p>
            <a:endParaRPr lang="en-US" sz="1200" dirty="0"/>
          </a:p>
          <a:p>
            <a:r>
              <a:rPr lang="en-US" sz="1200" dirty="0"/>
              <a:t>void * Philosopher(void * </a:t>
            </a:r>
            <a:r>
              <a:rPr lang="en-US" sz="1200" dirty="0" err="1"/>
              <a:t>arg</a:t>
            </a:r>
            <a:r>
              <a:rPr lang="en-US" sz="1200" dirty="0"/>
              <a:t>){</a:t>
            </a:r>
          </a:p>
          <a:p>
            <a:r>
              <a:rPr lang="en-US" sz="1200" dirty="0"/>
              <a:t>  </a:t>
            </a:r>
            <a:r>
              <a:rPr lang="en-US" sz="1200" dirty="0" err="1"/>
              <a:t>int</a:t>
            </a:r>
            <a:r>
              <a:rPr lang="en-US" sz="1200" dirty="0"/>
              <a:t> </a:t>
            </a:r>
            <a:r>
              <a:rPr lang="en-US" sz="1200" dirty="0" err="1"/>
              <a:t>i</a:t>
            </a:r>
            <a:r>
              <a:rPr lang="en-US" sz="1200" dirty="0"/>
              <a:t>;</a:t>
            </a:r>
          </a:p>
          <a:p>
            <a:r>
              <a:rPr lang="en-US" sz="1200" dirty="0"/>
              <a:t>  </a:t>
            </a:r>
            <a:r>
              <a:rPr lang="en-US" sz="1200" dirty="0" err="1"/>
              <a:t>i</a:t>
            </a:r>
            <a:r>
              <a:rPr lang="en-US" sz="1200" dirty="0"/>
              <a:t> = (</a:t>
            </a:r>
            <a:r>
              <a:rPr lang="en-US" sz="1200" dirty="0" err="1"/>
              <a:t>int</a:t>
            </a:r>
            <a:r>
              <a:rPr lang="en-US" sz="1200" dirty="0"/>
              <a:t>)</a:t>
            </a:r>
            <a:r>
              <a:rPr lang="en-US" sz="1200" dirty="0" err="1"/>
              <a:t>arg</a:t>
            </a:r>
            <a:r>
              <a:rPr lang="en-US" sz="1200" dirty="0"/>
              <a:t>;</a:t>
            </a:r>
          </a:p>
          <a:p>
            <a:endParaRPr lang="en-US" sz="1200" dirty="0"/>
          </a:p>
          <a:p>
            <a:r>
              <a:rPr lang="en-US" sz="1200" dirty="0"/>
              <a:t>  // pickup left fork</a:t>
            </a:r>
          </a:p>
          <a:p>
            <a:r>
              <a:rPr lang="en-US" sz="1200" dirty="0"/>
              <a:t>  </a:t>
            </a:r>
            <a:r>
              <a:rPr lang="en-US" sz="1200" dirty="0" err="1"/>
              <a:t>pthread_mutex_lock</a:t>
            </a:r>
            <a:r>
              <a:rPr lang="en-US" sz="1200" dirty="0"/>
              <a:t>(&amp;</a:t>
            </a:r>
            <a:r>
              <a:rPr lang="en-US" sz="1200" dirty="0" err="1"/>
              <a:t>mutexes</a:t>
            </a:r>
            <a:r>
              <a:rPr lang="en-US" sz="1200" dirty="0"/>
              <a:t>[</a:t>
            </a:r>
            <a:r>
              <a:rPr lang="en-US" sz="1200" dirty="0" err="1"/>
              <a:t>i%NUM_THREADS</a:t>
            </a:r>
            <a:r>
              <a:rPr lang="en-US" sz="1200" dirty="0"/>
              <a:t>]);</a:t>
            </a:r>
          </a:p>
          <a:p>
            <a:r>
              <a:rPr lang="en-US" sz="1200" dirty="0"/>
              <a:t>  while (permits[</a:t>
            </a:r>
            <a:r>
              <a:rPr lang="en-US" sz="1200" dirty="0" err="1"/>
              <a:t>i%NUM_THREADS</a:t>
            </a:r>
            <a:r>
              <a:rPr lang="en-US" sz="1200" dirty="0"/>
              <a:t>] == 0) {</a:t>
            </a:r>
          </a:p>
          <a:p>
            <a:r>
              <a:rPr lang="en-US" sz="1200" dirty="0"/>
              <a:t>    </a:t>
            </a:r>
            <a:r>
              <a:rPr lang="en-US" sz="1200" dirty="0" err="1"/>
              <a:t>printf</a:t>
            </a:r>
            <a:r>
              <a:rPr lang="en-US" sz="1200" dirty="0"/>
              <a:t>("</a:t>
            </a:r>
            <a:r>
              <a:rPr lang="en-US" sz="1200" dirty="0" err="1"/>
              <a:t>P%d</a:t>
            </a:r>
            <a:r>
              <a:rPr lang="en-US" sz="1200" dirty="0"/>
              <a:t> : </a:t>
            </a:r>
            <a:r>
              <a:rPr lang="en-US" sz="1200" dirty="0" err="1"/>
              <a:t>tryget</a:t>
            </a:r>
            <a:r>
              <a:rPr lang="en-US" sz="1200" dirty="0"/>
              <a:t> </a:t>
            </a:r>
            <a:r>
              <a:rPr lang="en-US" sz="1200" dirty="0" err="1"/>
              <a:t>F%d</a:t>
            </a:r>
            <a:r>
              <a:rPr lang="en-US" sz="1200" dirty="0"/>
              <a:t>\n", </a:t>
            </a:r>
            <a:r>
              <a:rPr lang="en-US" sz="1200" dirty="0" err="1"/>
              <a:t>i</a:t>
            </a:r>
            <a:r>
              <a:rPr lang="en-US" sz="1200" dirty="0"/>
              <a:t>, </a:t>
            </a:r>
            <a:r>
              <a:rPr lang="en-US" sz="1200" dirty="0" err="1"/>
              <a:t>i%NUM_THREADS</a:t>
            </a:r>
            <a:r>
              <a:rPr lang="en-US" sz="1200" dirty="0"/>
              <a:t>);</a:t>
            </a:r>
          </a:p>
          <a:p>
            <a:r>
              <a:rPr lang="en-US" sz="1200" dirty="0"/>
              <a:t>    </a:t>
            </a:r>
            <a:r>
              <a:rPr lang="en-US" sz="1200" dirty="0" err="1"/>
              <a:t>pthread_cond_wait</a:t>
            </a:r>
            <a:r>
              <a:rPr lang="en-US" sz="1200" dirty="0"/>
              <a:t>(&amp;</a:t>
            </a:r>
            <a:r>
              <a:rPr lang="en-US" sz="1200" dirty="0" err="1"/>
              <a:t>conditionVars</a:t>
            </a:r>
            <a:r>
              <a:rPr lang="en-US" sz="1200" dirty="0"/>
              <a:t>[</a:t>
            </a:r>
            <a:r>
              <a:rPr lang="en-US" sz="1200" dirty="0" err="1"/>
              <a:t>i%NUM_THREADS</a:t>
            </a:r>
            <a:r>
              <a:rPr lang="en-US" sz="1200" dirty="0"/>
              <a:t>],&amp;</a:t>
            </a:r>
            <a:r>
              <a:rPr lang="en-US" sz="1200" dirty="0" err="1"/>
              <a:t>mutexes</a:t>
            </a:r>
            <a:r>
              <a:rPr lang="en-US" sz="1200" dirty="0"/>
              <a:t>[</a:t>
            </a:r>
            <a:r>
              <a:rPr lang="en-US" sz="1200" dirty="0" err="1"/>
              <a:t>i%NUM_THREADS</a:t>
            </a:r>
            <a:r>
              <a:rPr lang="en-US" sz="1200" dirty="0"/>
              <a:t>]);</a:t>
            </a:r>
          </a:p>
          <a:p>
            <a:r>
              <a:rPr lang="en-US" sz="1200" dirty="0"/>
              <a:t>  }</a:t>
            </a:r>
          </a:p>
          <a:p>
            <a:r>
              <a:rPr lang="en-US" sz="1200" dirty="0"/>
              <a:t>  </a:t>
            </a:r>
          </a:p>
        </p:txBody>
      </p:sp>
      <p:sp>
        <p:nvSpPr>
          <p:cNvPr id="2098181" name="Rectangle 5"/>
          <p:cNvSpPr>
            <a:spLocks noChangeArrowheads="1"/>
          </p:cNvSpPr>
          <p:nvPr/>
        </p:nvSpPr>
        <p:spPr bwMode="auto">
          <a:xfrm>
            <a:off x="4572000" y="381000"/>
            <a:ext cx="4572000" cy="5934075"/>
          </a:xfrm>
          <a:prstGeom prst="rect">
            <a:avLst/>
          </a:prstGeom>
          <a:noFill/>
          <a:ln w="12700">
            <a:noFill/>
            <a:miter lim="800000"/>
            <a:headEnd type="none" w="sm" len="sm"/>
            <a:tailEnd type="none" w="sm" len="sm"/>
          </a:ln>
          <a:effectLst/>
        </p:spPr>
        <p:txBody>
          <a:bodyPr>
            <a:spAutoFit/>
          </a:bodyPr>
          <a:lstStyle/>
          <a:p>
            <a:r>
              <a:rPr lang="en-US" sz="1200"/>
              <a:t>permits[i%NUM_THREADS] = 0;</a:t>
            </a:r>
          </a:p>
          <a:p>
            <a:r>
              <a:rPr lang="en-US" sz="1200"/>
              <a:t>  printf("P%d : get F%d\n", i, i%NUM_THREADS);</a:t>
            </a:r>
          </a:p>
          <a:p>
            <a:r>
              <a:rPr lang="en-US" sz="1200"/>
              <a:t>  pthread_mutex_unlock(&amp;mutexes[i%NUM_THREADS]); </a:t>
            </a:r>
          </a:p>
          <a:p>
            <a:endParaRPr lang="en-US" sz="1200"/>
          </a:p>
          <a:p>
            <a:r>
              <a:rPr lang="en-US" sz="1200"/>
              <a:t>  // pickup right fork</a:t>
            </a:r>
          </a:p>
          <a:p>
            <a:r>
              <a:rPr lang="en-US" sz="1200"/>
              <a:t>  pthread_mutex_lock(&amp;mutexes[(i+1)%NUM_THREADS]);</a:t>
            </a:r>
          </a:p>
          <a:p>
            <a:r>
              <a:rPr lang="en-US" sz="1200"/>
              <a:t>  while (permits[(i+1)%NUM_THREADS] == 0) { </a:t>
            </a:r>
          </a:p>
          <a:p>
            <a:r>
              <a:rPr lang="en-US" sz="1200"/>
              <a:t>    printf("P%d : tryget F%d\n", i, (i+1)%NUM_THREADS);</a:t>
            </a:r>
          </a:p>
          <a:p>
            <a:r>
              <a:rPr lang="en-US" sz="1200"/>
              <a:t>    pthread_cond_wait(&amp;conditionVars[(i+1)%NUM_THREADS],&amp;mutexes[(i+1)%NUM_THREADS]);</a:t>
            </a:r>
          </a:p>
          <a:p>
            <a:r>
              <a:rPr lang="en-US" sz="1200"/>
              <a:t>  }</a:t>
            </a:r>
          </a:p>
          <a:p>
            <a:r>
              <a:rPr lang="en-US" sz="1200"/>
              <a:t>  permits[(i+1)%NUM_THREADS] = 0;</a:t>
            </a:r>
          </a:p>
          <a:p>
            <a:r>
              <a:rPr lang="en-US" sz="1200"/>
              <a:t>  printf("P%d : get F%d\n", i, (i+1)%NUM_THREADS);</a:t>
            </a:r>
          </a:p>
          <a:p>
            <a:r>
              <a:rPr lang="en-US" sz="1200"/>
              <a:t>  pthread_mutex_unlock(&amp;mutexes[(i+1)%NUM_THREADS]); </a:t>
            </a:r>
          </a:p>
          <a:p>
            <a:endParaRPr lang="en-US" sz="1200"/>
          </a:p>
          <a:p>
            <a:r>
              <a:rPr lang="en-US" sz="1200"/>
              <a:t>  //printf("philosopher %d thinks \n",i); </a:t>
            </a:r>
          </a:p>
          <a:p>
            <a:r>
              <a:rPr lang="en-US" sz="1200"/>
              <a:t>  printf("%d\n", i);</a:t>
            </a:r>
          </a:p>
          <a:p>
            <a:endParaRPr lang="en-US" sz="1200"/>
          </a:p>
          <a:p>
            <a:r>
              <a:rPr lang="en-US" sz="1200"/>
              <a:t>  //  data = 10 * data + i;</a:t>
            </a:r>
          </a:p>
          <a:p>
            <a:endParaRPr lang="en-US" sz="1200"/>
          </a:p>
          <a:p>
            <a:r>
              <a:rPr lang="en-US" sz="1200"/>
              <a:t>  fflush(stdout);</a:t>
            </a:r>
          </a:p>
          <a:p>
            <a:endParaRPr lang="en-US" sz="1200"/>
          </a:p>
          <a:p>
            <a:endParaRPr lang="en-US" sz="1200"/>
          </a:p>
          <a:p>
            <a:r>
              <a:rPr lang="en-US" sz="1200"/>
              <a:t>  // putdown right fork</a:t>
            </a:r>
          </a:p>
          <a:p>
            <a:r>
              <a:rPr lang="en-US" sz="1200"/>
              <a:t>  pthread_mutex_lock(&amp;mutexes[(i+1)%NUM_THREADS]);</a:t>
            </a:r>
          </a:p>
          <a:p>
            <a:r>
              <a:rPr lang="en-US" sz="1200"/>
              <a:t>  permits[(i+1)%NUM_THREADS] = 1;</a:t>
            </a:r>
          </a:p>
          <a:p>
            <a:r>
              <a:rPr lang="en-US" sz="1200"/>
              <a:t>  printf("P%d : put F%d\n", i, (i+1)%NUM_THREADS);</a:t>
            </a:r>
          </a:p>
          <a:p>
            <a:r>
              <a:rPr lang="en-US" sz="1200"/>
              <a:t>  pthread_cond_signal(&amp;conditionVars[(i+1)%NUM_THREADS]);</a:t>
            </a:r>
          </a:p>
          <a:p>
            <a:r>
              <a:rPr lang="en-US" sz="1200"/>
              <a:t>  pthread_mutex_unlock(&amp;mutexes[(i+1)%NUM_THREADS]);</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E8600178-4FBB-46F2-B218-89FA810A765A}" type="slidenum">
              <a:rPr lang="en-US"/>
              <a:pPr/>
              <a:t>70</a:t>
            </a:fld>
            <a:endParaRPr lang="en-US"/>
          </a:p>
        </p:txBody>
      </p:sp>
      <p:sp>
        <p:nvSpPr>
          <p:cNvPr id="2530307" name="Text Box 3"/>
          <p:cNvSpPr txBox="1">
            <a:spLocks noChangeArrowheads="1"/>
          </p:cNvSpPr>
          <p:nvPr/>
        </p:nvSpPr>
        <p:spPr bwMode="auto">
          <a:xfrm>
            <a:off x="1143000" y="2220913"/>
            <a:ext cx="2128838" cy="1920875"/>
          </a:xfrm>
          <a:prstGeom prst="rect">
            <a:avLst/>
          </a:prstGeom>
          <a:noFill/>
          <a:ln w="12700">
            <a:noFill/>
            <a:miter lim="800000"/>
            <a:headEnd type="none" w="sm" len="sm"/>
            <a:tailEnd type="none" w="sm" len="sm"/>
          </a:ln>
          <a:effectLst/>
        </p:spPr>
        <p:txBody>
          <a:bodyPr wrap="none">
            <a:spAutoFit/>
          </a:bodyPr>
          <a:lstStyle/>
          <a:p>
            <a:r>
              <a:rPr lang="en-US" sz="2000"/>
              <a:t>P0</a:t>
            </a:r>
          </a:p>
          <a:p>
            <a:r>
              <a:rPr lang="en-US" sz="2000"/>
              <a:t>---</a:t>
            </a:r>
          </a:p>
          <a:p>
            <a:endParaRPr lang="en-US" sz="2000"/>
          </a:p>
          <a:p>
            <a:r>
              <a:rPr lang="en-US" sz="2000">
                <a:solidFill>
                  <a:srgbClr val="CC0099"/>
                </a:solidFill>
              </a:rPr>
              <a:t>MPI_Isend ( P2 )</a:t>
            </a:r>
          </a:p>
          <a:p>
            <a:endParaRPr lang="en-US" sz="2000">
              <a:solidFill>
                <a:srgbClr val="CC0099"/>
              </a:solidFill>
            </a:endParaRPr>
          </a:p>
          <a:p>
            <a:r>
              <a:rPr lang="en-US" sz="2000">
                <a:solidFill>
                  <a:srgbClr val="FF0000"/>
                </a:solidFill>
              </a:rPr>
              <a:t>MPI_Barrier</a:t>
            </a:r>
          </a:p>
        </p:txBody>
      </p:sp>
      <p:sp>
        <p:nvSpPr>
          <p:cNvPr id="2530308" name="Text Box 4"/>
          <p:cNvSpPr txBox="1">
            <a:spLocks noChangeArrowheads="1"/>
          </p:cNvSpPr>
          <p:nvPr/>
        </p:nvSpPr>
        <p:spPr bwMode="auto">
          <a:xfrm>
            <a:off x="3562350" y="2209800"/>
            <a:ext cx="2058988" cy="1920875"/>
          </a:xfrm>
          <a:prstGeom prst="rect">
            <a:avLst/>
          </a:prstGeom>
          <a:noFill/>
          <a:ln w="12700">
            <a:noFill/>
            <a:miter lim="800000"/>
            <a:headEnd type="none" w="sm" len="sm"/>
            <a:tailEnd type="none" w="sm" len="sm"/>
          </a:ln>
          <a:effectLst/>
        </p:spPr>
        <p:txBody>
          <a:bodyPr wrap="none">
            <a:spAutoFit/>
          </a:bodyPr>
          <a:lstStyle/>
          <a:p>
            <a:r>
              <a:rPr lang="en-US" sz="2000"/>
              <a:t>P1</a:t>
            </a:r>
          </a:p>
          <a:p>
            <a:r>
              <a:rPr lang="en-US" sz="2000"/>
              <a:t>---</a:t>
            </a:r>
          </a:p>
          <a:p>
            <a:endParaRPr lang="en-US" sz="2000"/>
          </a:p>
          <a:p>
            <a:r>
              <a:rPr lang="en-US" sz="2000">
                <a:solidFill>
                  <a:srgbClr val="FF0000"/>
                </a:solidFill>
              </a:rPr>
              <a:t>MPI_Barrier</a:t>
            </a:r>
          </a:p>
          <a:p>
            <a:endParaRPr lang="en-US" sz="2000">
              <a:solidFill>
                <a:srgbClr val="FF0000"/>
              </a:solidFill>
            </a:endParaRPr>
          </a:p>
          <a:p>
            <a:r>
              <a:rPr lang="en-US" sz="2000">
                <a:solidFill>
                  <a:srgbClr val="CC0099"/>
                </a:solidFill>
              </a:rPr>
              <a:t>MPI_Isend( P2 )</a:t>
            </a:r>
          </a:p>
        </p:txBody>
      </p:sp>
      <p:sp>
        <p:nvSpPr>
          <p:cNvPr id="2530309" name="Text Box 5"/>
          <p:cNvSpPr txBox="1">
            <a:spLocks noChangeArrowheads="1"/>
          </p:cNvSpPr>
          <p:nvPr/>
        </p:nvSpPr>
        <p:spPr bwMode="auto">
          <a:xfrm>
            <a:off x="6100763" y="2209800"/>
            <a:ext cx="2284412" cy="1920875"/>
          </a:xfrm>
          <a:prstGeom prst="rect">
            <a:avLst/>
          </a:prstGeom>
          <a:noFill/>
          <a:ln w="12700">
            <a:noFill/>
            <a:miter lim="800000"/>
            <a:headEnd type="none" w="sm" len="sm"/>
            <a:tailEnd type="none" w="sm" len="sm"/>
          </a:ln>
          <a:effectLst/>
        </p:spPr>
        <p:txBody>
          <a:bodyPr wrap="none">
            <a:spAutoFit/>
          </a:bodyPr>
          <a:lstStyle/>
          <a:p>
            <a:r>
              <a:rPr lang="en-US" sz="2000"/>
              <a:t>P2</a:t>
            </a:r>
          </a:p>
          <a:p>
            <a:r>
              <a:rPr lang="en-US" sz="2000"/>
              <a:t>---</a:t>
            </a:r>
          </a:p>
          <a:p>
            <a:endParaRPr lang="en-US" sz="2000"/>
          </a:p>
          <a:p>
            <a:r>
              <a:rPr lang="en-US" sz="2000">
                <a:solidFill>
                  <a:srgbClr val="CC0099"/>
                </a:solidFill>
              </a:rPr>
              <a:t>MPI_Irecv ( ANY )</a:t>
            </a:r>
          </a:p>
          <a:p>
            <a:endParaRPr lang="en-US" sz="2000">
              <a:solidFill>
                <a:srgbClr val="CC0099"/>
              </a:solidFill>
            </a:endParaRPr>
          </a:p>
          <a:p>
            <a:r>
              <a:rPr lang="en-US" sz="2000">
                <a:solidFill>
                  <a:srgbClr val="FF0000"/>
                </a:solidFill>
              </a:rPr>
              <a:t>MPI_Barrier</a:t>
            </a:r>
          </a:p>
        </p:txBody>
      </p:sp>
      <p:sp>
        <p:nvSpPr>
          <p:cNvPr id="2530310" name="Freeform 6"/>
          <p:cNvSpPr>
            <a:spLocks/>
          </p:cNvSpPr>
          <p:nvPr/>
        </p:nvSpPr>
        <p:spPr bwMode="auto">
          <a:xfrm>
            <a:off x="762000" y="2819400"/>
            <a:ext cx="7924800" cy="952500"/>
          </a:xfrm>
          <a:custGeom>
            <a:avLst/>
            <a:gdLst/>
            <a:ahLst/>
            <a:cxnLst>
              <a:cxn ang="0">
                <a:pos x="0" y="488"/>
              </a:cxn>
              <a:cxn ang="0">
                <a:pos x="1584" y="536"/>
              </a:cxn>
              <a:cxn ang="0">
                <a:pos x="1776" y="104"/>
              </a:cxn>
              <a:cxn ang="0">
                <a:pos x="2208" y="8"/>
              </a:cxn>
              <a:cxn ang="0">
                <a:pos x="2736" y="56"/>
              </a:cxn>
              <a:cxn ang="0">
                <a:pos x="2832" y="296"/>
              </a:cxn>
              <a:cxn ang="0">
                <a:pos x="3024" y="440"/>
              </a:cxn>
              <a:cxn ang="0">
                <a:pos x="3360" y="440"/>
              </a:cxn>
              <a:cxn ang="0">
                <a:pos x="4224" y="440"/>
              </a:cxn>
              <a:cxn ang="0">
                <a:pos x="4992" y="440"/>
              </a:cxn>
            </a:cxnLst>
            <a:rect l="0" t="0" r="r" b="b"/>
            <a:pathLst>
              <a:path w="4992" h="600">
                <a:moveTo>
                  <a:pt x="0" y="488"/>
                </a:moveTo>
                <a:cubicBezTo>
                  <a:pt x="644" y="544"/>
                  <a:pt x="1288" y="600"/>
                  <a:pt x="1584" y="536"/>
                </a:cubicBezTo>
                <a:cubicBezTo>
                  <a:pt x="1880" y="472"/>
                  <a:pt x="1672" y="192"/>
                  <a:pt x="1776" y="104"/>
                </a:cubicBezTo>
                <a:cubicBezTo>
                  <a:pt x="1880" y="16"/>
                  <a:pt x="2048" y="16"/>
                  <a:pt x="2208" y="8"/>
                </a:cubicBezTo>
                <a:cubicBezTo>
                  <a:pt x="2368" y="0"/>
                  <a:pt x="2632" y="8"/>
                  <a:pt x="2736" y="56"/>
                </a:cubicBezTo>
                <a:cubicBezTo>
                  <a:pt x="2840" y="104"/>
                  <a:pt x="2784" y="232"/>
                  <a:pt x="2832" y="296"/>
                </a:cubicBezTo>
                <a:cubicBezTo>
                  <a:pt x="2880" y="360"/>
                  <a:pt x="2936" y="416"/>
                  <a:pt x="3024" y="440"/>
                </a:cubicBezTo>
                <a:cubicBezTo>
                  <a:pt x="3112" y="464"/>
                  <a:pt x="3160" y="440"/>
                  <a:pt x="3360" y="440"/>
                </a:cubicBezTo>
                <a:cubicBezTo>
                  <a:pt x="3560" y="440"/>
                  <a:pt x="3952" y="440"/>
                  <a:pt x="4224" y="440"/>
                </a:cubicBezTo>
                <a:cubicBezTo>
                  <a:pt x="4496" y="440"/>
                  <a:pt x="4744" y="440"/>
                  <a:pt x="4992" y="440"/>
                </a:cubicBezTo>
              </a:path>
            </a:pathLst>
          </a:custGeom>
          <a:noFill/>
          <a:ln w="6350" cap="flat" cmpd="sng">
            <a:solidFill>
              <a:schemeClr val="tx1"/>
            </a:solidFill>
            <a:prstDash val="dash"/>
            <a:round/>
            <a:headEnd type="none" w="sm" len="sm"/>
            <a:tailEnd type="none" w="sm" len="sm"/>
          </a:ln>
          <a:effectLst/>
        </p:spPr>
        <p:txBody>
          <a:bodyPr/>
          <a:lstStyle/>
          <a:p>
            <a:endParaRPr lang="en-US"/>
          </a:p>
        </p:txBody>
      </p:sp>
      <p:sp>
        <p:nvSpPr>
          <p:cNvPr id="2530311" name="Freeform 7"/>
          <p:cNvSpPr>
            <a:spLocks/>
          </p:cNvSpPr>
          <p:nvPr/>
        </p:nvSpPr>
        <p:spPr bwMode="auto">
          <a:xfrm>
            <a:off x="1981200" y="1778000"/>
            <a:ext cx="4267200" cy="1397000"/>
          </a:xfrm>
          <a:custGeom>
            <a:avLst/>
            <a:gdLst/>
            <a:ahLst/>
            <a:cxnLst>
              <a:cxn ang="0">
                <a:pos x="144" y="800"/>
              </a:cxn>
              <a:cxn ang="0">
                <a:pos x="144" y="752"/>
              </a:cxn>
              <a:cxn ang="0">
                <a:pos x="1008" y="32"/>
              </a:cxn>
              <a:cxn ang="0">
                <a:pos x="2352" y="560"/>
              </a:cxn>
              <a:cxn ang="0">
                <a:pos x="2688" y="848"/>
              </a:cxn>
            </a:cxnLst>
            <a:rect l="0" t="0" r="r" b="b"/>
            <a:pathLst>
              <a:path w="2688" h="880">
                <a:moveTo>
                  <a:pt x="144" y="800"/>
                </a:moveTo>
                <a:cubicBezTo>
                  <a:pt x="72" y="840"/>
                  <a:pt x="0" y="880"/>
                  <a:pt x="144" y="752"/>
                </a:cubicBezTo>
                <a:cubicBezTo>
                  <a:pt x="288" y="624"/>
                  <a:pt x="640" y="64"/>
                  <a:pt x="1008" y="32"/>
                </a:cubicBezTo>
                <a:cubicBezTo>
                  <a:pt x="1376" y="0"/>
                  <a:pt x="2072" y="424"/>
                  <a:pt x="2352" y="560"/>
                </a:cubicBezTo>
                <a:cubicBezTo>
                  <a:pt x="2632" y="696"/>
                  <a:pt x="2660" y="772"/>
                  <a:pt x="2688" y="848"/>
                </a:cubicBezTo>
              </a:path>
            </a:pathLst>
          </a:custGeom>
          <a:noFill/>
          <a:ln w="12700" cap="flat" cmpd="sng">
            <a:solidFill>
              <a:schemeClr val="accent1"/>
            </a:solidFill>
            <a:prstDash val="solid"/>
            <a:round/>
            <a:headEnd type="none" w="sm" len="sm"/>
            <a:tailEnd type="triangle" w="med" len="med"/>
          </a:ln>
          <a:effectLst/>
        </p:spPr>
        <p:txBody>
          <a:bodyPr/>
          <a:lstStyle/>
          <a:p>
            <a:endParaRPr lang="en-US"/>
          </a:p>
        </p:txBody>
      </p:sp>
      <p:sp>
        <p:nvSpPr>
          <p:cNvPr id="2530312" name="Freeform 8"/>
          <p:cNvSpPr>
            <a:spLocks/>
          </p:cNvSpPr>
          <p:nvPr/>
        </p:nvSpPr>
        <p:spPr bwMode="auto">
          <a:xfrm>
            <a:off x="4953000" y="3657600"/>
            <a:ext cx="1447800" cy="1066800"/>
          </a:xfrm>
          <a:custGeom>
            <a:avLst/>
            <a:gdLst/>
            <a:ahLst/>
            <a:cxnLst>
              <a:cxn ang="0">
                <a:pos x="0" y="336"/>
              </a:cxn>
              <a:cxn ang="0">
                <a:pos x="240" y="672"/>
              </a:cxn>
              <a:cxn ang="0">
                <a:pos x="528" y="336"/>
              </a:cxn>
              <a:cxn ang="0">
                <a:pos x="912" y="0"/>
              </a:cxn>
            </a:cxnLst>
            <a:rect l="0" t="0" r="r" b="b"/>
            <a:pathLst>
              <a:path w="912" h="672">
                <a:moveTo>
                  <a:pt x="0" y="336"/>
                </a:moveTo>
                <a:cubicBezTo>
                  <a:pt x="76" y="504"/>
                  <a:pt x="152" y="672"/>
                  <a:pt x="240" y="672"/>
                </a:cubicBezTo>
                <a:cubicBezTo>
                  <a:pt x="328" y="672"/>
                  <a:pt x="416" y="448"/>
                  <a:pt x="528" y="336"/>
                </a:cubicBezTo>
                <a:cubicBezTo>
                  <a:pt x="640" y="224"/>
                  <a:pt x="776" y="112"/>
                  <a:pt x="912" y="0"/>
                </a:cubicBezTo>
              </a:path>
            </a:pathLst>
          </a:custGeom>
          <a:noFill/>
          <a:ln w="12700" cap="flat" cmpd="sng">
            <a:solidFill>
              <a:schemeClr val="accent1"/>
            </a:solidFill>
            <a:prstDash val="solid"/>
            <a:round/>
            <a:headEnd type="none" w="sm" len="sm"/>
            <a:tailEnd type="triangle" w="med" len="med"/>
          </a:ln>
          <a:effectLst/>
        </p:spPr>
        <p:txBody>
          <a:bodyPr/>
          <a:lstStyle/>
          <a:p>
            <a:endParaRPr lang="en-US"/>
          </a:p>
        </p:txBody>
      </p:sp>
      <p:sp>
        <p:nvSpPr>
          <p:cNvPr id="2530314" name="Rectangle 10"/>
          <p:cNvSpPr>
            <a:spLocks noGrp="1" noChangeArrowheads="1"/>
          </p:cNvSpPr>
          <p:nvPr>
            <p:ph type="title"/>
          </p:nvPr>
        </p:nvSpPr>
        <p:spPr>
          <a:xfrm>
            <a:off x="228600" y="347663"/>
            <a:ext cx="8458200" cy="795337"/>
          </a:xfrm>
          <a:noFill/>
          <a:ln/>
        </p:spPr>
        <p:txBody>
          <a:bodyPr/>
          <a:lstStyle/>
          <a:p>
            <a:r>
              <a:rPr lang="en-US" b="0">
                <a:solidFill>
                  <a:srgbClr val="C0C0C0"/>
                </a:solidFill>
              </a:rPr>
              <a:t>MPI Behavior</a:t>
            </a:r>
            <a:br>
              <a:rPr lang="en-US" b="0">
                <a:solidFill>
                  <a:srgbClr val="C0C0C0"/>
                </a:solidFill>
              </a:rPr>
            </a:br>
            <a:r>
              <a:rPr lang="en-US" b="0">
                <a:solidFill>
                  <a:srgbClr val="C0C0C0"/>
                </a:solidFill>
              </a:rPr>
              <a:t/>
            </a:r>
            <a:br>
              <a:rPr lang="en-US" b="0">
                <a:solidFill>
                  <a:srgbClr val="C0C0C0"/>
                </a:solidFill>
              </a:rPr>
            </a:br>
            <a:r>
              <a:rPr lang="en-US" b="0">
                <a:solidFill>
                  <a:srgbClr val="C0C0C0"/>
                </a:solidFill>
              </a:rPr>
              <a:t>The “crooked barrier” quiz</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0B7302F3-F4AB-4066-9584-609F01C735D4}" type="slidenum">
              <a:rPr lang="en-US"/>
              <a:pPr/>
              <a:t>71</a:t>
            </a:fld>
            <a:endParaRPr lang="en-US"/>
          </a:p>
        </p:txBody>
      </p:sp>
      <p:sp>
        <p:nvSpPr>
          <p:cNvPr id="2946050" name="Text Box 2"/>
          <p:cNvSpPr txBox="1">
            <a:spLocks noChangeArrowheads="1"/>
          </p:cNvSpPr>
          <p:nvPr/>
        </p:nvSpPr>
        <p:spPr bwMode="auto">
          <a:xfrm>
            <a:off x="1143000" y="2220913"/>
            <a:ext cx="2128838" cy="1920875"/>
          </a:xfrm>
          <a:prstGeom prst="rect">
            <a:avLst/>
          </a:prstGeom>
          <a:noFill/>
          <a:ln w="12700">
            <a:noFill/>
            <a:miter lim="800000"/>
            <a:headEnd type="none" w="sm" len="sm"/>
            <a:tailEnd type="none" w="sm" len="sm"/>
          </a:ln>
          <a:effectLst/>
        </p:spPr>
        <p:txBody>
          <a:bodyPr wrap="none">
            <a:spAutoFit/>
          </a:bodyPr>
          <a:lstStyle/>
          <a:p>
            <a:r>
              <a:rPr lang="en-US" sz="2000"/>
              <a:t>P0</a:t>
            </a:r>
          </a:p>
          <a:p>
            <a:r>
              <a:rPr lang="en-US" sz="2000"/>
              <a:t>---</a:t>
            </a:r>
          </a:p>
          <a:p>
            <a:endParaRPr lang="en-US" sz="2000"/>
          </a:p>
          <a:p>
            <a:r>
              <a:rPr lang="en-US" sz="2000">
                <a:solidFill>
                  <a:srgbClr val="CC0099"/>
                </a:solidFill>
              </a:rPr>
              <a:t>MPI_Isend ( P2 )</a:t>
            </a:r>
          </a:p>
          <a:p>
            <a:endParaRPr lang="en-US" sz="2000">
              <a:solidFill>
                <a:srgbClr val="CC0099"/>
              </a:solidFill>
            </a:endParaRPr>
          </a:p>
          <a:p>
            <a:r>
              <a:rPr lang="en-US" sz="2000">
                <a:solidFill>
                  <a:srgbClr val="FF0000"/>
                </a:solidFill>
              </a:rPr>
              <a:t>MPI_Barrier</a:t>
            </a:r>
          </a:p>
        </p:txBody>
      </p:sp>
      <p:sp>
        <p:nvSpPr>
          <p:cNvPr id="2946051" name="Text Box 3"/>
          <p:cNvSpPr txBox="1">
            <a:spLocks noChangeArrowheads="1"/>
          </p:cNvSpPr>
          <p:nvPr/>
        </p:nvSpPr>
        <p:spPr bwMode="auto">
          <a:xfrm>
            <a:off x="3562350" y="2209800"/>
            <a:ext cx="2058988" cy="1920875"/>
          </a:xfrm>
          <a:prstGeom prst="rect">
            <a:avLst/>
          </a:prstGeom>
          <a:noFill/>
          <a:ln w="12700">
            <a:noFill/>
            <a:miter lim="800000"/>
            <a:headEnd type="none" w="sm" len="sm"/>
            <a:tailEnd type="none" w="sm" len="sm"/>
          </a:ln>
          <a:effectLst/>
        </p:spPr>
        <p:txBody>
          <a:bodyPr wrap="none">
            <a:spAutoFit/>
          </a:bodyPr>
          <a:lstStyle/>
          <a:p>
            <a:r>
              <a:rPr lang="en-US" sz="2000"/>
              <a:t>P1</a:t>
            </a:r>
          </a:p>
          <a:p>
            <a:r>
              <a:rPr lang="en-US" sz="2000"/>
              <a:t>---</a:t>
            </a:r>
          </a:p>
          <a:p>
            <a:endParaRPr lang="en-US" sz="2000"/>
          </a:p>
          <a:p>
            <a:r>
              <a:rPr lang="en-US" sz="2000">
                <a:solidFill>
                  <a:srgbClr val="FF0000"/>
                </a:solidFill>
              </a:rPr>
              <a:t>MPI_Barrier</a:t>
            </a:r>
          </a:p>
          <a:p>
            <a:endParaRPr lang="en-US" sz="2000">
              <a:solidFill>
                <a:srgbClr val="FF0000"/>
              </a:solidFill>
            </a:endParaRPr>
          </a:p>
          <a:p>
            <a:r>
              <a:rPr lang="en-US" sz="2000">
                <a:solidFill>
                  <a:srgbClr val="CC0099"/>
                </a:solidFill>
              </a:rPr>
              <a:t>MPI_Isend( P2 )</a:t>
            </a:r>
          </a:p>
        </p:txBody>
      </p:sp>
      <p:sp>
        <p:nvSpPr>
          <p:cNvPr id="2946052" name="Text Box 4"/>
          <p:cNvSpPr txBox="1">
            <a:spLocks noChangeArrowheads="1"/>
          </p:cNvSpPr>
          <p:nvPr/>
        </p:nvSpPr>
        <p:spPr bwMode="auto">
          <a:xfrm>
            <a:off x="6100763" y="2209800"/>
            <a:ext cx="2284412" cy="1920875"/>
          </a:xfrm>
          <a:prstGeom prst="rect">
            <a:avLst/>
          </a:prstGeom>
          <a:noFill/>
          <a:ln w="12700">
            <a:noFill/>
            <a:miter lim="800000"/>
            <a:headEnd type="none" w="sm" len="sm"/>
            <a:tailEnd type="none" w="sm" len="sm"/>
          </a:ln>
          <a:effectLst/>
        </p:spPr>
        <p:txBody>
          <a:bodyPr wrap="none">
            <a:spAutoFit/>
          </a:bodyPr>
          <a:lstStyle/>
          <a:p>
            <a:r>
              <a:rPr lang="en-US" sz="2000"/>
              <a:t>P2</a:t>
            </a:r>
          </a:p>
          <a:p>
            <a:r>
              <a:rPr lang="en-US" sz="2000"/>
              <a:t>---</a:t>
            </a:r>
          </a:p>
          <a:p>
            <a:endParaRPr lang="en-US" sz="2000"/>
          </a:p>
          <a:p>
            <a:r>
              <a:rPr lang="en-US" sz="2000">
                <a:solidFill>
                  <a:srgbClr val="CC0099"/>
                </a:solidFill>
              </a:rPr>
              <a:t>MPI_Irecv ( ANY )</a:t>
            </a:r>
          </a:p>
          <a:p>
            <a:endParaRPr lang="en-US" sz="2000">
              <a:solidFill>
                <a:srgbClr val="CC0099"/>
              </a:solidFill>
            </a:endParaRPr>
          </a:p>
          <a:p>
            <a:r>
              <a:rPr lang="en-US" sz="2000">
                <a:solidFill>
                  <a:srgbClr val="FF0000"/>
                </a:solidFill>
              </a:rPr>
              <a:t>MPI_Barrier</a:t>
            </a:r>
          </a:p>
        </p:txBody>
      </p:sp>
      <p:sp>
        <p:nvSpPr>
          <p:cNvPr id="2946053" name="Freeform 5"/>
          <p:cNvSpPr>
            <a:spLocks/>
          </p:cNvSpPr>
          <p:nvPr/>
        </p:nvSpPr>
        <p:spPr bwMode="auto">
          <a:xfrm>
            <a:off x="762000" y="2819400"/>
            <a:ext cx="7924800" cy="952500"/>
          </a:xfrm>
          <a:custGeom>
            <a:avLst/>
            <a:gdLst/>
            <a:ahLst/>
            <a:cxnLst>
              <a:cxn ang="0">
                <a:pos x="0" y="488"/>
              </a:cxn>
              <a:cxn ang="0">
                <a:pos x="1584" y="536"/>
              </a:cxn>
              <a:cxn ang="0">
                <a:pos x="1776" y="104"/>
              </a:cxn>
              <a:cxn ang="0">
                <a:pos x="2208" y="8"/>
              </a:cxn>
              <a:cxn ang="0">
                <a:pos x="2736" y="56"/>
              </a:cxn>
              <a:cxn ang="0">
                <a:pos x="2832" y="296"/>
              </a:cxn>
              <a:cxn ang="0">
                <a:pos x="3024" y="440"/>
              </a:cxn>
              <a:cxn ang="0">
                <a:pos x="3360" y="440"/>
              </a:cxn>
              <a:cxn ang="0">
                <a:pos x="4224" y="440"/>
              </a:cxn>
              <a:cxn ang="0">
                <a:pos x="4992" y="440"/>
              </a:cxn>
            </a:cxnLst>
            <a:rect l="0" t="0" r="r" b="b"/>
            <a:pathLst>
              <a:path w="4992" h="600">
                <a:moveTo>
                  <a:pt x="0" y="488"/>
                </a:moveTo>
                <a:cubicBezTo>
                  <a:pt x="644" y="544"/>
                  <a:pt x="1288" y="600"/>
                  <a:pt x="1584" y="536"/>
                </a:cubicBezTo>
                <a:cubicBezTo>
                  <a:pt x="1880" y="472"/>
                  <a:pt x="1672" y="192"/>
                  <a:pt x="1776" y="104"/>
                </a:cubicBezTo>
                <a:cubicBezTo>
                  <a:pt x="1880" y="16"/>
                  <a:pt x="2048" y="16"/>
                  <a:pt x="2208" y="8"/>
                </a:cubicBezTo>
                <a:cubicBezTo>
                  <a:pt x="2368" y="0"/>
                  <a:pt x="2632" y="8"/>
                  <a:pt x="2736" y="56"/>
                </a:cubicBezTo>
                <a:cubicBezTo>
                  <a:pt x="2840" y="104"/>
                  <a:pt x="2784" y="232"/>
                  <a:pt x="2832" y="296"/>
                </a:cubicBezTo>
                <a:cubicBezTo>
                  <a:pt x="2880" y="360"/>
                  <a:pt x="2936" y="416"/>
                  <a:pt x="3024" y="440"/>
                </a:cubicBezTo>
                <a:cubicBezTo>
                  <a:pt x="3112" y="464"/>
                  <a:pt x="3160" y="440"/>
                  <a:pt x="3360" y="440"/>
                </a:cubicBezTo>
                <a:cubicBezTo>
                  <a:pt x="3560" y="440"/>
                  <a:pt x="3952" y="440"/>
                  <a:pt x="4224" y="440"/>
                </a:cubicBezTo>
                <a:cubicBezTo>
                  <a:pt x="4496" y="440"/>
                  <a:pt x="4744" y="440"/>
                  <a:pt x="4992" y="440"/>
                </a:cubicBezTo>
              </a:path>
            </a:pathLst>
          </a:custGeom>
          <a:noFill/>
          <a:ln w="6350" cap="flat" cmpd="sng">
            <a:solidFill>
              <a:schemeClr val="tx1"/>
            </a:solidFill>
            <a:prstDash val="dash"/>
            <a:round/>
            <a:headEnd type="none" w="sm" len="sm"/>
            <a:tailEnd type="none" w="sm" len="sm"/>
          </a:ln>
          <a:effectLst/>
        </p:spPr>
        <p:txBody>
          <a:bodyPr/>
          <a:lstStyle/>
          <a:p>
            <a:endParaRPr lang="en-US"/>
          </a:p>
        </p:txBody>
      </p:sp>
      <p:sp>
        <p:nvSpPr>
          <p:cNvPr id="2946054" name="Freeform 6"/>
          <p:cNvSpPr>
            <a:spLocks/>
          </p:cNvSpPr>
          <p:nvPr/>
        </p:nvSpPr>
        <p:spPr bwMode="auto">
          <a:xfrm>
            <a:off x="1981200" y="1778000"/>
            <a:ext cx="4267200" cy="1397000"/>
          </a:xfrm>
          <a:custGeom>
            <a:avLst/>
            <a:gdLst/>
            <a:ahLst/>
            <a:cxnLst>
              <a:cxn ang="0">
                <a:pos x="144" y="800"/>
              </a:cxn>
              <a:cxn ang="0">
                <a:pos x="144" y="752"/>
              </a:cxn>
              <a:cxn ang="0">
                <a:pos x="1008" y="32"/>
              </a:cxn>
              <a:cxn ang="0">
                <a:pos x="2352" y="560"/>
              </a:cxn>
              <a:cxn ang="0">
                <a:pos x="2688" y="848"/>
              </a:cxn>
            </a:cxnLst>
            <a:rect l="0" t="0" r="r" b="b"/>
            <a:pathLst>
              <a:path w="2688" h="880">
                <a:moveTo>
                  <a:pt x="144" y="800"/>
                </a:moveTo>
                <a:cubicBezTo>
                  <a:pt x="72" y="840"/>
                  <a:pt x="0" y="880"/>
                  <a:pt x="144" y="752"/>
                </a:cubicBezTo>
                <a:cubicBezTo>
                  <a:pt x="288" y="624"/>
                  <a:pt x="640" y="64"/>
                  <a:pt x="1008" y="32"/>
                </a:cubicBezTo>
                <a:cubicBezTo>
                  <a:pt x="1376" y="0"/>
                  <a:pt x="2072" y="424"/>
                  <a:pt x="2352" y="560"/>
                </a:cubicBezTo>
                <a:cubicBezTo>
                  <a:pt x="2632" y="696"/>
                  <a:pt x="2660" y="772"/>
                  <a:pt x="2688" y="848"/>
                </a:cubicBezTo>
              </a:path>
            </a:pathLst>
          </a:custGeom>
          <a:noFill/>
          <a:ln w="12700" cap="flat" cmpd="sng">
            <a:solidFill>
              <a:schemeClr val="accent1"/>
            </a:solidFill>
            <a:prstDash val="solid"/>
            <a:round/>
            <a:headEnd type="none" w="sm" len="sm"/>
            <a:tailEnd type="triangle" w="med" len="med"/>
          </a:ln>
          <a:effectLst/>
        </p:spPr>
        <p:txBody>
          <a:bodyPr/>
          <a:lstStyle/>
          <a:p>
            <a:endParaRPr lang="en-US"/>
          </a:p>
        </p:txBody>
      </p:sp>
      <p:sp>
        <p:nvSpPr>
          <p:cNvPr id="2946055" name="Freeform 7"/>
          <p:cNvSpPr>
            <a:spLocks/>
          </p:cNvSpPr>
          <p:nvPr/>
        </p:nvSpPr>
        <p:spPr bwMode="auto">
          <a:xfrm>
            <a:off x="4953000" y="3657600"/>
            <a:ext cx="1447800" cy="1066800"/>
          </a:xfrm>
          <a:custGeom>
            <a:avLst/>
            <a:gdLst/>
            <a:ahLst/>
            <a:cxnLst>
              <a:cxn ang="0">
                <a:pos x="0" y="336"/>
              </a:cxn>
              <a:cxn ang="0">
                <a:pos x="240" y="672"/>
              </a:cxn>
              <a:cxn ang="0">
                <a:pos x="528" y="336"/>
              </a:cxn>
              <a:cxn ang="0">
                <a:pos x="912" y="0"/>
              </a:cxn>
            </a:cxnLst>
            <a:rect l="0" t="0" r="r" b="b"/>
            <a:pathLst>
              <a:path w="912" h="672">
                <a:moveTo>
                  <a:pt x="0" y="336"/>
                </a:moveTo>
                <a:cubicBezTo>
                  <a:pt x="76" y="504"/>
                  <a:pt x="152" y="672"/>
                  <a:pt x="240" y="672"/>
                </a:cubicBezTo>
                <a:cubicBezTo>
                  <a:pt x="328" y="672"/>
                  <a:pt x="416" y="448"/>
                  <a:pt x="528" y="336"/>
                </a:cubicBezTo>
                <a:cubicBezTo>
                  <a:pt x="640" y="224"/>
                  <a:pt x="776" y="112"/>
                  <a:pt x="912" y="0"/>
                </a:cubicBezTo>
              </a:path>
            </a:pathLst>
          </a:custGeom>
          <a:noFill/>
          <a:ln w="12700" cap="flat" cmpd="sng">
            <a:solidFill>
              <a:schemeClr val="accent1"/>
            </a:solidFill>
            <a:prstDash val="solid"/>
            <a:round/>
            <a:headEnd type="none" w="sm" len="sm"/>
            <a:tailEnd type="triangle" w="med" len="med"/>
          </a:ln>
          <a:effectLst/>
        </p:spPr>
        <p:txBody>
          <a:bodyPr/>
          <a:lstStyle/>
          <a:p>
            <a:endParaRPr lang="en-US"/>
          </a:p>
        </p:txBody>
      </p:sp>
      <p:sp>
        <p:nvSpPr>
          <p:cNvPr id="2946056" name="Rectangle 8"/>
          <p:cNvSpPr>
            <a:spLocks noGrp="1" noChangeArrowheads="1"/>
          </p:cNvSpPr>
          <p:nvPr>
            <p:ph type="title"/>
          </p:nvPr>
        </p:nvSpPr>
        <p:spPr>
          <a:xfrm>
            <a:off x="228600" y="347663"/>
            <a:ext cx="8458200" cy="795337"/>
          </a:xfrm>
          <a:noFill/>
          <a:ln/>
        </p:spPr>
        <p:txBody>
          <a:bodyPr/>
          <a:lstStyle/>
          <a:p>
            <a:r>
              <a:rPr lang="en-US" b="0">
                <a:solidFill>
                  <a:srgbClr val="C0C0C0"/>
                </a:solidFill>
              </a:rPr>
              <a:t>MPI Behavior</a:t>
            </a:r>
            <a:br>
              <a:rPr lang="en-US" b="0">
                <a:solidFill>
                  <a:srgbClr val="C0C0C0"/>
                </a:solidFill>
              </a:rPr>
            </a:br>
            <a:r>
              <a:rPr lang="en-US" b="0">
                <a:solidFill>
                  <a:srgbClr val="C0C0C0"/>
                </a:solidFill>
              </a:rPr>
              <a:t/>
            </a:r>
            <a:br>
              <a:rPr lang="en-US" b="0">
                <a:solidFill>
                  <a:srgbClr val="C0C0C0"/>
                </a:solidFill>
              </a:rPr>
            </a:br>
            <a:r>
              <a:rPr lang="en-US" b="0">
                <a:solidFill>
                  <a:srgbClr val="C0C0C0"/>
                </a:solidFill>
              </a:rPr>
              <a:t>The “crooked barrier” quiz</a:t>
            </a:r>
          </a:p>
        </p:txBody>
      </p:sp>
      <p:sp>
        <p:nvSpPr>
          <p:cNvPr id="2946057" name="Rectangle 9"/>
          <p:cNvSpPr>
            <a:spLocks noChangeArrowheads="1"/>
          </p:cNvSpPr>
          <p:nvPr/>
        </p:nvSpPr>
        <p:spPr bwMode="auto">
          <a:xfrm>
            <a:off x="381000" y="4953000"/>
            <a:ext cx="7458075" cy="822325"/>
          </a:xfrm>
          <a:prstGeom prst="rect">
            <a:avLst/>
          </a:prstGeom>
          <a:noFill/>
          <a:ln w="12700">
            <a:noFill/>
            <a:miter lim="800000"/>
            <a:headEnd type="none" w="sm" len="sm"/>
            <a:tailEnd type="none" w="sm" len="sm"/>
          </a:ln>
          <a:effectLst/>
        </p:spPr>
        <p:txBody>
          <a:bodyPr wrap="none">
            <a:spAutoFit/>
          </a:bodyPr>
          <a:lstStyle/>
          <a:p>
            <a:r>
              <a:rPr lang="en-US" sz="2400" b="0" i="1">
                <a:solidFill>
                  <a:srgbClr val="000099"/>
                </a:solidFill>
              </a:rPr>
              <a:t>We need a dynamic verification approach to be aware</a:t>
            </a:r>
          </a:p>
          <a:p>
            <a:r>
              <a:rPr lang="en-US" sz="2400" b="0" i="1">
                <a:solidFill>
                  <a:srgbClr val="000099"/>
                </a:solidFill>
              </a:rPr>
              <a:t> of the details of the API behavior… </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0B7302F3-F4AB-4066-9584-609F01C735D4}" type="slidenum">
              <a:rPr lang="en-US"/>
              <a:pPr/>
              <a:t>72</a:t>
            </a:fld>
            <a:endParaRPr lang="en-US"/>
          </a:p>
        </p:txBody>
      </p:sp>
      <p:sp>
        <p:nvSpPr>
          <p:cNvPr id="2946050" name="Text Box 2"/>
          <p:cNvSpPr txBox="1">
            <a:spLocks noChangeArrowheads="1"/>
          </p:cNvSpPr>
          <p:nvPr/>
        </p:nvSpPr>
        <p:spPr bwMode="auto">
          <a:xfrm>
            <a:off x="1143000" y="2220913"/>
            <a:ext cx="2128838" cy="1920875"/>
          </a:xfrm>
          <a:prstGeom prst="rect">
            <a:avLst/>
          </a:prstGeom>
          <a:noFill/>
          <a:ln w="12700">
            <a:noFill/>
            <a:miter lim="800000"/>
            <a:headEnd type="none" w="sm" len="sm"/>
            <a:tailEnd type="none" w="sm" len="sm"/>
          </a:ln>
          <a:effectLst/>
        </p:spPr>
        <p:txBody>
          <a:bodyPr wrap="none">
            <a:spAutoFit/>
          </a:bodyPr>
          <a:lstStyle/>
          <a:p>
            <a:r>
              <a:rPr lang="en-US" sz="2000"/>
              <a:t>P0</a:t>
            </a:r>
          </a:p>
          <a:p>
            <a:r>
              <a:rPr lang="en-US" sz="2000"/>
              <a:t>---</a:t>
            </a:r>
          </a:p>
          <a:p>
            <a:endParaRPr lang="en-US" sz="2000"/>
          </a:p>
          <a:p>
            <a:r>
              <a:rPr lang="en-US" sz="2000">
                <a:solidFill>
                  <a:srgbClr val="CC0099"/>
                </a:solidFill>
              </a:rPr>
              <a:t>MPI_Isend ( P2 )</a:t>
            </a:r>
          </a:p>
          <a:p>
            <a:endParaRPr lang="en-US" sz="2000">
              <a:solidFill>
                <a:srgbClr val="CC0099"/>
              </a:solidFill>
            </a:endParaRPr>
          </a:p>
          <a:p>
            <a:r>
              <a:rPr lang="en-US" sz="2000">
                <a:solidFill>
                  <a:srgbClr val="FF0000"/>
                </a:solidFill>
              </a:rPr>
              <a:t>MPI_Barrier</a:t>
            </a:r>
          </a:p>
        </p:txBody>
      </p:sp>
      <p:sp>
        <p:nvSpPr>
          <p:cNvPr id="2946051" name="Text Box 3"/>
          <p:cNvSpPr txBox="1">
            <a:spLocks noChangeArrowheads="1"/>
          </p:cNvSpPr>
          <p:nvPr/>
        </p:nvSpPr>
        <p:spPr bwMode="auto">
          <a:xfrm>
            <a:off x="3562350" y="2209800"/>
            <a:ext cx="2058988" cy="1920875"/>
          </a:xfrm>
          <a:prstGeom prst="rect">
            <a:avLst/>
          </a:prstGeom>
          <a:noFill/>
          <a:ln w="12700">
            <a:noFill/>
            <a:miter lim="800000"/>
            <a:headEnd type="none" w="sm" len="sm"/>
            <a:tailEnd type="none" w="sm" len="sm"/>
          </a:ln>
          <a:effectLst/>
        </p:spPr>
        <p:txBody>
          <a:bodyPr wrap="none">
            <a:spAutoFit/>
          </a:bodyPr>
          <a:lstStyle/>
          <a:p>
            <a:r>
              <a:rPr lang="en-US" sz="2000"/>
              <a:t>P1</a:t>
            </a:r>
          </a:p>
          <a:p>
            <a:r>
              <a:rPr lang="en-US" sz="2000"/>
              <a:t>---</a:t>
            </a:r>
          </a:p>
          <a:p>
            <a:endParaRPr lang="en-US" sz="2000"/>
          </a:p>
          <a:p>
            <a:r>
              <a:rPr lang="en-US" sz="2000">
                <a:solidFill>
                  <a:srgbClr val="FF0000"/>
                </a:solidFill>
              </a:rPr>
              <a:t>MPI_Barrier</a:t>
            </a:r>
          </a:p>
          <a:p>
            <a:endParaRPr lang="en-US" sz="2000">
              <a:solidFill>
                <a:srgbClr val="FF0000"/>
              </a:solidFill>
            </a:endParaRPr>
          </a:p>
          <a:p>
            <a:r>
              <a:rPr lang="en-US" sz="2000">
                <a:solidFill>
                  <a:srgbClr val="CC0099"/>
                </a:solidFill>
              </a:rPr>
              <a:t>MPI_Isend( P2 )</a:t>
            </a:r>
          </a:p>
        </p:txBody>
      </p:sp>
      <p:sp>
        <p:nvSpPr>
          <p:cNvPr id="2946052" name="Text Box 4"/>
          <p:cNvSpPr txBox="1">
            <a:spLocks noChangeArrowheads="1"/>
          </p:cNvSpPr>
          <p:nvPr/>
        </p:nvSpPr>
        <p:spPr bwMode="auto">
          <a:xfrm>
            <a:off x="6100763" y="2209800"/>
            <a:ext cx="2284412" cy="1920875"/>
          </a:xfrm>
          <a:prstGeom prst="rect">
            <a:avLst/>
          </a:prstGeom>
          <a:noFill/>
          <a:ln w="12700">
            <a:noFill/>
            <a:miter lim="800000"/>
            <a:headEnd type="none" w="sm" len="sm"/>
            <a:tailEnd type="none" w="sm" len="sm"/>
          </a:ln>
          <a:effectLst/>
        </p:spPr>
        <p:txBody>
          <a:bodyPr wrap="none">
            <a:spAutoFit/>
          </a:bodyPr>
          <a:lstStyle/>
          <a:p>
            <a:r>
              <a:rPr lang="en-US" sz="2000"/>
              <a:t>P2</a:t>
            </a:r>
          </a:p>
          <a:p>
            <a:r>
              <a:rPr lang="en-US" sz="2000"/>
              <a:t>---</a:t>
            </a:r>
          </a:p>
          <a:p>
            <a:endParaRPr lang="en-US" sz="2000"/>
          </a:p>
          <a:p>
            <a:r>
              <a:rPr lang="en-US" sz="2000">
                <a:solidFill>
                  <a:srgbClr val="CC0099"/>
                </a:solidFill>
              </a:rPr>
              <a:t>MPI_Irecv ( ANY )</a:t>
            </a:r>
          </a:p>
          <a:p>
            <a:endParaRPr lang="en-US" sz="2000">
              <a:solidFill>
                <a:srgbClr val="CC0099"/>
              </a:solidFill>
            </a:endParaRPr>
          </a:p>
          <a:p>
            <a:r>
              <a:rPr lang="en-US" sz="2000">
                <a:solidFill>
                  <a:srgbClr val="FF0000"/>
                </a:solidFill>
              </a:rPr>
              <a:t>MPI_Barrier</a:t>
            </a:r>
          </a:p>
        </p:txBody>
      </p:sp>
      <p:sp>
        <p:nvSpPr>
          <p:cNvPr id="2946053" name="Freeform 5"/>
          <p:cNvSpPr>
            <a:spLocks/>
          </p:cNvSpPr>
          <p:nvPr/>
        </p:nvSpPr>
        <p:spPr bwMode="auto">
          <a:xfrm>
            <a:off x="762000" y="2819400"/>
            <a:ext cx="7924800" cy="952500"/>
          </a:xfrm>
          <a:custGeom>
            <a:avLst/>
            <a:gdLst/>
            <a:ahLst/>
            <a:cxnLst>
              <a:cxn ang="0">
                <a:pos x="0" y="488"/>
              </a:cxn>
              <a:cxn ang="0">
                <a:pos x="1584" y="536"/>
              </a:cxn>
              <a:cxn ang="0">
                <a:pos x="1776" y="104"/>
              </a:cxn>
              <a:cxn ang="0">
                <a:pos x="2208" y="8"/>
              </a:cxn>
              <a:cxn ang="0">
                <a:pos x="2736" y="56"/>
              </a:cxn>
              <a:cxn ang="0">
                <a:pos x="2832" y="296"/>
              </a:cxn>
              <a:cxn ang="0">
                <a:pos x="3024" y="440"/>
              </a:cxn>
              <a:cxn ang="0">
                <a:pos x="3360" y="440"/>
              </a:cxn>
              <a:cxn ang="0">
                <a:pos x="4224" y="440"/>
              </a:cxn>
              <a:cxn ang="0">
                <a:pos x="4992" y="440"/>
              </a:cxn>
            </a:cxnLst>
            <a:rect l="0" t="0" r="r" b="b"/>
            <a:pathLst>
              <a:path w="4992" h="600">
                <a:moveTo>
                  <a:pt x="0" y="488"/>
                </a:moveTo>
                <a:cubicBezTo>
                  <a:pt x="644" y="544"/>
                  <a:pt x="1288" y="600"/>
                  <a:pt x="1584" y="536"/>
                </a:cubicBezTo>
                <a:cubicBezTo>
                  <a:pt x="1880" y="472"/>
                  <a:pt x="1672" y="192"/>
                  <a:pt x="1776" y="104"/>
                </a:cubicBezTo>
                <a:cubicBezTo>
                  <a:pt x="1880" y="16"/>
                  <a:pt x="2048" y="16"/>
                  <a:pt x="2208" y="8"/>
                </a:cubicBezTo>
                <a:cubicBezTo>
                  <a:pt x="2368" y="0"/>
                  <a:pt x="2632" y="8"/>
                  <a:pt x="2736" y="56"/>
                </a:cubicBezTo>
                <a:cubicBezTo>
                  <a:pt x="2840" y="104"/>
                  <a:pt x="2784" y="232"/>
                  <a:pt x="2832" y="296"/>
                </a:cubicBezTo>
                <a:cubicBezTo>
                  <a:pt x="2880" y="360"/>
                  <a:pt x="2936" y="416"/>
                  <a:pt x="3024" y="440"/>
                </a:cubicBezTo>
                <a:cubicBezTo>
                  <a:pt x="3112" y="464"/>
                  <a:pt x="3160" y="440"/>
                  <a:pt x="3360" y="440"/>
                </a:cubicBezTo>
                <a:cubicBezTo>
                  <a:pt x="3560" y="440"/>
                  <a:pt x="3952" y="440"/>
                  <a:pt x="4224" y="440"/>
                </a:cubicBezTo>
                <a:cubicBezTo>
                  <a:pt x="4496" y="440"/>
                  <a:pt x="4744" y="440"/>
                  <a:pt x="4992" y="440"/>
                </a:cubicBezTo>
              </a:path>
            </a:pathLst>
          </a:custGeom>
          <a:noFill/>
          <a:ln w="6350" cap="flat" cmpd="sng">
            <a:solidFill>
              <a:schemeClr val="tx1"/>
            </a:solidFill>
            <a:prstDash val="dash"/>
            <a:round/>
            <a:headEnd type="none" w="sm" len="sm"/>
            <a:tailEnd type="none" w="sm" len="sm"/>
          </a:ln>
          <a:effectLst/>
        </p:spPr>
        <p:txBody>
          <a:bodyPr/>
          <a:lstStyle/>
          <a:p>
            <a:endParaRPr lang="en-US"/>
          </a:p>
        </p:txBody>
      </p:sp>
      <p:sp>
        <p:nvSpPr>
          <p:cNvPr id="2946054" name="Freeform 6"/>
          <p:cNvSpPr>
            <a:spLocks/>
          </p:cNvSpPr>
          <p:nvPr/>
        </p:nvSpPr>
        <p:spPr bwMode="auto">
          <a:xfrm>
            <a:off x="1981200" y="1778000"/>
            <a:ext cx="4267200" cy="1397000"/>
          </a:xfrm>
          <a:custGeom>
            <a:avLst/>
            <a:gdLst/>
            <a:ahLst/>
            <a:cxnLst>
              <a:cxn ang="0">
                <a:pos x="144" y="800"/>
              </a:cxn>
              <a:cxn ang="0">
                <a:pos x="144" y="752"/>
              </a:cxn>
              <a:cxn ang="0">
                <a:pos x="1008" y="32"/>
              </a:cxn>
              <a:cxn ang="0">
                <a:pos x="2352" y="560"/>
              </a:cxn>
              <a:cxn ang="0">
                <a:pos x="2688" y="848"/>
              </a:cxn>
            </a:cxnLst>
            <a:rect l="0" t="0" r="r" b="b"/>
            <a:pathLst>
              <a:path w="2688" h="880">
                <a:moveTo>
                  <a:pt x="144" y="800"/>
                </a:moveTo>
                <a:cubicBezTo>
                  <a:pt x="72" y="840"/>
                  <a:pt x="0" y="880"/>
                  <a:pt x="144" y="752"/>
                </a:cubicBezTo>
                <a:cubicBezTo>
                  <a:pt x="288" y="624"/>
                  <a:pt x="640" y="64"/>
                  <a:pt x="1008" y="32"/>
                </a:cubicBezTo>
                <a:cubicBezTo>
                  <a:pt x="1376" y="0"/>
                  <a:pt x="2072" y="424"/>
                  <a:pt x="2352" y="560"/>
                </a:cubicBezTo>
                <a:cubicBezTo>
                  <a:pt x="2632" y="696"/>
                  <a:pt x="2660" y="772"/>
                  <a:pt x="2688" y="848"/>
                </a:cubicBezTo>
              </a:path>
            </a:pathLst>
          </a:custGeom>
          <a:noFill/>
          <a:ln w="12700" cap="flat" cmpd="sng">
            <a:solidFill>
              <a:schemeClr val="accent1"/>
            </a:solidFill>
            <a:prstDash val="solid"/>
            <a:round/>
            <a:headEnd type="none" w="sm" len="sm"/>
            <a:tailEnd type="triangle" w="med" len="med"/>
          </a:ln>
          <a:effectLst/>
        </p:spPr>
        <p:txBody>
          <a:bodyPr/>
          <a:lstStyle/>
          <a:p>
            <a:endParaRPr lang="en-US"/>
          </a:p>
        </p:txBody>
      </p:sp>
      <p:sp>
        <p:nvSpPr>
          <p:cNvPr id="2946055" name="Freeform 7"/>
          <p:cNvSpPr>
            <a:spLocks/>
          </p:cNvSpPr>
          <p:nvPr/>
        </p:nvSpPr>
        <p:spPr bwMode="auto">
          <a:xfrm>
            <a:off x="4953000" y="3657600"/>
            <a:ext cx="1447800" cy="1066800"/>
          </a:xfrm>
          <a:custGeom>
            <a:avLst/>
            <a:gdLst/>
            <a:ahLst/>
            <a:cxnLst>
              <a:cxn ang="0">
                <a:pos x="0" y="336"/>
              </a:cxn>
              <a:cxn ang="0">
                <a:pos x="240" y="672"/>
              </a:cxn>
              <a:cxn ang="0">
                <a:pos x="528" y="336"/>
              </a:cxn>
              <a:cxn ang="0">
                <a:pos x="912" y="0"/>
              </a:cxn>
            </a:cxnLst>
            <a:rect l="0" t="0" r="r" b="b"/>
            <a:pathLst>
              <a:path w="912" h="672">
                <a:moveTo>
                  <a:pt x="0" y="336"/>
                </a:moveTo>
                <a:cubicBezTo>
                  <a:pt x="76" y="504"/>
                  <a:pt x="152" y="672"/>
                  <a:pt x="240" y="672"/>
                </a:cubicBezTo>
                <a:cubicBezTo>
                  <a:pt x="328" y="672"/>
                  <a:pt x="416" y="448"/>
                  <a:pt x="528" y="336"/>
                </a:cubicBezTo>
                <a:cubicBezTo>
                  <a:pt x="640" y="224"/>
                  <a:pt x="776" y="112"/>
                  <a:pt x="912" y="0"/>
                </a:cubicBezTo>
              </a:path>
            </a:pathLst>
          </a:custGeom>
          <a:noFill/>
          <a:ln w="12700" cap="flat" cmpd="sng">
            <a:solidFill>
              <a:schemeClr val="accent1"/>
            </a:solidFill>
            <a:prstDash val="solid"/>
            <a:round/>
            <a:headEnd type="none" w="sm" len="sm"/>
            <a:tailEnd type="triangle" w="med" len="med"/>
          </a:ln>
          <a:effectLst/>
        </p:spPr>
        <p:txBody>
          <a:bodyPr/>
          <a:lstStyle/>
          <a:p>
            <a:endParaRPr lang="en-US"/>
          </a:p>
        </p:txBody>
      </p:sp>
      <p:sp>
        <p:nvSpPr>
          <p:cNvPr id="2946056" name="Rectangle 8"/>
          <p:cNvSpPr>
            <a:spLocks noGrp="1" noChangeArrowheads="1"/>
          </p:cNvSpPr>
          <p:nvPr>
            <p:ph type="title"/>
          </p:nvPr>
        </p:nvSpPr>
        <p:spPr>
          <a:xfrm>
            <a:off x="228600" y="347663"/>
            <a:ext cx="8458200" cy="795337"/>
          </a:xfrm>
          <a:noFill/>
          <a:ln/>
        </p:spPr>
        <p:txBody>
          <a:bodyPr/>
          <a:lstStyle/>
          <a:p>
            <a:r>
              <a:rPr lang="en-US" b="0" dirty="0" smtClean="0">
                <a:solidFill>
                  <a:srgbClr val="002060"/>
                </a:solidFill>
              </a:rPr>
              <a:t>Reason why DPOR won’t do :</a:t>
            </a:r>
            <a:r>
              <a:rPr lang="en-US" b="0" dirty="0">
                <a:solidFill>
                  <a:srgbClr val="002060"/>
                </a:solidFill>
              </a:rPr>
              <a:t/>
            </a:r>
            <a:br>
              <a:rPr lang="en-US" b="0" dirty="0">
                <a:solidFill>
                  <a:srgbClr val="002060"/>
                </a:solidFill>
              </a:rPr>
            </a:br>
            <a:r>
              <a:rPr lang="en-US" b="0" dirty="0" smtClean="0">
                <a:solidFill>
                  <a:srgbClr val="002060"/>
                </a:solidFill>
              </a:rPr>
              <a:t>Can’t replay with P1’s send coming first!!</a:t>
            </a:r>
            <a:endParaRPr lang="en-US" b="0" dirty="0">
              <a:solidFill>
                <a:srgbClr val="002060"/>
              </a:solidFill>
            </a:endParaRPr>
          </a:p>
        </p:txBody>
      </p:sp>
      <p:sp>
        <p:nvSpPr>
          <p:cNvPr id="2946057" name="Rectangle 9"/>
          <p:cNvSpPr>
            <a:spLocks noChangeArrowheads="1"/>
          </p:cNvSpPr>
          <p:nvPr/>
        </p:nvSpPr>
        <p:spPr bwMode="auto">
          <a:xfrm>
            <a:off x="228600" y="5100935"/>
            <a:ext cx="8860759" cy="461665"/>
          </a:xfrm>
          <a:prstGeom prst="rect">
            <a:avLst/>
          </a:prstGeom>
          <a:noFill/>
          <a:ln w="12700">
            <a:noFill/>
            <a:miter lim="800000"/>
            <a:headEnd type="none" w="sm" len="sm"/>
            <a:tailEnd type="none" w="sm" len="sm"/>
          </a:ln>
          <a:effectLst/>
        </p:spPr>
        <p:txBody>
          <a:bodyPr wrap="none">
            <a:spAutoFit/>
          </a:bodyPr>
          <a:lstStyle/>
          <a:p>
            <a:r>
              <a:rPr lang="en-US" sz="2400" b="0" i="1" dirty="0" smtClean="0">
                <a:solidFill>
                  <a:srgbClr val="000099"/>
                </a:solidFill>
              </a:rPr>
              <a:t>See our CAV 2008 paper for details (also </a:t>
            </a:r>
            <a:r>
              <a:rPr lang="en-US" sz="2400" b="0" i="1" dirty="0" err="1" smtClean="0">
                <a:solidFill>
                  <a:srgbClr val="000099"/>
                </a:solidFill>
              </a:rPr>
              <a:t>EuroPVM</a:t>
            </a:r>
            <a:r>
              <a:rPr lang="en-US" sz="2400" b="0" i="1" dirty="0" smtClean="0">
                <a:solidFill>
                  <a:srgbClr val="000099"/>
                </a:solidFill>
              </a:rPr>
              <a:t> / MPI 2008)</a:t>
            </a:r>
            <a:endParaRPr lang="en-US" sz="2400" b="0" i="1" dirty="0">
              <a:solidFill>
                <a:srgbClr val="000099"/>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2995133" y="1377952"/>
            <a:ext cx="2057400" cy="2362200"/>
          </a:xfrm>
          <a:prstGeom prst="roundRect">
            <a:avLst/>
          </a:prstGeom>
          <a:effectLst>
            <a:outerShdw blurRad="76200" dir="13500000" sy="23000" kx="1200000" algn="br" rotWithShape="0">
              <a:prstClr val="black">
                <a:alpha val="2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200" b="1" dirty="0" smtClean="0"/>
              <a:t>Executable</a:t>
            </a:r>
          </a:p>
          <a:p>
            <a:pPr algn="ctr"/>
            <a:endParaRPr lang="en-US" sz="2200" dirty="0" smtClean="0"/>
          </a:p>
          <a:p>
            <a:pPr algn="ctr"/>
            <a:r>
              <a:rPr lang="en-US" sz="2200" dirty="0" smtClean="0"/>
              <a:t>Proc</a:t>
            </a:r>
            <a:r>
              <a:rPr lang="en-US" sz="2200" baseline="-25000" dirty="0" smtClean="0"/>
              <a:t>1</a:t>
            </a:r>
          </a:p>
          <a:p>
            <a:pPr algn="ctr"/>
            <a:r>
              <a:rPr lang="en-US" sz="2200" dirty="0" smtClean="0"/>
              <a:t>Proc</a:t>
            </a:r>
            <a:r>
              <a:rPr lang="en-US" sz="2200" baseline="-25000" dirty="0" smtClean="0"/>
              <a:t>2</a:t>
            </a:r>
          </a:p>
          <a:p>
            <a:pPr algn="ctr"/>
            <a:r>
              <a:rPr lang="en-US" sz="2200" dirty="0" smtClean="0"/>
              <a:t>……</a:t>
            </a:r>
          </a:p>
          <a:p>
            <a:pPr algn="ctr"/>
            <a:r>
              <a:rPr lang="en-US" sz="2200" dirty="0" err="1" smtClean="0"/>
              <a:t>Proc</a:t>
            </a:r>
            <a:r>
              <a:rPr lang="en-US" sz="2200" baseline="-25000" dirty="0" err="1" smtClean="0"/>
              <a:t>n</a:t>
            </a:r>
            <a:endParaRPr lang="en-US" sz="2200" baseline="-25000" dirty="0"/>
          </a:p>
        </p:txBody>
      </p:sp>
      <p:cxnSp>
        <p:nvCxnSpPr>
          <p:cNvPr id="18" name="Straight Arrow Connector 17"/>
          <p:cNvCxnSpPr>
            <a:endCxn id="16" idx="1"/>
          </p:cNvCxnSpPr>
          <p:nvPr/>
        </p:nvCxnSpPr>
        <p:spPr>
          <a:xfrm flipV="1">
            <a:off x="2058283" y="2559052"/>
            <a:ext cx="936850" cy="3176"/>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6119333" y="1862913"/>
            <a:ext cx="1981200" cy="1034534"/>
          </a:xfrm>
          <a:prstGeom prst="rect">
            <a:avLst/>
          </a:prstGeom>
          <a:solidFill>
            <a:schemeClr val="accent4">
              <a:lumMod val="40000"/>
              <a:lumOff val="60000"/>
            </a:schemeClr>
          </a:solidFill>
          <a:effectLst>
            <a:outerShdw blurRad="76200" dir="13500000" sy="23000" kx="1200000" algn="br" rotWithShape="0">
              <a:prstClr val="black">
                <a:alpha val="2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smtClean="0">
                <a:solidFill>
                  <a:schemeClr val="tx1"/>
                </a:solidFill>
              </a:rPr>
              <a:t>Scheduler</a:t>
            </a:r>
            <a:endParaRPr lang="en-US" sz="2200" b="1" dirty="0">
              <a:solidFill>
                <a:schemeClr val="tx1"/>
              </a:solidFill>
            </a:endParaRPr>
          </a:p>
        </p:txBody>
      </p:sp>
      <p:cxnSp>
        <p:nvCxnSpPr>
          <p:cNvPr id="21" name="Straight Arrow Connector 20"/>
          <p:cNvCxnSpPr/>
          <p:nvPr/>
        </p:nvCxnSpPr>
        <p:spPr>
          <a:xfrm flipV="1">
            <a:off x="5052533" y="2095224"/>
            <a:ext cx="1066800" cy="284956"/>
          </a:xfrm>
          <a:prstGeom prst="straightConnector1">
            <a:avLst/>
          </a:prstGeom>
          <a:ln>
            <a:headEnd type="triangle"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5052533" y="2560640"/>
            <a:ext cx="1066800" cy="83622"/>
          </a:xfrm>
          <a:prstGeom prst="straightConnector1">
            <a:avLst/>
          </a:prstGeom>
          <a:ln>
            <a:headEnd type="triangle" w="lg" len="lg"/>
            <a:tailEnd type="triangle" w="lg" len="lg"/>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2314121" y="2095224"/>
            <a:ext cx="553357" cy="369332"/>
          </a:xfrm>
          <a:prstGeom prst="rect">
            <a:avLst/>
          </a:prstGeom>
          <a:noFill/>
        </p:spPr>
        <p:txBody>
          <a:bodyPr wrap="none" rtlCol="0">
            <a:spAutoFit/>
          </a:bodyPr>
          <a:lstStyle/>
          <a:p>
            <a:r>
              <a:rPr lang="en-US" dirty="0" smtClean="0"/>
              <a:t>Run</a:t>
            </a:r>
            <a:endParaRPr lang="en-US" sz="1500" dirty="0"/>
          </a:p>
        </p:txBody>
      </p:sp>
      <p:sp>
        <p:nvSpPr>
          <p:cNvPr id="33" name="Rounded Rectangle 32"/>
          <p:cNvSpPr/>
          <p:nvPr/>
        </p:nvSpPr>
        <p:spPr>
          <a:xfrm>
            <a:off x="2995133" y="4200436"/>
            <a:ext cx="2057400" cy="1034534"/>
          </a:xfrm>
          <a:prstGeom prst="roundRect">
            <a:avLst/>
          </a:prstGeom>
          <a:solidFill>
            <a:schemeClr val="accent1">
              <a:lumMod val="20000"/>
              <a:lumOff val="80000"/>
            </a:schemeClr>
          </a:solidFill>
          <a:effectLst>
            <a:outerShdw blurRad="76200" dir="13500000" sy="23000" kx="1200000" algn="b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smtClean="0">
                <a:solidFill>
                  <a:schemeClr val="tx1"/>
                </a:solidFill>
              </a:rPr>
              <a:t>MPI Runtime</a:t>
            </a:r>
            <a:endParaRPr lang="en-US" sz="2200" b="1" dirty="0">
              <a:solidFill>
                <a:schemeClr val="tx1"/>
              </a:solidFill>
            </a:endParaRPr>
          </a:p>
        </p:txBody>
      </p:sp>
      <p:cxnSp>
        <p:nvCxnSpPr>
          <p:cNvPr id="35" name="Straight Arrow Connector 34"/>
          <p:cNvCxnSpPr>
            <a:stCxn id="16" idx="2"/>
            <a:endCxn id="33" idx="0"/>
          </p:cNvCxnSpPr>
          <p:nvPr/>
        </p:nvCxnSpPr>
        <p:spPr>
          <a:xfrm rot="5400000">
            <a:off x="3793691" y="3970294"/>
            <a:ext cx="460284" cy="1588"/>
          </a:xfrm>
          <a:prstGeom prst="straightConnector1">
            <a:avLst/>
          </a:prstGeom>
          <a:ln>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36" name="Title 1"/>
          <p:cNvSpPr>
            <a:spLocks noGrp="1"/>
          </p:cNvSpPr>
          <p:nvPr>
            <p:ph type="title"/>
          </p:nvPr>
        </p:nvSpPr>
        <p:spPr>
          <a:xfrm>
            <a:off x="229395" y="304800"/>
            <a:ext cx="8229600" cy="457200"/>
          </a:xfrm>
        </p:spPr>
        <p:txBody>
          <a:bodyPr>
            <a:normAutofit fontScale="90000"/>
          </a:bodyPr>
          <a:lstStyle/>
          <a:p>
            <a:r>
              <a:rPr lang="en-US" sz="2900" b="1" dirty="0" smtClean="0">
                <a:solidFill>
                  <a:srgbClr val="C00000"/>
                </a:solidFill>
              </a:rPr>
              <a:t>Workflow of ISP</a:t>
            </a:r>
            <a:endParaRPr lang="en-US" sz="2900" b="1" dirty="0">
              <a:solidFill>
                <a:srgbClr val="C00000"/>
              </a:solidFill>
            </a:endParaRPr>
          </a:p>
        </p:txBody>
      </p:sp>
      <p:sp>
        <p:nvSpPr>
          <p:cNvPr id="38" name="TextBox 37"/>
          <p:cNvSpPr txBox="1"/>
          <p:nvPr/>
        </p:nvSpPr>
        <p:spPr>
          <a:xfrm>
            <a:off x="5281134" y="3417780"/>
            <a:ext cx="3534109" cy="646331"/>
          </a:xfrm>
          <a:prstGeom prst="rect">
            <a:avLst/>
          </a:prstGeom>
          <a:noFill/>
        </p:spPr>
        <p:txBody>
          <a:bodyPr wrap="square" rtlCol="0">
            <a:spAutoFit/>
          </a:bodyPr>
          <a:lstStyle/>
          <a:p>
            <a:pPr>
              <a:buClr>
                <a:schemeClr val="tx1"/>
              </a:buClr>
              <a:buSzPct val="100000"/>
              <a:buFont typeface="Wingdings" pitchFamily="2" charset="2"/>
              <a:buChar char="Ø"/>
            </a:pPr>
            <a:r>
              <a:rPr lang="en-US" dirty="0" smtClean="0"/>
              <a:t> Manifest only/all relevant  </a:t>
            </a:r>
          </a:p>
          <a:p>
            <a:pPr>
              <a:buClr>
                <a:srgbClr val="C00000"/>
              </a:buClr>
              <a:buSzPct val="150000"/>
            </a:pPr>
            <a:r>
              <a:rPr lang="en-US" dirty="0" smtClean="0"/>
              <a:t>    interleavings (DPOR)</a:t>
            </a:r>
            <a:endParaRPr lang="en-US" dirty="0"/>
          </a:p>
        </p:txBody>
      </p:sp>
      <p:sp>
        <p:nvSpPr>
          <p:cNvPr id="39" name="TextBox 38"/>
          <p:cNvSpPr txBox="1"/>
          <p:nvPr/>
        </p:nvSpPr>
        <p:spPr>
          <a:xfrm>
            <a:off x="5281134" y="4201230"/>
            <a:ext cx="3534109" cy="1754326"/>
          </a:xfrm>
          <a:prstGeom prst="rect">
            <a:avLst/>
          </a:prstGeom>
          <a:noFill/>
        </p:spPr>
        <p:txBody>
          <a:bodyPr wrap="square" rtlCol="0">
            <a:spAutoFit/>
          </a:bodyPr>
          <a:lstStyle/>
          <a:p>
            <a:pPr algn="just">
              <a:buFont typeface="Wingdings" pitchFamily="2" charset="2"/>
              <a:buChar char="Ø"/>
            </a:pPr>
            <a:r>
              <a:rPr lang="en-US" dirty="0" smtClean="0"/>
              <a:t> Manifest ALL relevant  </a:t>
            </a:r>
          </a:p>
          <a:p>
            <a:pPr algn="just"/>
            <a:r>
              <a:rPr lang="en-US" dirty="0" smtClean="0"/>
              <a:t>     interleavings  of the MPI </a:t>
            </a:r>
          </a:p>
          <a:p>
            <a:pPr algn="just"/>
            <a:r>
              <a:rPr lang="en-US" dirty="0" smtClean="0"/>
              <a:t>     Progress Engine :</a:t>
            </a:r>
          </a:p>
          <a:p>
            <a:r>
              <a:rPr lang="en-US" dirty="0" smtClean="0"/>
              <a:t>         -  Done by DYNAMIC </a:t>
            </a:r>
          </a:p>
          <a:p>
            <a:r>
              <a:rPr lang="en-US" dirty="0" smtClean="0"/>
              <a:t>            REWRITING of WILDCARD </a:t>
            </a:r>
          </a:p>
          <a:p>
            <a:r>
              <a:rPr lang="en-US" dirty="0" smtClean="0"/>
              <a:t>            Receives.</a:t>
            </a:r>
          </a:p>
        </p:txBody>
      </p:sp>
      <p:grpSp>
        <p:nvGrpSpPr>
          <p:cNvPr id="2" name="Group 31"/>
          <p:cNvGrpSpPr/>
          <p:nvPr/>
        </p:nvGrpSpPr>
        <p:grpSpPr>
          <a:xfrm>
            <a:off x="229395" y="1355024"/>
            <a:ext cx="1828888" cy="2709087"/>
            <a:chOff x="229394" y="1862913"/>
            <a:chExt cx="1828888" cy="2709087"/>
          </a:xfrm>
        </p:grpSpPr>
        <p:sp>
          <p:nvSpPr>
            <p:cNvPr id="15" name="Rounded Rectangle 14"/>
            <p:cNvSpPr/>
            <p:nvPr/>
          </p:nvSpPr>
          <p:spPr>
            <a:xfrm>
              <a:off x="457200" y="2236680"/>
              <a:ext cx="1371600" cy="723900"/>
            </a:xfrm>
            <a:prstGeom prst="roundRect">
              <a:avLst/>
            </a:prstGeom>
            <a:solidFill>
              <a:srgbClr val="66FFCC"/>
            </a:solidFill>
            <a:effectLst>
              <a:outerShdw blurRad="76200" dir="13500000" sy="23000" kx="1200000" algn="br" rotWithShape="0">
                <a:prstClr val="black">
                  <a:alpha val="20000"/>
                </a:prstClr>
              </a:outerShdw>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MPI Program</a:t>
              </a:r>
              <a:endParaRPr lang="en-US" dirty="0">
                <a:solidFill>
                  <a:schemeClr val="tx1"/>
                </a:solidFill>
              </a:endParaRPr>
            </a:p>
          </p:txBody>
        </p:sp>
        <p:sp>
          <p:nvSpPr>
            <p:cNvPr id="26" name="Rectangle 25"/>
            <p:cNvSpPr/>
            <p:nvPr/>
          </p:nvSpPr>
          <p:spPr>
            <a:xfrm>
              <a:off x="457200" y="3554899"/>
              <a:ext cx="1371600" cy="646331"/>
            </a:xfrm>
            <a:prstGeom prst="rect">
              <a:avLst/>
            </a:prstGeom>
            <a:solidFill>
              <a:schemeClr val="accent4">
                <a:lumMod val="40000"/>
                <a:lumOff val="60000"/>
              </a:schemeClr>
            </a:solidFill>
            <a:effectLst>
              <a:outerShdw blurRad="76200" dir="13500000" sy="23000" kx="1200000" algn="br" rotWithShape="0">
                <a:prstClr val="black">
                  <a:alpha val="2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smtClean="0">
                  <a:solidFill>
                    <a:schemeClr val="tx1"/>
                  </a:solidFill>
                </a:rPr>
                <a:t>Profiler</a:t>
              </a:r>
              <a:endParaRPr lang="en-US" sz="2200" b="1" dirty="0">
                <a:solidFill>
                  <a:schemeClr val="tx1"/>
                </a:solidFill>
              </a:endParaRPr>
            </a:p>
          </p:txBody>
        </p:sp>
        <p:sp>
          <p:nvSpPr>
            <p:cNvPr id="30" name="Plus 29"/>
            <p:cNvSpPr/>
            <p:nvPr/>
          </p:nvSpPr>
          <p:spPr>
            <a:xfrm>
              <a:off x="914400" y="3070117"/>
              <a:ext cx="365760" cy="365760"/>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229394" y="1862913"/>
              <a:ext cx="1828888" cy="270908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7" name="Slide Number Placeholder 36"/>
          <p:cNvSpPr>
            <a:spLocks noGrp="1"/>
          </p:cNvSpPr>
          <p:nvPr>
            <p:ph type="sldNum" sz="quarter" idx="12"/>
          </p:nvPr>
        </p:nvSpPr>
        <p:spPr/>
        <p:txBody>
          <a:bodyPr/>
          <a:lstStyle/>
          <a:p>
            <a:fld id="{08210399-BF1E-F845-A018-4F8D6DDD9A3F}" type="slidenum">
              <a:rPr lang="en-US" smtClean="0"/>
              <a:pPr/>
              <a:t>73</a:t>
            </a:fld>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557463"/>
            <a:ext cx="7620000" cy="719137"/>
          </a:xfrm>
        </p:spPr>
        <p:txBody>
          <a:bodyPr>
            <a:normAutofit/>
          </a:bodyPr>
          <a:lstStyle/>
          <a:p>
            <a:r>
              <a:rPr lang="en-US" sz="3200" b="1" dirty="0" smtClean="0"/>
              <a:t>The basic PMPI trick played by ISP </a:t>
            </a:r>
            <a:endParaRPr lang="en-US" sz="3200" b="1" dirty="0"/>
          </a:p>
        </p:txBody>
      </p:sp>
      <p:sp>
        <p:nvSpPr>
          <p:cNvPr id="9" name="Slide Number Placeholder 8"/>
          <p:cNvSpPr>
            <a:spLocks noGrp="1"/>
          </p:cNvSpPr>
          <p:nvPr>
            <p:ph type="sldNum" sz="quarter" idx="12"/>
          </p:nvPr>
        </p:nvSpPr>
        <p:spPr/>
        <p:txBody>
          <a:bodyPr/>
          <a:lstStyle/>
          <a:p>
            <a:fld id="{08210399-BF1E-F845-A018-4F8D6DDD9A3F}" type="slidenum">
              <a:rPr lang="en-US" smtClean="0"/>
              <a:pPr/>
              <a:t>74</a:t>
            </a:fld>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900" b="1" dirty="0" smtClean="0">
                <a:solidFill>
                  <a:srgbClr val="800000"/>
                </a:solidFill>
              </a:rPr>
              <a:t>Using PMPI</a:t>
            </a:r>
            <a:endParaRPr lang="en-US" sz="2900" b="1" dirty="0">
              <a:solidFill>
                <a:srgbClr val="800000"/>
              </a:solidFill>
            </a:endParaRPr>
          </a:p>
        </p:txBody>
      </p:sp>
      <p:sp>
        <p:nvSpPr>
          <p:cNvPr id="4" name="Rectangle 3"/>
          <p:cNvSpPr/>
          <p:nvPr/>
        </p:nvSpPr>
        <p:spPr>
          <a:xfrm>
            <a:off x="6705600" y="1417638"/>
            <a:ext cx="2286000" cy="460216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6705600" y="1417638"/>
            <a:ext cx="2286000" cy="369332"/>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r>
              <a:rPr lang="en-US" dirty="0" smtClean="0"/>
              <a:t>           Scheduler</a:t>
            </a:r>
            <a:endParaRPr lang="en-US" dirty="0"/>
          </a:p>
        </p:txBody>
      </p:sp>
      <p:sp>
        <p:nvSpPr>
          <p:cNvPr id="6" name="Rounded Rectangle 5"/>
          <p:cNvSpPr/>
          <p:nvPr/>
        </p:nvSpPr>
        <p:spPr>
          <a:xfrm>
            <a:off x="533400" y="5807075"/>
            <a:ext cx="5943600" cy="914400"/>
          </a:xfrm>
          <a:prstGeom prst="roundRect">
            <a:avLst/>
          </a:prstGeom>
          <a:solidFill>
            <a:schemeClr val="accent5">
              <a:lumMod val="60000"/>
              <a:lumOff val="40000"/>
            </a:schemeClr>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MPI Runtime</a:t>
            </a:r>
            <a:endParaRPr lang="en-US" dirty="0"/>
          </a:p>
        </p:txBody>
      </p:sp>
      <p:sp>
        <p:nvSpPr>
          <p:cNvPr id="9" name="Rectangle 8"/>
          <p:cNvSpPr/>
          <p:nvPr/>
        </p:nvSpPr>
        <p:spPr>
          <a:xfrm>
            <a:off x="2971800" y="1786970"/>
            <a:ext cx="2057400" cy="369943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p:cNvSpPr/>
          <p:nvPr/>
        </p:nvSpPr>
        <p:spPr>
          <a:xfrm>
            <a:off x="2971800" y="1232972"/>
            <a:ext cx="2057400" cy="36933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P0’s Call Stack</a:t>
            </a:r>
            <a:endParaRPr lang="en-US" dirty="0"/>
          </a:p>
        </p:txBody>
      </p:sp>
      <p:sp>
        <p:nvSpPr>
          <p:cNvPr id="11" name="Rectangle 10"/>
          <p:cNvSpPr/>
          <p:nvPr/>
        </p:nvSpPr>
        <p:spPr>
          <a:xfrm>
            <a:off x="2971800" y="1786970"/>
            <a:ext cx="2057400" cy="53340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 name="TextBox 11"/>
          <p:cNvSpPr txBox="1"/>
          <p:nvPr/>
        </p:nvSpPr>
        <p:spPr>
          <a:xfrm>
            <a:off x="1295400" y="1786970"/>
            <a:ext cx="1676400" cy="369332"/>
          </a:xfrm>
          <a:prstGeom prst="rect">
            <a:avLst/>
          </a:prstGeom>
          <a:solidFill>
            <a:srgbClr val="66FFCC"/>
          </a:solidFill>
        </p:spPr>
        <p:txBody>
          <a:bodyPr wrap="square" rtlCol="0">
            <a:spAutoFit/>
          </a:bodyPr>
          <a:lstStyle/>
          <a:p>
            <a:r>
              <a:rPr lang="en-US" dirty="0" err="1" smtClean="0"/>
              <a:t>User_Function</a:t>
            </a:r>
            <a:endParaRPr lang="en-US" dirty="0"/>
          </a:p>
        </p:txBody>
      </p:sp>
      <p:sp>
        <p:nvSpPr>
          <p:cNvPr id="13" name="Rectangle 12"/>
          <p:cNvSpPr/>
          <p:nvPr/>
        </p:nvSpPr>
        <p:spPr>
          <a:xfrm>
            <a:off x="2971800" y="2320370"/>
            <a:ext cx="2057400" cy="95623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p:cNvSpPr txBox="1"/>
          <p:nvPr/>
        </p:nvSpPr>
        <p:spPr>
          <a:xfrm>
            <a:off x="1295400" y="2320370"/>
            <a:ext cx="1676400" cy="369332"/>
          </a:xfrm>
          <a:prstGeom prst="rect">
            <a:avLst/>
          </a:prstGeom>
          <a:solidFill>
            <a:schemeClr val="accent4">
              <a:lumMod val="40000"/>
              <a:lumOff val="60000"/>
            </a:schemeClr>
          </a:solidFill>
        </p:spPr>
        <p:txBody>
          <a:bodyPr wrap="square" rtlCol="0">
            <a:spAutoFit/>
          </a:bodyPr>
          <a:lstStyle/>
          <a:p>
            <a:r>
              <a:rPr lang="en-US" dirty="0" smtClean="0"/>
              <a:t> </a:t>
            </a:r>
            <a:r>
              <a:rPr lang="en-US" dirty="0" err="1" smtClean="0"/>
              <a:t>MPI_Send</a:t>
            </a:r>
            <a:endParaRPr lang="en-US" dirty="0"/>
          </a:p>
        </p:txBody>
      </p:sp>
      <p:sp>
        <p:nvSpPr>
          <p:cNvPr id="16" name="TextBox 15"/>
          <p:cNvSpPr txBox="1"/>
          <p:nvPr/>
        </p:nvSpPr>
        <p:spPr>
          <a:xfrm>
            <a:off x="3276600" y="2366537"/>
            <a:ext cx="1752600" cy="646331"/>
          </a:xfrm>
          <a:prstGeom prst="rect">
            <a:avLst/>
          </a:prstGeom>
          <a:noFill/>
        </p:spPr>
        <p:txBody>
          <a:bodyPr wrap="square" rtlCol="0">
            <a:spAutoFit/>
          </a:bodyPr>
          <a:lstStyle/>
          <a:p>
            <a:r>
              <a:rPr lang="en-US" dirty="0" err="1" smtClean="0"/>
              <a:t>SendEnvelope</a:t>
            </a:r>
            <a:endParaRPr lang="en-US" dirty="0" smtClean="0"/>
          </a:p>
          <a:p>
            <a:endParaRPr lang="en-US" dirty="0"/>
          </a:p>
        </p:txBody>
      </p:sp>
      <p:cxnSp>
        <p:nvCxnSpPr>
          <p:cNvPr id="18" name="Curved Connector 17"/>
          <p:cNvCxnSpPr/>
          <p:nvPr/>
        </p:nvCxnSpPr>
        <p:spPr>
          <a:xfrm flipV="1">
            <a:off x="5029200" y="2156302"/>
            <a:ext cx="1676400" cy="326032"/>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6934200" y="2156302"/>
            <a:ext cx="1752600" cy="369332"/>
          </a:xfrm>
          <a:prstGeom prst="rect">
            <a:avLst/>
          </a:prstGeom>
          <a:noFill/>
        </p:spPr>
        <p:txBody>
          <a:bodyPr wrap="square" rtlCol="0">
            <a:spAutoFit/>
          </a:bodyPr>
          <a:lstStyle/>
          <a:p>
            <a:r>
              <a:rPr lang="en-US" dirty="0" smtClean="0"/>
              <a:t>P0: </a:t>
            </a:r>
            <a:r>
              <a:rPr lang="en-US" dirty="0" err="1" smtClean="0"/>
              <a:t>MPI_Send</a:t>
            </a:r>
            <a:endParaRPr lang="en-US" dirty="0"/>
          </a:p>
        </p:txBody>
      </p:sp>
      <p:sp>
        <p:nvSpPr>
          <p:cNvPr id="20" name="TextBox 19"/>
          <p:cNvSpPr txBox="1"/>
          <p:nvPr/>
        </p:nvSpPr>
        <p:spPr>
          <a:xfrm>
            <a:off x="5257800" y="1786970"/>
            <a:ext cx="1219200" cy="369332"/>
          </a:xfrm>
          <a:prstGeom prst="rect">
            <a:avLst/>
          </a:prstGeom>
          <a:noFill/>
        </p:spPr>
        <p:txBody>
          <a:bodyPr wrap="square" rtlCol="0">
            <a:spAutoFit/>
          </a:bodyPr>
          <a:lstStyle/>
          <a:p>
            <a:r>
              <a:rPr lang="en-US" dirty="0" smtClean="0"/>
              <a:t>TCP socket</a:t>
            </a:r>
            <a:endParaRPr lang="en-US" dirty="0"/>
          </a:p>
        </p:txBody>
      </p:sp>
      <p:sp>
        <p:nvSpPr>
          <p:cNvPr id="21" name="TextBox 20"/>
          <p:cNvSpPr txBox="1"/>
          <p:nvPr/>
        </p:nvSpPr>
        <p:spPr>
          <a:xfrm>
            <a:off x="3429000" y="2828202"/>
            <a:ext cx="1371600" cy="369332"/>
          </a:xfrm>
          <a:prstGeom prst="rect">
            <a:avLst/>
          </a:prstGeom>
          <a:noFill/>
        </p:spPr>
        <p:txBody>
          <a:bodyPr wrap="square" rtlCol="0">
            <a:spAutoFit/>
          </a:bodyPr>
          <a:lstStyle/>
          <a:p>
            <a:r>
              <a:rPr lang="en-US" dirty="0" err="1" smtClean="0"/>
              <a:t>PMPI_Send</a:t>
            </a:r>
            <a:endParaRPr lang="en-US" dirty="0"/>
          </a:p>
        </p:txBody>
      </p:sp>
      <p:sp>
        <p:nvSpPr>
          <p:cNvPr id="22" name="Rectangle 21"/>
          <p:cNvSpPr/>
          <p:nvPr/>
        </p:nvSpPr>
        <p:spPr>
          <a:xfrm>
            <a:off x="2971800" y="3276600"/>
            <a:ext cx="2057400" cy="53340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In MPI Runtime</a:t>
            </a:r>
            <a:endParaRPr lang="en-US" dirty="0">
              <a:solidFill>
                <a:schemeClr val="tx1"/>
              </a:solidFill>
            </a:endParaRPr>
          </a:p>
        </p:txBody>
      </p:sp>
      <p:sp>
        <p:nvSpPr>
          <p:cNvPr id="23" name="TextBox 22"/>
          <p:cNvSpPr txBox="1"/>
          <p:nvPr/>
        </p:nvSpPr>
        <p:spPr>
          <a:xfrm>
            <a:off x="1295400" y="3276600"/>
            <a:ext cx="1676400" cy="369332"/>
          </a:xfrm>
          <a:prstGeom prst="rect">
            <a:avLst/>
          </a:prstGeom>
          <a:solidFill>
            <a:schemeClr val="accent5">
              <a:lumMod val="60000"/>
              <a:lumOff val="40000"/>
            </a:schemeClr>
          </a:solidFill>
        </p:spPr>
        <p:txBody>
          <a:bodyPr wrap="square" rtlCol="0">
            <a:spAutoFit/>
          </a:bodyPr>
          <a:lstStyle/>
          <a:p>
            <a:r>
              <a:rPr lang="en-US" dirty="0" err="1" smtClean="0"/>
              <a:t>PMPI_Send</a:t>
            </a:r>
            <a:endParaRPr lang="en-US" dirty="0"/>
          </a:p>
        </p:txBody>
      </p:sp>
      <p:cxnSp>
        <p:nvCxnSpPr>
          <p:cNvPr id="25" name="Curved Connector 24"/>
          <p:cNvCxnSpPr>
            <a:stCxn id="22" idx="2"/>
            <a:endCxn id="6" idx="0"/>
          </p:cNvCxnSpPr>
          <p:nvPr/>
        </p:nvCxnSpPr>
        <p:spPr>
          <a:xfrm rot="5400000">
            <a:off x="2754313" y="4560887"/>
            <a:ext cx="1997075" cy="495300"/>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3314700" y="1951038"/>
            <a:ext cx="1371600" cy="369332"/>
          </a:xfrm>
          <a:prstGeom prst="rect">
            <a:avLst/>
          </a:prstGeom>
          <a:noFill/>
        </p:spPr>
        <p:txBody>
          <a:bodyPr wrap="square" rtlCol="0">
            <a:spAutoFit/>
          </a:bodyPr>
          <a:lstStyle/>
          <a:p>
            <a:r>
              <a:rPr lang="en-US" dirty="0" err="1" smtClean="0"/>
              <a:t>MPI_Send</a:t>
            </a:r>
            <a:endParaRPr lang="en-US" dirty="0"/>
          </a:p>
        </p:txBody>
      </p:sp>
      <p:sp>
        <p:nvSpPr>
          <p:cNvPr id="26" name="Slide Number Placeholder 25"/>
          <p:cNvSpPr>
            <a:spLocks noGrp="1"/>
          </p:cNvSpPr>
          <p:nvPr>
            <p:ph type="sldNum" sz="quarter" idx="12"/>
          </p:nvPr>
        </p:nvSpPr>
        <p:spPr/>
        <p:txBody>
          <a:bodyPr/>
          <a:lstStyle/>
          <a:p>
            <a:fld id="{08210399-BF1E-F845-A018-4F8D6DDD9A3F}" type="slidenum">
              <a:rPr lang="en-US" smtClean="0"/>
              <a:pPr/>
              <a:t>75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dissolv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dissolve">
                                      <p:cBhvr>
                                        <p:cTn id="27" dur="500"/>
                                        <p:tgtEl>
                                          <p:spTgt spid="20"/>
                                        </p:tgtEl>
                                      </p:cBhvr>
                                    </p:animEffect>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dissolve">
                                      <p:cBhvr>
                                        <p:cTn id="35" dur="500"/>
                                        <p:tgtEl>
                                          <p:spTgt spid="21"/>
                                        </p:tgtEl>
                                      </p:cBhvr>
                                    </p:animEffect>
                                  </p:childTnLst>
                                </p:cTn>
                              </p:par>
                              <p:par>
                                <p:cTn id="36" presetID="1" presetClass="exit" presetSubtype="0" fill="hold" nodeType="withEffect">
                                  <p:stCondLst>
                                    <p:cond delay="0"/>
                                  </p:stCondLst>
                                  <p:childTnLst>
                                    <p:set>
                                      <p:cBhvr>
                                        <p:cTn id="37" dur="1" fill="hold">
                                          <p:stCondLst>
                                            <p:cond delay="0"/>
                                          </p:stCondLst>
                                        </p:cTn>
                                        <p:tgtEl>
                                          <p:spTgt spid="18"/>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20"/>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dissolve">
                                      <p:cBhvr>
                                        <p:cTn id="44" dur="500"/>
                                        <p:tgtEl>
                                          <p:spTgt spid="23"/>
                                        </p:tgtEl>
                                      </p:cBhvr>
                                    </p:animEffect>
                                  </p:childTnLst>
                                </p:cTn>
                              </p:par>
                              <p:par>
                                <p:cTn id="45" presetID="1"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par>
                          <p:cTn id="47" fill="hold">
                            <p:stCondLst>
                              <p:cond delay="500"/>
                            </p:stCondLst>
                            <p:childTnLst>
                              <p:par>
                                <p:cTn id="48" presetID="22" presetClass="entr" presetSubtype="1" fill="hold"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p:bldP spid="19" grpId="0"/>
      <p:bldP spid="20" grpId="0"/>
      <p:bldP spid="20" grpId="1"/>
      <p:bldP spid="21" grpId="0"/>
      <p:bldP spid="22" grpId="0" animBg="1"/>
      <p:bldP spid="23" grpId="0" animBg="1"/>
      <p:bldP spid="28"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C21C131-271C-429D-B940-0478EA72E0CB}" type="slidenum">
              <a:rPr lang="en-US"/>
              <a:pPr/>
              <a:t>76</a:t>
            </a:fld>
            <a:endParaRPr lang="en-US" dirty="0"/>
          </a:p>
        </p:txBody>
      </p:sp>
      <p:sp>
        <p:nvSpPr>
          <p:cNvPr id="2939906" name="Rectangle 2"/>
          <p:cNvSpPr>
            <a:spLocks noGrp="1" noChangeArrowheads="1"/>
          </p:cNvSpPr>
          <p:nvPr>
            <p:ph type="body" idx="1"/>
          </p:nvPr>
        </p:nvSpPr>
        <p:spPr>
          <a:xfrm>
            <a:off x="762000" y="685800"/>
            <a:ext cx="7967662" cy="2667000"/>
          </a:xfrm>
          <a:noFill/>
          <a:ln/>
        </p:spPr>
        <p:txBody>
          <a:bodyPr/>
          <a:lstStyle/>
          <a:p>
            <a:r>
              <a:rPr lang="en-US" sz="2200" b="0" dirty="0" smtClean="0">
                <a:solidFill>
                  <a:srgbClr val="000099"/>
                </a:solidFill>
              </a:rPr>
              <a:t>MPI has a pretty interesting out-of-order execution semantics</a:t>
            </a:r>
          </a:p>
          <a:p>
            <a:pPr lvl="1"/>
            <a:r>
              <a:rPr lang="en-US" sz="1600" b="0" dirty="0" smtClean="0">
                <a:solidFill>
                  <a:schemeClr val="tx1"/>
                </a:solidFill>
              </a:rPr>
              <a:t>We “gleaned” the semantics by studying the MPI reference document, talking to MPI experts, reading the MPICH2 code base, AND using our formal semantics</a:t>
            </a:r>
          </a:p>
          <a:p>
            <a:pPr lvl="1"/>
            <a:endParaRPr lang="en-US" sz="1600" b="0" dirty="0" smtClean="0">
              <a:solidFill>
                <a:srgbClr val="000099"/>
              </a:solidFill>
            </a:endParaRPr>
          </a:p>
          <a:p>
            <a:r>
              <a:rPr lang="en-US" sz="2200" b="0" dirty="0" smtClean="0">
                <a:solidFill>
                  <a:srgbClr val="000099"/>
                </a:solidFill>
              </a:rPr>
              <a:t>“Give MPI its own dose of medicine”</a:t>
            </a:r>
          </a:p>
          <a:p>
            <a:pPr lvl="1"/>
            <a:r>
              <a:rPr lang="en-US" sz="1600" b="0" dirty="0" smtClean="0">
                <a:solidFill>
                  <a:schemeClr val="tx1"/>
                </a:solidFill>
              </a:rPr>
              <a:t>I.e. exploit the OOO semantics </a:t>
            </a:r>
          </a:p>
          <a:p>
            <a:pPr lvl="1"/>
            <a:endParaRPr lang="en-US" sz="1600" b="0" dirty="0" smtClean="0">
              <a:solidFill>
                <a:schemeClr val="tx1"/>
              </a:solidFill>
            </a:endParaRPr>
          </a:p>
          <a:p>
            <a:pPr lvl="1"/>
            <a:r>
              <a:rPr lang="en-US" sz="1600" b="0" dirty="0" smtClean="0">
                <a:solidFill>
                  <a:schemeClr val="tx1"/>
                </a:solidFill>
              </a:rPr>
              <a:t>Delay sending weakly ordered operations into the MPI runtime</a:t>
            </a:r>
          </a:p>
          <a:p>
            <a:pPr lvl="1"/>
            <a:endParaRPr lang="en-US" sz="1600" b="0" dirty="0" smtClean="0">
              <a:solidFill>
                <a:schemeClr val="tx1"/>
              </a:solidFill>
            </a:endParaRPr>
          </a:p>
          <a:p>
            <a:pPr lvl="1"/>
            <a:r>
              <a:rPr lang="en-US" sz="1600" b="0" dirty="0" smtClean="0">
                <a:solidFill>
                  <a:schemeClr val="tx1"/>
                </a:solidFill>
              </a:rPr>
              <a:t>Run a process, COLLECT its operations, DO NOT send it into the MPI runtime</a:t>
            </a:r>
          </a:p>
          <a:p>
            <a:pPr lvl="1"/>
            <a:endParaRPr lang="en-US" sz="1600" b="0" dirty="0" smtClean="0">
              <a:solidFill>
                <a:schemeClr val="tx1"/>
              </a:solidFill>
            </a:endParaRPr>
          </a:p>
          <a:p>
            <a:pPr lvl="1"/>
            <a:r>
              <a:rPr lang="en-US" sz="1600" b="0" dirty="0" smtClean="0">
                <a:solidFill>
                  <a:schemeClr val="tx1"/>
                </a:solidFill>
              </a:rPr>
              <a:t>SEND ONLY WHEN ABSOLUTELY POSITIVELY forced to send an action</a:t>
            </a:r>
          </a:p>
          <a:p>
            <a:pPr lvl="1"/>
            <a:endParaRPr lang="en-US" sz="1600" b="0" dirty="0" smtClean="0">
              <a:solidFill>
                <a:schemeClr val="tx1"/>
              </a:solidFill>
            </a:endParaRPr>
          </a:p>
          <a:p>
            <a:pPr lvl="1"/>
            <a:r>
              <a:rPr lang="en-US" sz="1600" b="0" dirty="0" smtClean="0">
                <a:solidFill>
                  <a:schemeClr val="tx1"/>
                </a:solidFill>
              </a:rPr>
              <a:t>This is the FENCE POINT within each process</a:t>
            </a:r>
          </a:p>
          <a:p>
            <a:pPr lvl="1"/>
            <a:endParaRPr lang="en-US" sz="1600" b="0" dirty="0" smtClean="0">
              <a:solidFill>
                <a:srgbClr val="000099"/>
              </a:solidFill>
            </a:endParaRPr>
          </a:p>
          <a:p>
            <a:r>
              <a:rPr lang="en-US" sz="2200" b="0" dirty="0" smtClean="0">
                <a:solidFill>
                  <a:srgbClr val="000099"/>
                </a:solidFill>
              </a:rPr>
              <a:t>This way we are guaranteed to discover the maximal set of sends that can match a wildcard receive !!!</a:t>
            </a:r>
          </a:p>
        </p:txBody>
      </p:sp>
      <p:sp>
        <p:nvSpPr>
          <p:cNvPr id="2939907" name="Rectangle 3"/>
          <p:cNvSpPr>
            <a:spLocks noChangeArrowheads="1"/>
          </p:cNvSpPr>
          <p:nvPr/>
        </p:nvSpPr>
        <p:spPr bwMode="auto">
          <a:xfrm>
            <a:off x="304800" y="152400"/>
            <a:ext cx="8534400" cy="795338"/>
          </a:xfrm>
          <a:prstGeom prst="rect">
            <a:avLst/>
          </a:prstGeom>
          <a:noFill/>
          <a:ln w="9525">
            <a:noFill/>
            <a:miter lim="800000"/>
            <a:headEnd/>
            <a:tailEnd/>
          </a:ln>
          <a:effectLst/>
        </p:spPr>
        <p:txBody>
          <a:bodyPr lIns="92075" tIns="46038" rIns="92075" bIns="46038"/>
          <a:lstStyle/>
          <a:p>
            <a:pPr>
              <a:lnSpc>
                <a:spcPct val="90000"/>
              </a:lnSpc>
            </a:pPr>
            <a:r>
              <a:rPr lang="en-US" sz="2400" i="1" dirty="0" smtClean="0">
                <a:solidFill>
                  <a:srgbClr val="000099"/>
                </a:solidFill>
              </a:rPr>
              <a:t>Main idea behind POE</a:t>
            </a:r>
            <a:endParaRPr lang="en-US" sz="2400" i="1" dirty="0">
              <a:solidFill>
                <a:srgbClr val="000099"/>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57463"/>
            <a:ext cx="5257800" cy="795337"/>
          </a:xfrm>
        </p:spPr>
        <p:txBody>
          <a:bodyPr>
            <a:normAutofit fontScale="90000"/>
          </a:bodyPr>
          <a:lstStyle/>
          <a:p>
            <a:r>
              <a:rPr lang="en-US" sz="3200" b="1" dirty="0" smtClean="0"/>
              <a:t>The POE  algorithm </a:t>
            </a:r>
            <a:br>
              <a:rPr lang="en-US" sz="3200" b="1" dirty="0" smtClean="0"/>
            </a:br>
            <a:r>
              <a:rPr lang="en-US" sz="3200" dirty="0" smtClean="0"/>
              <a:t/>
            </a:r>
            <a:br>
              <a:rPr lang="en-US" sz="3200" dirty="0" smtClean="0"/>
            </a:br>
            <a:r>
              <a:rPr lang="en-US" sz="3200" dirty="0" smtClean="0">
                <a:solidFill>
                  <a:srgbClr val="000099"/>
                </a:solidFill>
              </a:rPr>
              <a:t>POE  = </a:t>
            </a:r>
            <a:r>
              <a:rPr lang="en-US" sz="3200" dirty="0" smtClean="0">
                <a:solidFill>
                  <a:srgbClr val="CC0000"/>
                </a:solidFill>
              </a:rPr>
              <a:t>P</a:t>
            </a:r>
            <a:r>
              <a:rPr lang="en-US" sz="3200" dirty="0" smtClean="0">
                <a:solidFill>
                  <a:srgbClr val="000099"/>
                </a:solidFill>
              </a:rPr>
              <a:t>artial </a:t>
            </a:r>
            <a:r>
              <a:rPr lang="en-US" sz="3200" dirty="0" smtClean="0">
                <a:solidFill>
                  <a:srgbClr val="CC0000"/>
                </a:solidFill>
              </a:rPr>
              <a:t>O</a:t>
            </a:r>
            <a:r>
              <a:rPr lang="en-US" sz="3200" dirty="0" smtClean="0">
                <a:solidFill>
                  <a:srgbClr val="000099"/>
                </a:solidFill>
              </a:rPr>
              <a:t>rder reduction avoiding </a:t>
            </a:r>
            <a:r>
              <a:rPr lang="en-US" sz="3200" dirty="0" smtClean="0">
                <a:solidFill>
                  <a:srgbClr val="CC0000"/>
                </a:solidFill>
              </a:rPr>
              <a:t>E</a:t>
            </a:r>
            <a:r>
              <a:rPr lang="en-US" sz="3200" dirty="0" smtClean="0">
                <a:solidFill>
                  <a:srgbClr val="000099"/>
                </a:solidFill>
              </a:rPr>
              <a:t>lusive </a:t>
            </a:r>
            <a:r>
              <a:rPr lang="en-US" sz="3200" dirty="0" err="1" smtClean="0">
                <a:solidFill>
                  <a:srgbClr val="000099"/>
                </a:solidFill>
              </a:rPr>
              <a:t>Interleavings</a:t>
            </a:r>
            <a:r>
              <a:rPr lang="en-US" sz="3200" dirty="0" smtClean="0">
                <a:solidFill>
                  <a:srgbClr val="000099"/>
                </a:solidFill>
              </a:rPr>
              <a:t> </a:t>
            </a:r>
            <a:r>
              <a:rPr lang="en-US" sz="3200" dirty="0" smtClean="0"/>
              <a:t/>
            </a:r>
            <a:br>
              <a:rPr lang="en-US" sz="3200" dirty="0" smtClean="0"/>
            </a:br>
            <a:endParaRPr lang="en-US" sz="3200" b="1" dirty="0"/>
          </a:p>
        </p:txBody>
      </p:sp>
      <p:sp>
        <p:nvSpPr>
          <p:cNvPr id="9" name="Slide Number Placeholder 8"/>
          <p:cNvSpPr>
            <a:spLocks noGrp="1"/>
          </p:cNvSpPr>
          <p:nvPr>
            <p:ph type="sldNum" sz="quarter" idx="12"/>
          </p:nvPr>
        </p:nvSpPr>
        <p:spPr/>
        <p:txBody>
          <a:bodyPr/>
          <a:lstStyle/>
          <a:p>
            <a:fld id="{08210399-BF1E-F845-A018-4F8D6DDD9A3F}" type="slidenum">
              <a:rPr lang="en-US" smtClean="0"/>
              <a:pPr/>
              <a:t>77</a:t>
            </a:fld>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914400"/>
          </a:xfrm>
        </p:spPr>
        <p:txBody>
          <a:bodyPr>
            <a:normAutofit/>
          </a:bodyPr>
          <a:lstStyle/>
          <a:p>
            <a:r>
              <a:rPr lang="en-US" sz="3200" b="1" dirty="0" smtClean="0">
                <a:solidFill>
                  <a:schemeClr val="accent2"/>
                </a:solidFill>
              </a:rPr>
              <a:t>POE</a:t>
            </a:r>
            <a:endParaRPr lang="en-US" sz="3200" b="1" dirty="0">
              <a:solidFill>
                <a:schemeClr val="accent2"/>
              </a:solidFill>
            </a:endParaRPr>
          </a:p>
        </p:txBody>
      </p:sp>
      <p:sp>
        <p:nvSpPr>
          <p:cNvPr id="7" name="Rectangle 6"/>
          <p:cNvSpPr/>
          <p:nvPr/>
        </p:nvSpPr>
        <p:spPr>
          <a:xfrm>
            <a:off x="266700" y="884238"/>
            <a:ext cx="54102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t> P0                            P1                         P2</a:t>
            </a:r>
            <a:endParaRPr lang="en-US" sz="2200" dirty="0"/>
          </a:p>
        </p:txBody>
      </p:sp>
      <p:grpSp>
        <p:nvGrpSpPr>
          <p:cNvPr id="2" name="Group 62"/>
          <p:cNvGrpSpPr/>
          <p:nvPr/>
        </p:nvGrpSpPr>
        <p:grpSpPr>
          <a:xfrm>
            <a:off x="4076700" y="1951038"/>
            <a:ext cx="1600200" cy="2165866"/>
            <a:chOff x="266700" y="2560638"/>
            <a:chExt cx="1600200" cy="2165866"/>
          </a:xfrm>
        </p:grpSpPr>
        <p:sp>
          <p:nvSpPr>
            <p:cNvPr id="9" name="Rectangle 8"/>
            <p:cNvSpPr/>
            <p:nvPr/>
          </p:nvSpPr>
          <p:spPr>
            <a:xfrm>
              <a:off x="266700" y="2560638"/>
              <a:ext cx="1600200" cy="5334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Barrier</a:t>
              </a:r>
              <a:endParaRPr lang="en-US" dirty="0">
                <a:solidFill>
                  <a:schemeClr val="tx1"/>
                </a:solidFill>
              </a:endParaRPr>
            </a:p>
          </p:txBody>
        </p:sp>
        <p:sp>
          <p:nvSpPr>
            <p:cNvPr id="10" name="Rectangle 9"/>
            <p:cNvSpPr/>
            <p:nvPr/>
          </p:nvSpPr>
          <p:spPr>
            <a:xfrm>
              <a:off x="266700" y="3366573"/>
              <a:ext cx="1600200" cy="5334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Isend(1, </a:t>
              </a:r>
              <a:r>
                <a:rPr lang="en-US" dirty="0" err="1" smtClean="0">
                  <a:solidFill>
                    <a:schemeClr val="tx1"/>
                  </a:solidFill>
                </a:rPr>
                <a:t>req</a:t>
              </a:r>
              <a:r>
                <a:rPr lang="en-US" dirty="0" smtClean="0">
                  <a:solidFill>
                    <a:schemeClr val="tx1"/>
                  </a:solidFill>
                </a:rPr>
                <a:t>)</a:t>
              </a:r>
              <a:endParaRPr lang="en-US" dirty="0">
                <a:solidFill>
                  <a:schemeClr val="tx1"/>
                </a:solidFill>
              </a:endParaRPr>
            </a:p>
          </p:txBody>
        </p:sp>
        <p:sp>
          <p:nvSpPr>
            <p:cNvPr id="11" name="Rectangle 10"/>
            <p:cNvSpPr/>
            <p:nvPr/>
          </p:nvSpPr>
          <p:spPr>
            <a:xfrm>
              <a:off x="266700" y="4193104"/>
              <a:ext cx="1600200" cy="5334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chemeClr val="tx1"/>
                  </a:solidFill>
                </a:rPr>
                <a:t>Wait(req</a:t>
              </a:r>
              <a:r>
                <a:rPr lang="en-US" dirty="0" smtClean="0">
                  <a:solidFill>
                    <a:schemeClr val="tx1"/>
                  </a:solidFill>
                </a:rPr>
                <a:t>)</a:t>
              </a:r>
              <a:endParaRPr lang="en-US" dirty="0">
                <a:solidFill>
                  <a:schemeClr val="tx1"/>
                </a:solidFill>
              </a:endParaRPr>
            </a:p>
          </p:txBody>
        </p:sp>
      </p:grpSp>
      <p:sp>
        <p:nvSpPr>
          <p:cNvPr id="18" name="Rounded Rectangle 17"/>
          <p:cNvSpPr/>
          <p:nvPr/>
        </p:nvSpPr>
        <p:spPr>
          <a:xfrm>
            <a:off x="266700" y="5715000"/>
            <a:ext cx="5943600" cy="838200"/>
          </a:xfrm>
          <a:prstGeom prst="roundRect">
            <a:avLst/>
          </a:prstGeom>
          <a:solidFill>
            <a:schemeClr val="accent5">
              <a:lumMod val="60000"/>
              <a:lumOff val="40000"/>
            </a:schemeClr>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MPI Runtime</a:t>
            </a:r>
            <a:endParaRPr lang="en-US" dirty="0"/>
          </a:p>
        </p:txBody>
      </p:sp>
      <p:sp>
        <p:nvSpPr>
          <p:cNvPr id="23" name="Rectangle 22"/>
          <p:cNvSpPr/>
          <p:nvPr/>
        </p:nvSpPr>
        <p:spPr>
          <a:xfrm>
            <a:off x="6477001" y="609600"/>
            <a:ext cx="2476500" cy="5503586"/>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TextBox 23"/>
          <p:cNvSpPr txBox="1"/>
          <p:nvPr/>
        </p:nvSpPr>
        <p:spPr>
          <a:xfrm>
            <a:off x="6477001" y="609600"/>
            <a:ext cx="2476500" cy="369332"/>
          </a:xfrm>
          <a:prstGeom prst="rect">
            <a:avLst/>
          </a:prstGeom>
          <a:solidFill>
            <a:schemeClr val="accent2">
              <a:lumMod val="60000"/>
              <a:lumOff val="40000"/>
            </a:schemeClr>
          </a:solidFill>
        </p:spPr>
        <p:txBody>
          <a:bodyPr wrap="square" rtlCol="0">
            <a:spAutoFit/>
          </a:bodyPr>
          <a:lstStyle/>
          <a:p>
            <a:r>
              <a:rPr lang="en-US" dirty="0" smtClean="0">
                <a:solidFill>
                  <a:schemeClr val="bg1"/>
                </a:solidFill>
              </a:rPr>
              <a:t>Scheduler</a:t>
            </a:r>
            <a:endParaRPr lang="en-US" dirty="0">
              <a:solidFill>
                <a:schemeClr val="bg1"/>
              </a:solidFill>
            </a:endParaRPr>
          </a:p>
        </p:txBody>
      </p:sp>
      <p:grpSp>
        <p:nvGrpSpPr>
          <p:cNvPr id="3" name="Group 91"/>
          <p:cNvGrpSpPr/>
          <p:nvPr/>
        </p:nvGrpSpPr>
        <p:grpSpPr>
          <a:xfrm>
            <a:off x="2171700" y="1951038"/>
            <a:ext cx="1600200" cy="2954298"/>
            <a:chOff x="2171700" y="2560638"/>
            <a:chExt cx="1600200" cy="2954298"/>
          </a:xfrm>
        </p:grpSpPr>
        <p:sp>
          <p:nvSpPr>
            <p:cNvPr id="12" name="Rectangle 11"/>
            <p:cNvSpPr/>
            <p:nvPr/>
          </p:nvSpPr>
          <p:spPr>
            <a:xfrm>
              <a:off x="2171700" y="2560638"/>
              <a:ext cx="1600200" cy="5334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chemeClr val="tx1"/>
                  </a:solidFill>
                </a:rPr>
                <a:t>Irecv</a:t>
              </a:r>
              <a:r>
                <a:rPr lang="en-US" dirty="0" smtClean="0">
                  <a:solidFill>
                    <a:schemeClr val="tx1"/>
                  </a:solidFill>
                </a:rPr>
                <a:t>(*, </a:t>
              </a:r>
              <a:r>
                <a:rPr lang="en-US" dirty="0" err="1" smtClean="0">
                  <a:solidFill>
                    <a:schemeClr val="tx1"/>
                  </a:solidFill>
                </a:rPr>
                <a:t>req</a:t>
              </a:r>
              <a:r>
                <a:rPr lang="en-US" dirty="0" smtClean="0">
                  <a:solidFill>
                    <a:schemeClr val="tx1"/>
                  </a:solidFill>
                </a:rPr>
                <a:t>)</a:t>
              </a:r>
              <a:endParaRPr lang="en-US" dirty="0">
                <a:solidFill>
                  <a:schemeClr val="tx1"/>
                </a:solidFill>
              </a:endParaRPr>
            </a:p>
          </p:txBody>
        </p:sp>
        <p:sp>
          <p:nvSpPr>
            <p:cNvPr id="13" name="Rectangle 12"/>
            <p:cNvSpPr/>
            <p:nvPr/>
          </p:nvSpPr>
          <p:spPr>
            <a:xfrm>
              <a:off x="2171700" y="3366573"/>
              <a:ext cx="1600200" cy="5334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Barrier</a:t>
              </a:r>
              <a:endParaRPr lang="en-US" dirty="0">
                <a:solidFill>
                  <a:schemeClr val="tx1"/>
                </a:solidFill>
              </a:endParaRPr>
            </a:p>
          </p:txBody>
        </p:sp>
        <p:sp>
          <p:nvSpPr>
            <p:cNvPr id="50" name="Rectangle 49"/>
            <p:cNvSpPr/>
            <p:nvPr/>
          </p:nvSpPr>
          <p:spPr>
            <a:xfrm>
              <a:off x="2171700" y="4193104"/>
              <a:ext cx="1600200" cy="5334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Recv(2)</a:t>
              </a:r>
              <a:endParaRPr lang="en-US" dirty="0">
                <a:solidFill>
                  <a:schemeClr val="tx1"/>
                </a:solidFill>
              </a:endParaRPr>
            </a:p>
          </p:txBody>
        </p:sp>
        <p:sp>
          <p:nvSpPr>
            <p:cNvPr id="52" name="Rectangle 51"/>
            <p:cNvSpPr/>
            <p:nvPr/>
          </p:nvSpPr>
          <p:spPr>
            <a:xfrm>
              <a:off x="2171700" y="4981536"/>
              <a:ext cx="1600200" cy="5334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chemeClr val="tx1"/>
                  </a:solidFill>
                </a:rPr>
                <a:t>Wait(req</a:t>
              </a:r>
              <a:r>
                <a:rPr lang="en-US" dirty="0" smtClean="0">
                  <a:solidFill>
                    <a:schemeClr val="tx1"/>
                  </a:solidFill>
                </a:rPr>
                <a:t>)</a:t>
              </a:r>
              <a:endParaRPr lang="en-US" dirty="0">
                <a:solidFill>
                  <a:schemeClr val="tx1"/>
                </a:solidFill>
              </a:endParaRPr>
            </a:p>
          </p:txBody>
        </p:sp>
      </p:grpSp>
      <p:sp>
        <p:nvSpPr>
          <p:cNvPr id="14" name="Rectangle 13"/>
          <p:cNvSpPr/>
          <p:nvPr/>
        </p:nvSpPr>
        <p:spPr>
          <a:xfrm>
            <a:off x="266700" y="1951038"/>
            <a:ext cx="1600200" cy="5334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Isend(1, </a:t>
            </a:r>
            <a:r>
              <a:rPr lang="en-US" dirty="0" err="1" smtClean="0">
                <a:solidFill>
                  <a:schemeClr val="tx1"/>
                </a:solidFill>
              </a:rPr>
              <a:t>req</a:t>
            </a:r>
            <a:r>
              <a:rPr lang="en-US" dirty="0" smtClean="0">
                <a:solidFill>
                  <a:schemeClr val="tx1"/>
                </a:solidFill>
              </a:rPr>
              <a:t>)</a:t>
            </a:r>
            <a:endParaRPr lang="en-US" dirty="0">
              <a:solidFill>
                <a:schemeClr val="tx1"/>
              </a:solidFill>
            </a:endParaRPr>
          </a:p>
        </p:txBody>
      </p:sp>
      <p:sp>
        <p:nvSpPr>
          <p:cNvPr id="15" name="Rectangle 14"/>
          <p:cNvSpPr/>
          <p:nvPr/>
        </p:nvSpPr>
        <p:spPr>
          <a:xfrm>
            <a:off x="266700" y="3583504"/>
            <a:ext cx="1600200" cy="5334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chemeClr val="tx1"/>
                </a:solidFill>
              </a:rPr>
              <a:t>Wait(req</a:t>
            </a:r>
            <a:r>
              <a:rPr lang="en-US" dirty="0" smtClean="0">
                <a:solidFill>
                  <a:schemeClr val="tx1"/>
                </a:solidFill>
              </a:rPr>
              <a:t>)</a:t>
            </a:r>
            <a:endParaRPr lang="en-US" dirty="0">
              <a:solidFill>
                <a:schemeClr val="tx1"/>
              </a:solidFill>
            </a:endParaRPr>
          </a:p>
        </p:txBody>
      </p:sp>
      <p:sp>
        <p:nvSpPr>
          <p:cNvPr id="58" name="Rectangle 57"/>
          <p:cNvSpPr/>
          <p:nvPr/>
        </p:nvSpPr>
        <p:spPr>
          <a:xfrm>
            <a:off x="266700" y="2756973"/>
            <a:ext cx="1600200" cy="5334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Barrier</a:t>
            </a:r>
            <a:endParaRPr lang="en-US" dirty="0">
              <a:solidFill>
                <a:schemeClr val="tx1"/>
              </a:solidFill>
            </a:endParaRPr>
          </a:p>
        </p:txBody>
      </p:sp>
      <p:cxnSp>
        <p:nvCxnSpPr>
          <p:cNvPr id="71" name="Shape 70"/>
          <p:cNvCxnSpPr>
            <a:stCxn id="14" idx="0"/>
          </p:cNvCxnSpPr>
          <p:nvPr/>
        </p:nvCxnSpPr>
        <p:spPr>
          <a:xfrm rot="5400000" flipH="1" flipV="1">
            <a:off x="3587234" y="-938728"/>
            <a:ext cx="369332" cy="5410200"/>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72" name="TextBox 71"/>
          <p:cNvSpPr txBox="1"/>
          <p:nvPr/>
        </p:nvSpPr>
        <p:spPr>
          <a:xfrm>
            <a:off x="7003180" y="1143000"/>
            <a:ext cx="947495" cy="369332"/>
          </a:xfrm>
          <a:prstGeom prst="rect">
            <a:avLst/>
          </a:prstGeom>
          <a:noFill/>
        </p:spPr>
        <p:txBody>
          <a:bodyPr wrap="none" rtlCol="0">
            <a:spAutoFit/>
          </a:bodyPr>
          <a:lstStyle/>
          <a:p>
            <a:r>
              <a:rPr lang="en-US" dirty="0" smtClean="0"/>
              <a:t>Isend(1)</a:t>
            </a:r>
            <a:endParaRPr lang="en-US" dirty="0"/>
          </a:p>
        </p:txBody>
      </p:sp>
      <p:cxnSp>
        <p:nvCxnSpPr>
          <p:cNvPr id="74" name="Curved Connector 73"/>
          <p:cNvCxnSpPr>
            <a:endCxn id="14" idx="0"/>
          </p:cNvCxnSpPr>
          <p:nvPr/>
        </p:nvCxnSpPr>
        <p:spPr>
          <a:xfrm rot="10800000" flipV="1">
            <a:off x="1066800" y="1417638"/>
            <a:ext cx="5410200" cy="533400"/>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75" name="TextBox 74"/>
          <p:cNvSpPr txBox="1"/>
          <p:nvPr/>
        </p:nvSpPr>
        <p:spPr>
          <a:xfrm>
            <a:off x="1903056" y="1512332"/>
            <a:ext cx="1070688" cy="369332"/>
          </a:xfrm>
          <a:prstGeom prst="rect">
            <a:avLst/>
          </a:prstGeom>
          <a:noFill/>
        </p:spPr>
        <p:txBody>
          <a:bodyPr wrap="none" rtlCol="0">
            <a:spAutoFit/>
          </a:bodyPr>
          <a:lstStyle/>
          <a:p>
            <a:r>
              <a:rPr lang="en-US" dirty="0" err="1" smtClean="0"/>
              <a:t>sendNext</a:t>
            </a:r>
            <a:endParaRPr lang="en-US" dirty="0"/>
          </a:p>
        </p:txBody>
      </p:sp>
      <p:cxnSp>
        <p:nvCxnSpPr>
          <p:cNvPr id="77" name="Shape 76"/>
          <p:cNvCxnSpPr/>
          <p:nvPr/>
        </p:nvCxnSpPr>
        <p:spPr>
          <a:xfrm flipV="1">
            <a:off x="1866900" y="1581705"/>
            <a:ext cx="4610102" cy="1175268"/>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78" name="TextBox 77"/>
          <p:cNvSpPr txBox="1"/>
          <p:nvPr/>
        </p:nvSpPr>
        <p:spPr>
          <a:xfrm>
            <a:off x="7003180" y="1581707"/>
            <a:ext cx="830050" cy="369332"/>
          </a:xfrm>
          <a:prstGeom prst="rect">
            <a:avLst/>
          </a:prstGeom>
          <a:noFill/>
        </p:spPr>
        <p:txBody>
          <a:bodyPr wrap="none" rtlCol="0">
            <a:spAutoFit/>
          </a:bodyPr>
          <a:lstStyle/>
          <a:p>
            <a:r>
              <a:rPr lang="en-US" dirty="0" smtClean="0"/>
              <a:t>Barrier</a:t>
            </a:r>
            <a:endParaRPr lang="en-US" dirty="0"/>
          </a:p>
        </p:txBody>
      </p:sp>
      <p:cxnSp>
        <p:nvCxnSpPr>
          <p:cNvPr id="80" name="Straight Connector 79"/>
          <p:cNvCxnSpPr/>
          <p:nvPr/>
        </p:nvCxnSpPr>
        <p:spPr>
          <a:xfrm>
            <a:off x="6477000" y="2025134"/>
            <a:ext cx="24765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9" name="Straight Arrow Connector 108"/>
          <p:cNvCxnSpPr/>
          <p:nvPr/>
        </p:nvCxnSpPr>
        <p:spPr>
          <a:xfrm>
            <a:off x="0" y="1881664"/>
            <a:ext cx="266700" cy="14505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10" name="Straight Arrow Connector 109"/>
          <p:cNvCxnSpPr/>
          <p:nvPr/>
        </p:nvCxnSpPr>
        <p:spPr>
          <a:xfrm>
            <a:off x="1903056" y="1889006"/>
            <a:ext cx="266700" cy="14505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11" name="Straight Arrow Connector 110"/>
          <p:cNvCxnSpPr/>
          <p:nvPr/>
        </p:nvCxnSpPr>
        <p:spPr>
          <a:xfrm>
            <a:off x="3943350" y="1816477"/>
            <a:ext cx="266700" cy="14505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6477001" y="4115316"/>
            <a:ext cx="24765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30" name="Rectangle 29"/>
          <p:cNvSpPr/>
          <p:nvPr/>
        </p:nvSpPr>
        <p:spPr>
          <a:xfrm>
            <a:off x="114300" y="1581705"/>
            <a:ext cx="1905000" cy="352955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Slide Number Placeholder 32"/>
          <p:cNvSpPr>
            <a:spLocks noGrp="1"/>
          </p:cNvSpPr>
          <p:nvPr>
            <p:ph type="sldNum" sz="quarter" idx="12"/>
          </p:nvPr>
        </p:nvSpPr>
        <p:spPr/>
        <p:txBody>
          <a:bodyPr/>
          <a:lstStyle/>
          <a:p>
            <a:fld id="{08210399-BF1E-F845-A018-4F8D6DDD9A3F}" type="slidenum">
              <a:rPr lang="en-US" smtClean="0"/>
              <a:pPr/>
              <a:t>78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slide(fromBottom)">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wipe(left)">
                                      <p:cBhvr>
                                        <p:cTn id="12" dur="500"/>
                                        <p:tgtEl>
                                          <p:spTgt spid="71"/>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72"/>
                                        </p:tgtEl>
                                        <p:attrNameLst>
                                          <p:attrName>style.visibility</p:attrName>
                                        </p:attrNameLst>
                                      </p:cBhvr>
                                      <p:to>
                                        <p:strVal val="visible"/>
                                      </p:to>
                                    </p:set>
                                    <p:animEffect transition="in" filter="dissolve">
                                      <p:cBhvr>
                                        <p:cTn id="15" dur="500"/>
                                        <p:tgtEl>
                                          <p:spTgt spid="72"/>
                                        </p:tgtEl>
                                      </p:cBhvr>
                                    </p:animEffect>
                                  </p:childTnLst>
                                </p:cTn>
                              </p:par>
                              <p:par>
                                <p:cTn id="16" presetID="3" presetClass="emph" presetSubtype="2" fill="hold" grpId="0" nodeType="withEffect">
                                  <p:stCondLst>
                                    <p:cond delay="0"/>
                                  </p:stCondLst>
                                  <p:childTnLst>
                                    <p:animClr clrSpc="rgb">
                                      <p:cBhvr override="childStyle">
                                        <p:cTn id="17" dur="500" fill="hold"/>
                                        <p:tgtEl>
                                          <p:spTgt spid="14"/>
                                        </p:tgtEl>
                                        <p:attrNameLst>
                                          <p:attrName>style.color</p:attrName>
                                        </p:attrNameLst>
                                      </p:cBhvr>
                                      <p:to>
                                        <a:srgbClr val="66FF33"/>
                                      </p:to>
                                    </p:animClr>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wipe(right)">
                                      <p:cBhvr>
                                        <p:cTn id="22" dur="500"/>
                                        <p:tgtEl>
                                          <p:spTgt spid="74"/>
                                        </p:tgtEl>
                                      </p:cBhvr>
                                    </p:animEffect>
                                  </p:childTnLst>
                                </p:cTn>
                              </p:par>
                              <p:par>
                                <p:cTn id="23" presetID="1" presetClass="exit" presetSubtype="0" fill="hold" nodeType="withEffect">
                                  <p:stCondLst>
                                    <p:cond delay="0"/>
                                  </p:stCondLst>
                                  <p:childTnLst>
                                    <p:set>
                                      <p:cBhvr>
                                        <p:cTn id="24" dur="1" fill="hold">
                                          <p:stCondLst>
                                            <p:cond delay="0"/>
                                          </p:stCondLst>
                                        </p:cTn>
                                        <p:tgtEl>
                                          <p:spTgt spid="71"/>
                                        </p:tgtEl>
                                        <p:attrNameLst>
                                          <p:attrName>style.visibility</p:attrName>
                                        </p:attrNameLst>
                                      </p:cBhvr>
                                      <p:to>
                                        <p:strVal val="hidden"/>
                                      </p:to>
                                    </p:set>
                                  </p:childTnLst>
                                </p:cTn>
                              </p:par>
                              <p:par>
                                <p:cTn id="25" presetID="9" presetClass="entr" presetSubtype="0" fill="hold" grpId="0" nodeType="withEffect">
                                  <p:stCondLst>
                                    <p:cond delay="0"/>
                                  </p:stCondLst>
                                  <p:childTnLst>
                                    <p:set>
                                      <p:cBhvr>
                                        <p:cTn id="26" dur="1" fill="hold">
                                          <p:stCondLst>
                                            <p:cond delay="0"/>
                                          </p:stCondLst>
                                        </p:cTn>
                                        <p:tgtEl>
                                          <p:spTgt spid="75"/>
                                        </p:tgtEl>
                                        <p:attrNameLst>
                                          <p:attrName>style.visibility</p:attrName>
                                        </p:attrNameLst>
                                      </p:cBhvr>
                                      <p:to>
                                        <p:strVal val="visible"/>
                                      </p:to>
                                    </p:set>
                                    <p:animEffect transition="in" filter="dissolve">
                                      <p:cBhvr>
                                        <p:cTn id="27" dur="500"/>
                                        <p:tgtEl>
                                          <p:spTgt spid="75"/>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nodeType="clickEffect">
                                  <p:stCondLst>
                                    <p:cond delay="0"/>
                                  </p:stCondLst>
                                  <p:childTnLst>
                                    <p:animMotion origin="layout" path="M -4.72222E-6 -1.64662E-6 L -4.72222E-6 0.13321 " pathEditMode="relative" rAng="0" ptsTypes="AA">
                                      <p:cBhvr>
                                        <p:cTn id="31" dur="500" fill="hold"/>
                                        <p:tgtEl>
                                          <p:spTgt spid="109"/>
                                        </p:tgtEl>
                                        <p:attrNameLst>
                                          <p:attrName>ppt_x</p:attrName>
                                          <p:attrName>ppt_y</p:attrName>
                                        </p:attrNameLst>
                                      </p:cBhvr>
                                      <p:rCtr x="0" y="67"/>
                                    </p:animMotion>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77"/>
                                        </p:tgtEl>
                                        <p:attrNameLst>
                                          <p:attrName>style.visibility</p:attrName>
                                        </p:attrNameLst>
                                      </p:cBhvr>
                                      <p:to>
                                        <p:strVal val="visible"/>
                                      </p:to>
                                    </p:set>
                                    <p:animEffect transition="in" filter="wipe(left)">
                                      <p:cBhvr>
                                        <p:cTn id="36" dur="500"/>
                                        <p:tgtEl>
                                          <p:spTgt spid="77"/>
                                        </p:tgtEl>
                                      </p:cBhvr>
                                    </p:animEffect>
                                  </p:childTnLst>
                                </p:cTn>
                              </p:par>
                              <p:par>
                                <p:cTn id="37" presetID="1" presetClass="exit" presetSubtype="0" fill="hold" nodeType="withEffect">
                                  <p:stCondLst>
                                    <p:cond delay="0"/>
                                  </p:stCondLst>
                                  <p:childTnLst>
                                    <p:set>
                                      <p:cBhvr>
                                        <p:cTn id="38" dur="1" fill="hold">
                                          <p:stCondLst>
                                            <p:cond delay="0"/>
                                          </p:stCondLst>
                                        </p:cTn>
                                        <p:tgtEl>
                                          <p:spTgt spid="74"/>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75"/>
                                        </p:tgtEl>
                                        <p:attrNameLst>
                                          <p:attrName>style.visibility</p:attrName>
                                        </p:attrNameLst>
                                      </p:cBhvr>
                                      <p:to>
                                        <p:strVal val="hidden"/>
                                      </p:to>
                                    </p:set>
                                  </p:childTnLst>
                                </p:cTn>
                              </p:par>
                              <p:par>
                                <p:cTn id="41" presetID="9" presetClass="entr" presetSubtype="0" fill="hold" grpId="0" nodeType="withEffect">
                                  <p:stCondLst>
                                    <p:cond delay="0"/>
                                  </p:stCondLst>
                                  <p:childTnLst>
                                    <p:set>
                                      <p:cBhvr>
                                        <p:cTn id="42" dur="1" fill="hold">
                                          <p:stCondLst>
                                            <p:cond delay="0"/>
                                          </p:stCondLst>
                                        </p:cTn>
                                        <p:tgtEl>
                                          <p:spTgt spid="78"/>
                                        </p:tgtEl>
                                        <p:attrNameLst>
                                          <p:attrName>style.visibility</p:attrName>
                                        </p:attrNameLst>
                                      </p:cBhvr>
                                      <p:to>
                                        <p:strVal val="visible"/>
                                      </p:to>
                                    </p:set>
                                    <p:animEffect transition="in" filter="dissolve">
                                      <p:cBhvr>
                                        <p:cTn id="43" dur="500"/>
                                        <p:tgtEl>
                                          <p:spTgt spid="78"/>
                                        </p:tgtEl>
                                      </p:cBhvr>
                                    </p:animEffect>
                                  </p:childTnLst>
                                </p:cTn>
                              </p:par>
                              <p:par>
                                <p:cTn id="44" presetID="3" presetClass="emph" presetSubtype="2" fill="hold" grpId="0" nodeType="withEffect">
                                  <p:stCondLst>
                                    <p:cond delay="0"/>
                                  </p:stCondLst>
                                  <p:childTnLst>
                                    <p:animClr clrSpc="rgb">
                                      <p:cBhvr override="childStyle">
                                        <p:cTn id="45" dur="500" fill="hold"/>
                                        <p:tgtEl>
                                          <p:spTgt spid="58"/>
                                        </p:tgtEl>
                                        <p:attrNameLst>
                                          <p:attrName>style.color</p:attrName>
                                        </p:attrNameLst>
                                      </p:cBhvr>
                                      <p:to>
                                        <a:srgbClr val="66FF33"/>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8" grpId="0" animBg="1"/>
      <p:bldP spid="72" grpId="0"/>
      <p:bldP spid="75" grpId="0"/>
      <p:bldP spid="75" grpId="1"/>
      <p:bldP spid="78" grpId="0"/>
      <p:bldP spid="30"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66700" y="884238"/>
            <a:ext cx="54102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t> P0                            P1                         P2</a:t>
            </a:r>
            <a:endParaRPr lang="en-US" sz="2200" dirty="0"/>
          </a:p>
        </p:txBody>
      </p:sp>
      <p:grpSp>
        <p:nvGrpSpPr>
          <p:cNvPr id="2" name="Group 62"/>
          <p:cNvGrpSpPr/>
          <p:nvPr/>
        </p:nvGrpSpPr>
        <p:grpSpPr>
          <a:xfrm>
            <a:off x="4076700" y="1951038"/>
            <a:ext cx="1600200" cy="2165866"/>
            <a:chOff x="266700" y="2560638"/>
            <a:chExt cx="1600200" cy="2165866"/>
          </a:xfrm>
        </p:grpSpPr>
        <p:sp>
          <p:nvSpPr>
            <p:cNvPr id="9" name="Rectangle 8"/>
            <p:cNvSpPr/>
            <p:nvPr/>
          </p:nvSpPr>
          <p:spPr>
            <a:xfrm>
              <a:off x="266700" y="2560638"/>
              <a:ext cx="1600200" cy="5334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Barrier</a:t>
              </a:r>
              <a:endParaRPr lang="en-US" dirty="0">
                <a:solidFill>
                  <a:schemeClr val="tx1"/>
                </a:solidFill>
              </a:endParaRPr>
            </a:p>
          </p:txBody>
        </p:sp>
        <p:sp>
          <p:nvSpPr>
            <p:cNvPr id="10" name="Rectangle 9"/>
            <p:cNvSpPr/>
            <p:nvPr/>
          </p:nvSpPr>
          <p:spPr>
            <a:xfrm>
              <a:off x="266700" y="3366573"/>
              <a:ext cx="1600200" cy="5334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Isend(1, </a:t>
              </a:r>
              <a:r>
                <a:rPr lang="en-US" dirty="0" err="1" smtClean="0">
                  <a:solidFill>
                    <a:schemeClr val="tx1"/>
                  </a:solidFill>
                </a:rPr>
                <a:t>req</a:t>
              </a:r>
              <a:r>
                <a:rPr lang="en-US" dirty="0" smtClean="0">
                  <a:solidFill>
                    <a:schemeClr val="tx1"/>
                  </a:solidFill>
                </a:rPr>
                <a:t>)</a:t>
              </a:r>
              <a:endParaRPr lang="en-US" dirty="0">
                <a:solidFill>
                  <a:schemeClr val="tx1"/>
                </a:solidFill>
              </a:endParaRPr>
            </a:p>
          </p:txBody>
        </p:sp>
        <p:sp>
          <p:nvSpPr>
            <p:cNvPr id="11" name="Rectangle 10"/>
            <p:cNvSpPr/>
            <p:nvPr/>
          </p:nvSpPr>
          <p:spPr>
            <a:xfrm>
              <a:off x="266700" y="4193104"/>
              <a:ext cx="1600200" cy="5334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chemeClr val="tx1"/>
                  </a:solidFill>
                </a:rPr>
                <a:t>Wait(req</a:t>
              </a:r>
              <a:r>
                <a:rPr lang="en-US" dirty="0" smtClean="0">
                  <a:solidFill>
                    <a:schemeClr val="tx1"/>
                  </a:solidFill>
                </a:rPr>
                <a:t>)</a:t>
              </a:r>
              <a:endParaRPr lang="en-US" dirty="0">
                <a:solidFill>
                  <a:schemeClr val="tx1"/>
                </a:solidFill>
              </a:endParaRPr>
            </a:p>
          </p:txBody>
        </p:sp>
      </p:grpSp>
      <p:sp>
        <p:nvSpPr>
          <p:cNvPr id="18" name="Rounded Rectangle 17"/>
          <p:cNvSpPr/>
          <p:nvPr/>
        </p:nvSpPr>
        <p:spPr>
          <a:xfrm>
            <a:off x="266700" y="5715000"/>
            <a:ext cx="5943600" cy="838200"/>
          </a:xfrm>
          <a:prstGeom prst="roundRect">
            <a:avLst/>
          </a:prstGeom>
          <a:solidFill>
            <a:schemeClr val="accent5">
              <a:lumMod val="60000"/>
              <a:lumOff val="40000"/>
            </a:schemeClr>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MPI Runtime</a:t>
            </a:r>
            <a:endParaRPr lang="en-US" dirty="0"/>
          </a:p>
        </p:txBody>
      </p:sp>
      <p:sp>
        <p:nvSpPr>
          <p:cNvPr id="23" name="Rectangle 22"/>
          <p:cNvSpPr/>
          <p:nvPr/>
        </p:nvSpPr>
        <p:spPr>
          <a:xfrm>
            <a:off x="6477001" y="609600"/>
            <a:ext cx="2476500" cy="5503586"/>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TextBox 23"/>
          <p:cNvSpPr txBox="1"/>
          <p:nvPr/>
        </p:nvSpPr>
        <p:spPr>
          <a:xfrm>
            <a:off x="6477001" y="609600"/>
            <a:ext cx="2476500" cy="369332"/>
          </a:xfrm>
          <a:prstGeom prst="rect">
            <a:avLst/>
          </a:prstGeom>
          <a:solidFill>
            <a:schemeClr val="accent2">
              <a:lumMod val="60000"/>
              <a:lumOff val="40000"/>
            </a:schemeClr>
          </a:solidFill>
        </p:spPr>
        <p:txBody>
          <a:bodyPr wrap="square" rtlCol="0">
            <a:spAutoFit/>
          </a:bodyPr>
          <a:lstStyle/>
          <a:p>
            <a:r>
              <a:rPr lang="en-US" dirty="0" smtClean="0">
                <a:solidFill>
                  <a:schemeClr val="bg1"/>
                </a:solidFill>
              </a:rPr>
              <a:t>Scheduler</a:t>
            </a:r>
            <a:endParaRPr lang="en-US" dirty="0">
              <a:solidFill>
                <a:schemeClr val="bg1"/>
              </a:solidFill>
            </a:endParaRPr>
          </a:p>
        </p:txBody>
      </p:sp>
      <p:sp>
        <p:nvSpPr>
          <p:cNvPr id="12" name="Rectangle 11"/>
          <p:cNvSpPr/>
          <p:nvPr/>
        </p:nvSpPr>
        <p:spPr>
          <a:xfrm>
            <a:off x="2171700" y="1951038"/>
            <a:ext cx="1600200" cy="5334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chemeClr val="tx1"/>
                </a:solidFill>
              </a:rPr>
              <a:t>Irecv</a:t>
            </a:r>
            <a:r>
              <a:rPr lang="en-US" dirty="0" smtClean="0">
                <a:solidFill>
                  <a:schemeClr val="tx1"/>
                </a:solidFill>
              </a:rPr>
              <a:t>(*, </a:t>
            </a:r>
            <a:r>
              <a:rPr lang="en-US" dirty="0" err="1" smtClean="0">
                <a:solidFill>
                  <a:schemeClr val="tx1"/>
                </a:solidFill>
              </a:rPr>
              <a:t>req</a:t>
            </a:r>
            <a:r>
              <a:rPr lang="en-US" dirty="0" smtClean="0">
                <a:solidFill>
                  <a:schemeClr val="tx1"/>
                </a:solidFill>
              </a:rPr>
              <a:t>)</a:t>
            </a:r>
            <a:endParaRPr lang="en-US" dirty="0">
              <a:solidFill>
                <a:schemeClr val="tx1"/>
              </a:solidFill>
            </a:endParaRPr>
          </a:p>
        </p:txBody>
      </p:sp>
      <p:sp>
        <p:nvSpPr>
          <p:cNvPr id="13" name="Rectangle 12"/>
          <p:cNvSpPr/>
          <p:nvPr/>
        </p:nvSpPr>
        <p:spPr>
          <a:xfrm>
            <a:off x="2171700" y="2756973"/>
            <a:ext cx="1600200" cy="5334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Barrier</a:t>
            </a:r>
            <a:endParaRPr lang="en-US" dirty="0">
              <a:solidFill>
                <a:schemeClr val="tx1"/>
              </a:solidFill>
            </a:endParaRPr>
          </a:p>
        </p:txBody>
      </p:sp>
      <p:sp>
        <p:nvSpPr>
          <p:cNvPr id="50" name="Rectangle 49"/>
          <p:cNvSpPr/>
          <p:nvPr/>
        </p:nvSpPr>
        <p:spPr>
          <a:xfrm>
            <a:off x="2171700" y="3583504"/>
            <a:ext cx="1600200" cy="5334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Recv(2)</a:t>
            </a:r>
            <a:endParaRPr lang="en-US" dirty="0">
              <a:solidFill>
                <a:schemeClr val="tx1"/>
              </a:solidFill>
            </a:endParaRPr>
          </a:p>
        </p:txBody>
      </p:sp>
      <p:sp>
        <p:nvSpPr>
          <p:cNvPr id="52" name="Rectangle 51"/>
          <p:cNvSpPr/>
          <p:nvPr/>
        </p:nvSpPr>
        <p:spPr>
          <a:xfrm>
            <a:off x="2171700" y="4371936"/>
            <a:ext cx="1600200" cy="5334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chemeClr val="tx1"/>
                </a:solidFill>
              </a:rPr>
              <a:t>Wait(req</a:t>
            </a:r>
            <a:r>
              <a:rPr lang="en-US" dirty="0" smtClean="0">
                <a:solidFill>
                  <a:schemeClr val="tx1"/>
                </a:solidFill>
              </a:rPr>
              <a:t>)</a:t>
            </a:r>
            <a:endParaRPr lang="en-US" dirty="0">
              <a:solidFill>
                <a:schemeClr val="tx1"/>
              </a:solidFill>
            </a:endParaRPr>
          </a:p>
        </p:txBody>
      </p:sp>
      <p:sp>
        <p:nvSpPr>
          <p:cNvPr id="14" name="Rectangle 13"/>
          <p:cNvSpPr/>
          <p:nvPr/>
        </p:nvSpPr>
        <p:spPr>
          <a:xfrm>
            <a:off x="266700" y="1951038"/>
            <a:ext cx="1600200" cy="5334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FF00"/>
                </a:solidFill>
              </a:rPr>
              <a:t>Isend(1, </a:t>
            </a:r>
            <a:r>
              <a:rPr lang="en-US" dirty="0" err="1" smtClean="0">
                <a:solidFill>
                  <a:srgbClr val="00FF00"/>
                </a:solidFill>
              </a:rPr>
              <a:t>req</a:t>
            </a:r>
            <a:r>
              <a:rPr lang="en-US" dirty="0" smtClean="0">
                <a:solidFill>
                  <a:srgbClr val="00FF00"/>
                </a:solidFill>
              </a:rPr>
              <a:t>)</a:t>
            </a:r>
            <a:endParaRPr lang="en-US" dirty="0">
              <a:solidFill>
                <a:srgbClr val="00FF00"/>
              </a:solidFill>
            </a:endParaRPr>
          </a:p>
        </p:txBody>
      </p:sp>
      <p:sp>
        <p:nvSpPr>
          <p:cNvPr id="15" name="Rectangle 14"/>
          <p:cNvSpPr/>
          <p:nvPr/>
        </p:nvSpPr>
        <p:spPr>
          <a:xfrm>
            <a:off x="266700" y="3583504"/>
            <a:ext cx="1600200" cy="5334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chemeClr val="tx1"/>
                </a:solidFill>
              </a:rPr>
              <a:t>Wait(req</a:t>
            </a:r>
            <a:r>
              <a:rPr lang="en-US" dirty="0" smtClean="0">
                <a:solidFill>
                  <a:schemeClr val="tx1"/>
                </a:solidFill>
              </a:rPr>
              <a:t>)</a:t>
            </a:r>
            <a:endParaRPr lang="en-US" dirty="0">
              <a:solidFill>
                <a:schemeClr val="tx1"/>
              </a:solidFill>
            </a:endParaRPr>
          </a:p>
        </p:txBody>
      </p:sp>
      <p:sp>
        <p:nvSpPr>
          <p:cNvPr id="58" name="Rectangle 57"/>
          <p:cNvSpPr/>
          <p:nvPr/>
        </p:nvSpPr>
        <p:spPr>
          <a:xfrm>
            <a:off x="266700" y="2756973"/>
            <a:ext cx="1600200" cy="5334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FF00"/>
                </a:solidFill>
              </a:rPr>
              <a:t>Barrier</a:t>
            </a:r>
            <a:endParaRPr lang="en-US" dirty="0">
              <a:solidFill>
                <a:srgbClr val="00FF00"/>
              </a:solidFill>
            </a:endParaRPr>
          </a:p>
        </p:txBody>
      </p:sp>
      <p:sp>
        <p:nvSpPr>
          <p:cNvPr id="72" name="TextBox 71"/>
          <p:cNvSpPr txBox="1"/>
          <p:nvPr/>
        </p:nvSpPr>
        <p:spPr>
          <a:xfrm>
            <a:off x="7003180" y="1143000"/>
            <a:ext cx="947495" cy="369332"/>
          </a:xfrm>
          <a:prstGeom prst="rect">
            <a:avLst/>
          </a:prstGeom>
          <a:noFill/>
        </p:spPr>
        <p:txBody>
          <a:bodyPr wrap="none" rtlCol="0">
            <a:spAutoFit/>
          </a:bodyPr>
          <a:lstStyle/>
          <a:p>
            <a:r>
              <a:rPr lang="en-US" dirty="0" smtClean="0"/>
              <a:t>Isend(1)</a:t>
            </a:r>
            <a:endParaRPr lang="en-US" dirty="0"/>
          </a:p>
        </p:txBody>
      </p:sp>
      <p:sp>
        <p:nvSpPr>
          <p:cNvPr id="75" name="TextBox 74"/>
          <p:cNvSpPr txBox="1"/>
          <p:nvPr/>
        </p:nvSpPr>
        <p:spPr>
          <a:xfrm>
            <a:off x="4606212" y="1745774"/>
            <a:ext cx="1070688" cy="369332"/>
          </a:xfrm>
          <a:prstGeom prst="rect">
            <a:avLst/>
          </a:prstGeom>
          <a:noFill/>
        </p:spPr>
        <p:txBody>
          <a:bodyPr wrap="none" rtlCol="0">
            <a:spAutoFit/>
          </a:bodyPr>
          <a:lstStyle/>
          <a:p>
            <a:r>
              <a:rPr lang="en-US" dirty="0" err="1" smtClean="0"/>
              <a:t>sendNext</a:t>
            </a:r>
            <a:endParaRPr lang="en-US" dirty="0"/>
          </a:p>
        </p:txBody>
      </p:sp>
      <p:sp>
        <p:nvSpPr>
          <p:cNvPr id="78" name="TextBox 77"/>
          <p:cNvSpPr txBox="1"/>
          <p:nvPr/>
        </p:nvSpPr>
        <p:spPr>
          <a:xfrm>
            <a:off x="7120625" y="1581706"/>
            <a:ext cx="830050" cy="369332"/>
          </a:xfrm>
          <a:prstGeom prst="rect">
            <a:avLst/>
          </a:prstGeom>
          <a:noFill/>
        </p:spPr>
        <p:txBody>
          <a:bodyPr wrap="none" rtlCol="0">
            <a:spAutoFit/>
          </a:bodyPr>
          <a:lstStyle/>
          <a:p>
            <a:r>
              <a:rPr lang="en-US" dirty="0" smtClean="0"/>
              <a:t>Barrier</a:t>
            </a:r>
            <a:endParaRPr lang="en-US" dirty="0"/>
          </a:p>
        </p:txBody>
      </p:sp>
      <p:cxnSp>
        <p:nvCxnSpPr>
          <p:cNvPr id="80" name="Straight Connector 79"/>
          <p:cNvCxnSpPr/>
          <p:nvPr/>
        </p:nvCxnSpPr>
        <p:spPr>
          <a:xfrm>
            <a:off x="6477000" y="2025134"/>
            <a:ext cx="24765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hape 27"/>
          <p:cNvCxnSpPr>
            <a:stCxn id="12" idx="0"/>
          </p:cNvCxnSpPr>
          <p:nvPr/>
        </p:nvCxnSpPr>
        <p:spPr>
          <a:xfrm rot="16200000" flipH="1">
            <a:off x="4597389" y="325448"/>
            <a:ext cx="254021" cy="3505201"/>
          </a:xfrm>
          <a:prstGeom prst="curvedConnector4">
            <a:avLst>
              <a:gd name="adj1" fmla="val -89993"/>
              <a:gd name="adj2" fmla="val 61413"/>
            </a:avLst>
          </a:prstGeom>
          <a:ln>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7155580" y="2115106"/>
            <a:ext cx="891928" cy="369332"/>
          </a:xfrm>
          <a:prstGeom prst="rect">
            <a:avLst/>
          </a:prstGeom>
          <a:noFill/>
        </p:spPr>
        <p:txBody>
          <a:bodyPr wrap="none" rtlCol="0">
            <a:spAutoFit/>
          </a:bodyPr>
          <a:lstStyle/>
          <a:p>
            <a:r>
              <a:rPr lang="en-US" dirty="0" err="1" smtClean="0"/>
              <a:t>Irecv</a:t>
            </a:r>
            <a:r>
              <a:rPr lang="en-US" dirty="0" smtClean="0"/>
              <a:t>(*)</a:t>
            </a:r>
            <a:endParaRPr lang="en-US" dirty="0"/>
          </a:p>
        </p:txBody>
      </p:sp>
      <p:cxnSp>
        <p:nvCxnSpPr>
          <p:cNvPr id="32" name="Shape 31"/>
          <p:cNvCxnSpPr/>
          <p:nvPr/>
        </p:nvCxnSpPr>
        <p:spPr>
          <a:xfrm rot="10800000">
            <a:off x="3581400" y="1961536"/>
            <a:ext cx="2895600" cy="243527"/>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Shape 43"/>
          <p:cNvCxnSpPr>
            <a:stCxn id="13" idx="0"/>
          </p:cNvCxnSpPr>
          <p:nvPr/>
        </p:nvCxnSpPr>
        <p:spPr>
          <a:xfrm rot="5400000" flipH="1" flipV="1">
            <a:off x="4588133" y="868106"/>
            <a:ext cx="272535" cy="3505200"/>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7217458" y="2484438"/>
            <a:ext cx="830050" cy="369332"/>
          </a:xfrm>
          <a:prstGeom prst="rect">
            <a:avLst/>
          </a:prstGeom>
          <a:noFill/>
        </p:spPr>
        <p:txBody>
          <a:bodyPr wrap="none" rtlCol="0">
            <a:spAutoFit/>
          </a:bodyPr>
          <a:lstStyle/>
          <a:p>
            <a:r>
              <a:rPr lang="en-US" dirty="0" smtClean="0"/>
              <a:t>Barrier</a:t>
            </a:r>
            <a:endParaRPr lang="en-US" dirty="0"/>
          </a:p>
        </p:txBody>
      </p:sp>
      <p:cxnSp>
        <p:nvCxnSpPr>
          <p:cNvPr id="29" name="Straight Arrow Connector 28"/>
          <p:cNvCxnSpPr/>
          <p:nvPr/>
        </p:nvCxnSpPr>
        <p:spPr>
          <a:xfrm>
            <a:off x="1903056" y="1889006"/>
            <a:ext cx="266700" cy="14505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0" y="2708712"/>
            <a:ext cx="266700" cy="14505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3943350" y="1816477"/>
            <a:ext cx="266700" cy="14505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6477001" y="4115316"/>
            <a:ext cx="24765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35" name="Rectangle 34"/>
          <p:cNvSpPr/>
          <p:nvPr/>
        </p:nvSpPr>
        <p:spPr>
          <a:xfrm>
            <a:off x="114300" y="1581705"/>
            <a:ext cx="1905000" cy="352955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Slide Number Placeholder 33"/>
          <p:cNvSpPr>
            <a:spLocks noGrp="1"/>
          </p:cNvSpPr>
          <p:nvPr>
            <p:ph type="sldNum" sz="quarter" idx="12"/>
          </p:nvPr>
        </p:nvSpPr>
        <p:spPr/>
        <p:txBody>
          <a:bodyPr/>
          <a:lstStyle/>
          <a:p>
            <a:fld id="{08210399-BF1E-F845-A018-4F8D6DDD9A3F}" type="slidenum">
              <a:rPr lang="en-US" smtClean="0"/>
              <a:pPr/>
              <a:t>79</a:t>
            </a:fld>
            <a:endParaRPr lang="en-US"/>
          </a:p>
        </p:txBody>
      </p:sp>
      <p:sp>
        <p:nvSpPr>
          <p:cNvPr id="38" name="Title 3"/>
          <p:cNvSpPr txBox="1">
            <a:spLocks/>
          </p:cNvSpPr>
          <p:nvPr/>
        </p:nvSpPr>
        <p:spPr>
          <a:xfrm>
            <a:off x="457200" y="0"/>
            <a:ext cx="8229600" cy="9144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smtClean="0">
                <a:ln>
                  <a:noFill/>
                </a:ln>
                <a:solidFill>
                  <a:schemeClr val="accent2"/>
                </a:solidFill>
                <a:effectLst/>
                <a:uLnTx/>
                <a:uFillTx/>
                <a:latin typeface="+mj-lt"/>
                <a:ea typeface="+mj-ea"/>
                <a:cs typeface="+mj-cs"/>
              </a:rPr>
              <a:t>POE</a:t>
            </a:r>
            <a:endParaRPr kumimoji="0" lang="en-US" sz="3200" b="1" i="0" u="none" strike="noStrike" kern="1200" cap="none" spc="0" normalizeH="0" baseline="0" noProof="0" dirty="0">
              <a:ln>
                <a:noFill/>
              </a:ln>
              <a:solidFill>
                <a:schemeClr val="accent2"/>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p:cBhvr>
                                        <p:cTn id="6" dur="500" fill="hold"/>
                                        <p:tgtEl>
                                          <p:spTgt spid="58"/>
                                        </p:tgtEl>
                                        <p:attrNameLst>
                                          <p:attrName>fillcolor</p:attrName>
                                        </p:attrNameLst>
                                      </p:cBhvr>
                                      <p:to>
                                        <a:schemeClr val="accent2"/>
                                      </p:to>
                                    </p:animClr>
                                    <p:set>
                                      <p:cBhvr>
                                        <p:cTn id="7" dur="500" fill="hold"/>
                                        <p:tgtEl>
                                          <p:spTgt spid="58"/>
                                        </p:tgtEl>
                                        <p:attrNameLst>
                                          <p:attrName>fill.type</p:attrName>
                                        </p:attrNameLst>
                                      </p:cBhvr>
                                      <p:to>
                                        <p:strVal val="solid"/>
                                      </p:to>
                                    </p:set>
                                    <p:set>
                                      <p:cBhvr>
                                        <p:cTn id="8" dur="500" fill="hold"/>
                                        <p:tgtEl>
                                          <p:spTgt spid="58"/>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63" presetClass="path" presetSubtype="0" accel="50000" decel="50000" fill="hold" grpId="0" nodeType="clickEffect">
                                  <p:stCondLst>
                                    <p:cond delay="0"/>
                                  </p:stCondLst>
                                  <p:childTnLst>
                                    <p:animMotion origin="layout" path="M 3.33333E-6 -1.56337E-6 L 0.20833 -1.56337E-6 " pathEditMode="relative" rAng="0" ptsTypes="AA">
                                      <p:cBhvr>
                                        <p:cTn id="12" dur="1000" fill="hold"/>
                                        <p:tgtEl>
                                          <p:spTgt spid="35"/>
                                        </p:tgtEl>
                                        <p:attrNameLst>
                                          <p:attrName>ppt_x</p:attrName>
                                          <p:attrName>ppt_y</p:attrName>
                                        </p:attrNameLst>
                                      </p:cBhvr>
                                      <p:rCtr x="104" y="0"/>
                                    </p:animMotion>
                                  </p:childTnLst>
                                </p:cTn>
                              </p:par>
                              <p:par>
                                <p:cTn id="13" presetID="1" presetClass="emph" presetSubtype="2" fill="hold" nodeType="withEffect">
                                  <p:stCondLst>
                                    <p:cond delay="0"/>
                                  </p:stCondLst>
                                  <p:childTnLst>
                                    <p:animClr clrSpc="rgb">
                                      <p:cBhvr>
                                        <p:cTn id="14" dur="500" fill="hold"/>
                                        <p:tgtEl>
                                          <p:spTgt spid="58"/>
                                        </p:tgtEl>
                                        <p:attrNameLst>
                                          <p:attrName>fillcolor</p:attrName>
                                        </p:attrNameLst>
                                      </p:cBhvr>
                                      <p:to>
                                        <a:schemeClr val="bg1"/>
                                      </p:to>
                                    </p:animClr>
                                    <p:set>
                                      <p:cBhvr>
                                        <p:cTn id="15" dur="500" fill="hold"/>
                                        <p:tgtEl>
                                          <p:spTgt spid="58"/>
                                        </p:tgtEl>
                                        <p:attrNameLst>
                                          <p:attrName>fill.type</p:attrName>
                                        </p:attrNameLst>
                                      </p:cBhvr>
                                      <p:to>
                                        <p:strVal val="solid"/>
                                      </p:to>
                                    </p:set>
                                    <p:set>
                                      <p:cBhvr>
                                        <p:cTn id="16" dur="500" fill="hold"/>
                                        <p:tgtEl>
                                          <p:spTgt spid="58"/>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left)">
                                      <p:cBhvr>
                                        <p:cTn id="21" dur="500"/>
                                        <p:tgtEl>
                                          <p:spTgt spid="28"/>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dissolve">
                                      <p:cBhvr>
                                        <p:cTn id="24" dur="500"/>
                                        <p:tgtEl>
                                          <p:spTgt spid="30"/>
                                        </p:tgtEl>
                                      </p:cBhvr>
                                    </p:animEffect>
                                  </p:childTnLst>
                                </p:cTn>
                              </p:par>
                              <p:par>
                                <p:cTn id="25" presetID="3" presetClass="emph" presetSubtype="2" fill="hold" grpId="0" nodeType="withEffect">
                                  <p:stCondLst>
                                    <p:cond delay="0"/>
                                  </p:stCondLst>
                                  <p:childTnLst>
                                    <p:animClr clrSpc="rgb">
                                      <p:cBhvr override="childStyle">
                                        <p:cTn id="26" dur="500" fill="hold"/>
                                        <p:tgtEl>
                                          <p:spTgt spid="12"/>
                                        </p:tgtEl>
                                        <p:attrNameLst>
                                          <p:attrName>style.color</p:attrName>
                                        </p:attrNameLst>
                                      </p:cBhvr>
                                      <p:to>
                                        <a:srgbClr val="66FF33"/>
                                      </p:to>
                                    </p:animClr>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right)">
                                      <p:cBhvr>
                                        <p:cTn id="31" dur="500"/>
                                        <p:tgtEl>
                                          <p:spTgt spid="32"/>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75"/>
                                        </p:tgtEl>
                                        <p:attrNameLst>
                                          <p:attrName>style.visibility</p:attrName>
                                        </p:attrNameLst>
                                      </p:cBhvr>
                                      <p:to>
                                        <p:strVal val="visible"/>
                                      </p:to>
                                    </p:set>
                                    <p:animEffect transition="in" filter="dissolve">
                                      <p:cBhvr>
                                        <p:cTn id="34" dur="500"/>
                                        <p:tgtEl>
                                          <p:spTgt spid="75"/>
                                        </p:tgtEl>
                                      </p:cBhvr>
                                    </p:animEffect>
                                  </p:childTnLst>
                                </p:cTn>
                              </p:par>
                              <p:par>
                                <p:cTn id="35" presetID="1" presetClass="exit" presetSubtype="0" fill="hold" nodeType="withEffect">
                                  <p:stCondLst>
                                    <p:cond delay="0"/>
                                  </p:stCondLst>
                                  <p:childTnLst>
                                    <p:set>
                                      <p:cBhvr>
                                        <p:cTn id="36" dur="1" fill="hold">
                                          <p:stCondLst>
                                            <p:cond delay="0"/>
                                          </p:stCondLst>
                                        </p:cTn>
                                        <p:tgtEl>
                                          <p:spTgt spid="28"/>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nodeType="clickEffect">
                                  <p:stCondLst>
                                    <p:cond delay="0"/>
                                  </p:stCondLst>
                                  <p:childTnLst>
                                    <p:animMotion origin="layout" path="M 2.22222E-6 4.82886E-6 L 2.22222E-6 0.12511 " pathEditMode="relative" rAng="0" ptsTypes="AA">
                                      <p:cBhvr>
                                        <p:cTn id="40" dur="500" fill="hold"/>
                                        <p:tgtEl>
                                          <p:spTgt spid="29"/>
                                        </p:tgtEl>
                                        <p:attrNameLst>
                                          <p:attrName>ppt_x</p:attrName>
                                          <p:attrName>ppt_y</p:attrName>
                                        </p:attrNameLst>
                                      </p:cBhvr>
                                      <p:rCtr x="0" y="62"/>
                                    </p:animMotion>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left)">
                                      <p:cBhvr>
                                        <p:cTn id="45" dur="500"/>
                                        <p:tgtEl>
                                          <p:spTgt spid="44"/>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dissolve">
                                      <p:cBhvr>
                                        <p:cTn id="48" dur="500"/>
                                        <p:tgtEl>
                                          <p:spTgt spid="45"/>
                                        </p:tgtEl>
                                      </p:cBhvr>
                                    </p:animEffect>
                                  </p:childTnLst>
                                </p:cTn>
                              </p:par>
                              <p:par>
                                <p:cTn id="49" presetID="3" presetClass="emph" presetSubtype="2" fill="hold" grpId="0" nodeType="withEffect">
                                  <p:stCondLst>
                                    <p:cond delay="0"/>
                                  </p:stCondLst>
                                  <p:childTnLst>
                                    <p:animClr clrSpc="rgb">
                                      <p:cBhvr override="childStyle">
                                        <p:cTn id="50" dur="500" fill="hold"/>
                                        <p:tgtEl>
                                          <p:spTgt spid="13"/>
                                        </p:tgtEl>
                                        <p:attrNameLst>
                                          <p:attrName>style.color</p:attrName>
                                        </p:attrNameLst>
                                      </p:cBhvr>
                                      <p:to>
                                        <a:srgbClr val="66FF33"/>
                                      </p:to>
                                    </p:animClr>
                                  </p:childTnLst>
                                </p:cTn>
                              </p:par>
                              <p:par>
                                <p:cTn id="51" presetID="1" presetClass="exit" presetSubtype="0" fill="hold" nodeType="withEffect">
                                  <p:stCondLst>
                                    <p:cond delay="0"/>
                                  </p:stCondLst>
                                  <p:childTnLst>
                                    <p:set>
                                      <p:cBhvr>
                                        <p:cTn id="52" dur="1" fill="hold">
                                          <p:stCondLst>
                                            <p:cond delay="0"/>
                                          </p:stCondLst>
                                        </p:cTn>
                                        <p:tgtEl>
                                          <p:spTgt spid="32"/>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75"/>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mph" presetSubtype="2" fill="hold" nodeType="clickEffect">
                                  <p:stCondLst>
                                    <p:cond delay="0"/>
                                  </p:stCondLst>
                                  <p:childTnLst>
                                    <p:animClr clrSpc="rgb">
                                      <p:cBhvr>
                                        <p:cTn id="58" dur="500" fill="hold"/>
                                        <p:tgtEl>
                                          <p:spTgt spid="13"/>
                                        </p:tgtEl>
                                        <p:attrNameLst>
                                          <p:attrName>fillcolor</p:attrName>
                                        </p:attrNameLst>
                                      </p:cBhvr>
                                      <p:to>
                                        <a:schemeClr val="accent2"/>
                                      </p:to>
                                    </p:animClr>
                                    <p:set>
                                      <p:cBhvr>
                                        <p:cTn id="59" dur="500" fill="hold"/>
                                        <p:tgtEl>
                                          <p:spTgt spid="13"/>
                                        </p:tgtEl>
                                        <p:attrNameLst>
                                          <p:attrName>fill.type</p:attrName>
                                        </p:attrNameLst>
                                      </p:cBhvr>
                                      <p:to>
                                        <p:strVal val="solid"/>
                                      </p:to>
                                    </p:set>
                                    <p:set>
                                      <p:cBhvr>
                                        <p:cTn id="60" dur="500" fill="hold"/>
                                        <p:tgtEl>
                                          <p:spTgt spid="13"/>
                                        </p:tgtEl>
                                        <p:attrNameLst>
                                          <p:attrName>fill.on</p:attrName>
                                        </p:attrNameLst>
                                      </p:cBhvr>
                                      <p:to>
                                        <p:strVal val="true"/>
                                      </p:to>
                                    </p:set>
                                  </p:childTnLst>
                                </p:cTn>
                              </p:par>
                              <p:par>
                                <p:cTn id="61" presetID="1" presetClass="exit" presetSubtype="0" fill="hold" nodeType="withEffect">
                                  <p:stCondLst>
                                    <p:cond delay="0"/>
                                  </p:stCondLst>
                                  <p:childTnLst>
                                    <p:set>
                                      <p:cBhvr>
                                        <p:cTn id="62" dur="1" fill="hold">
                                          <p:stCondLst>
                                            <p:cond delay="0"/>
                                          </p:stCondLst>
                                        </p:cTn>
                                        <p:tgtEl>
                                          <p:spTgt spid="4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63" presetClass="path" presetSubtype="0" accel="50000" decel="50000" fill="hold" grpId="1" nodeType="clickEffect">
                                  <p:stCondLst>
                                    <p:cond delay="0"/>
                                  </p:stCondLst>
                                  <p:childTnLst>
                                    <p:animMotion origin="layout" path="M 0.20833 -1.56337E-6 L 0.40833 -1.56337E-6 " pathEditMode="relative" rAng="0" ptsTypes="AA">
                                      <p:cBhvr>
                                        <p:cTn id="66" dur="1000" fill="hold"/>
                                        <p:tgtEl>
                                          <p:spTgt spid="35"/>
                                        </p:tgtEl>
                                        <p:attrNameLst>
                                          <p:attrName>ppt_x</p:attrName>
                                          <p:attrName>ppt_y</p:attrName>
                                        </p:attrNameLst>
                                      </p:cBhvr>
                                      <p:rCtr x="100" y="0"/>
                                    </p:animMotion>
                                  </p:childTnLst>
                                </p:cTn>
                              </p:par>
                              <p:par>
                                <p:cTn id="67" presetID="1" presetClass="emph" presetSubtype="2" fill="hold" nodeType="withEffect">
                                  <p:stCondLst>
                                    <p:cond delay="0"/>
                                  </p:stCondLst>
                                  <p:childTnLst>
                                    <p:animClr clrSpc="rgb">
                                      <p:cBhvr>
                                        <p:cTn id="68" dur="500" fill="hold"/>
                                        <p:tgtEl>
                                          <p:spTgt spid="13"/>
                                        </p:tgtEl>
                                        <p:attrNameLst>
                                          <p:attrName>fillcolor</p:attrName>
                                        </p:attrNameLst>
                                      </p:cBhvr>
                                      <p:to>
                                        <a:schemeClr val="bg1"/>
                                      </p:to>
                                    </p:animClr>
                                    <p:set>
                                      <p:cBhvr>
                                        <p:cTn id="69" dur="500" fill="hold"/>
                                        <p:tgtEl>
                                          <p:spTgt spid="13"/>
                                        </p:tgtEl>
                                        <p:attrNameLst>
                                          <p:attrName>fill.type</p:attrName>
                                        </p:attrNameLst>
                                      </p:cBhvr>
                                      <p:to>
                                        <p:strVal val="solid"/>
                                      </p:to>
                                    </p:set>
                                    <p:set>
                                      <p:cBhvr>
                                        <p:cTn id="70" dur="500" fill="hold"/>
                                        <p:tgtEl>
                                          <p:spTgt spid="1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75" grpId="0"/>
      <p:bldP spid="75" grpId="1"/>
      <p:bldP spid="30" grpId="0"/>
      <p:bldP spid="45" grpId="0"/>
      <p:bldP spid="35" grpId="0" animBg="1"/>
      <p:bldP spid="3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p:cNvSpPr>
            <a:spLocks noGrp="1"/>
          </p:cNvSpPr>
          <p:nvPr>
            <p:ph type="sldNum" sz="quarter" idx="12"/>
          </p:nvPr>
        </p:nvSpPr>
        <p:spPr/>
        <p:txBody>
          <a:bodyPr/>
          <a:lstStyle/>
          <a:p>
            <a:fld id="{BDDAD0C9-89FF-48C7-B997-FFF9C17BA228}" type="slidenum">
              <a:rPr lang="en-US"/>
              <a:pPr/>
              <a:t>8</a:t>
            </a:fld>
            <a:endParaRPr lang="en-US"/>
          </a:p>
        </p:txBody>
      </p:sp>
      <p:sp>
        <p:nvSpPr>
          <p:cNvPr id="2100226" name="Rectangle 2"/>
          <p:cNvSpPr>
            <a:spLocks noGrp="1" noChangeArrowheads="1"/>
          </p:cNvSpPr>
          <p:nvPr>
            <p:ph type="title"/>
          </p:nvPr>
        </p:nvSpPr>
        <p:spPr>
          <a:xfrm>
            <a:off x="0" y="76200"/>
            <a:ext cx="8153400" cy="457200"/>
          </a:xfrm>
        </p:spPr>
        <p:txBody>
          <a:bodyPr/>
          <a:lstStyle/>
          <a:p>
            <a:r>
              <a:rPr lang="en-US" sz="2400" b="0">
                <a:solidFill>
                  <a:srgbClr val="0000FF"/>
                </a:solidFill>
              </a:rPr>
              <a:t>…Philosophers in PThreads</a:t>
            </a:r>
          </a:p>
        </p:txBody>
      </p:sp>
      <p:sp>
        <p:nvSpPr>
          <p:cNvPr id="2100227" name="Text Box 3"/>
          <p:cNvSpPr txBox="1">
            <a:spLocks noChangeArrowheads="1"/>
          </p:cNvSpPr>
          <p:nvPr/>
        </p:nvSpPr>
        <p:spPr bwMode="auto">
          <a:xfrm>
            <a:off x="533400" y="838200"/>
            <a:ext cx="184150" cy="304800"/>
          </a:xfrm>
          <a:prstGeom prst="rect">
            <a:avLst/>
          </a:prstGeom>
          <a:noFill/>
          <a:ln w="12700">
            <a:noFill/>
            <a:miter lim="800000"/>
            <a:headEnd type="none" w="sm" len="sm"/>
            <a:tailEnd type="none" w="sm" len="sm"/>
          </a:ln>
          <a:effectLst/>
        </p:spPr>
        <p:txBody>
          <a:bodyPr wrap="none">
            <a:spAutoFit/>
          </a:bodyPr>
          <a:lstStyle/>
          <a:p>
            <a:endParaRPr lang="en-US"/>
          </a:p>
        </p:txBody>
      </p:sp>
      <p:sp>
        <p:nvSpPr>
          <p:cNvPr id="2100231" name="Text Box 7"/>
          <p:cNvSpPr txBox="1">
            <a:spLocks noChangeArrowheads="1"/>
          </p:cNvSpPr>
          <p:nvPr/>
        </p:nvSpPr>
        <p:spPr bwMode="auto">
          <a:xfrm>
            <a:off x="76200" y="533400"/>
            <a:ext cx="4802188" cy="6299200"/>
          </a:xfrm>
          <a:prstGeom prst="rect">
            <a:avLst/>
          </a:prstGeom>
          <a:noFill/>
          <a:ln w="12700">
            <a:noFill/>
            <a:miter lim="800000"/>
            <a:headEnd type="none" w="sm" len="sm"/>
            <a:tailEnd type="none" w="sm" len="sm"/>
          </a:ln>
          <a:effectLst/>
        </p:spPr>
        <p:txBody>
          <a:bodyPr wrap="none">
            <a:spAutoFit/>
          </a:bodyPr>
          <a:lstStyle/>
          <a:p>
            <a:r>
              <a:rPr lang="en-US" sz="1200"/>
              <a:t> // putdown left fork</a:t>
            </a:r>
          </a:p>
          <a:p>
            <a:r>
              <a:rPr lang="en-US" sz="1200"/>
              <a:t>  pthread_mutex_lock(&amp;mutexes[i%NUM_THREADS]);</a:t>
            </a:r>
          </a:p>
          <a:p>
            <a:r>
              <a:rPr lang="en-US" sz="1200"/>
              <a:t>  permits[i%NUM_THREADS] = 1; </a:t>
            </a:r>
          </a:p>
          <a:p>
            <a:r>
              <a:rPr lang="en-US" sz="1200"/>
              <a:t>  printf("P%d : put F%d \n", i, i%NUM_THREADS);</a:t>
            </a:r>
          </a:p>
          <a:p>
            <a:r>
              <a:rPr lang="en-US" sz="1200"/>
              <a:t>  pthread_cond_signal(&amp;conditionVars[i%NUM_THREADS]);</a:t>
            </a:r>
          </a:p>
          <a:p>
            <a:r>
              <a:rPr lang="en-US" sz="1200"/>
              <a:t>  pthread_mutex_unlock(&amp;mutexes[i%NUM_THREADS]);</a:t>
            </a:r>
          </a:p>
          <a:p>
            <a:endParaRPr lang="en-US" sz="1200"/>
          </a:p>
          <a:p>
            <a:r>
              <a:rPr lang="en-US" sz="1200"/>
              <a:t>  // putdown right fork</a:t>
            </a:r>
          </a:p>
          <a:p>
            <a:r>
              <a:rPr lang="en-US" sz="1200"/>
              <a:t>  pthread_mutex_lock(&amp;mutexes[(i+1)%NUM_THREADS]);</a:t>
            </a:r>
          </a:p>
          <a:p>
            <a:r>
              <a:rPr lang="en-US" sz="1200"/>
              <a:t>  permits[(i+1)%NUM_THREADS] = 1;</a:t>
            </a:r>
          </a:p>
          <a:p>
            <a:r>
              <a:rPr lang="en-US" sz="1200"/>
              <a:t>  printf("P%d : put F%d \n", i, (i+1)%NUM_THREADS);</a:t>
            </a:r>
          </a:p>
          <a:p>
            <a:r>
              <a:rPr lang="en-US" sz="1200"/>
              <a:t>  pthread_cond_signal(&amp;conditionVars[(i+1)%NUM_THREADS]);</a:t>
            </a:r>
          </a:p>
          <a:p>
            <a:r>
              <a:rPr lang="en-US" sz="1200"/>
              <a:t>  pthread_mutex_unlock(&amp;mutexes[(i+1)%NUM_THREADS]);</a:t>
            </a:r>
          </a:p>
          <a:p>
            <a:endParaRPr lang="en-US" sz="1200"/>
          </a:p>
          <a:p>
            <a:endParaRPr lang="en-US" sz="1200"/>
          </a:p>
          <a:p>
            <a:r>
              <a:rPr lang="en-US" sz="1200"/>
              <a:t>  return NULL;</a:t>
            </a:r>
          </a:p>
          <a:p>
            <a:endParaRPr lang="en-US" sz="1200"/>
          </a:p>
          <a:p>
            <a:r>
              <a:rPr lang="en-US" sz="1200"/>
              <a:t>}</a:t>
            </a:r>
          </a:p>
          <a:p>
            <a:endParaRPr lang="en-US" sz="1200"/>
          </a:p>
          <a:p>
            <a:r>
              <a:rPr lang="en-US" sz="1200"/>
              <a:t>int main(){</a:t>
            </a:r>
          </a:p>
          <a:p>
            <a:r>
              <a:rPr lang="en-US" sz="1200"/>
              <a:t>  int i;</a:t>
            </a:r>
          </a:p>
          <a:p>
            <a:endParaRPr lang="en-US" sz="1200"/>
          </a:p>
          <a:p>
            <a:r>
              <a:rPr lang="en-US" sz="1200"/>
              <a:t>  for (i = 0; i &lt; NUM_THREADS; i++)</a:t>
            </a:r>
          </a:p>
          <a:p>
            <a:r>
              <a:rPr lang="en-US" sz="1200"/>
              <a:t>    pthread_mutex_init(&amp;mutexes[i], NULL);</a:t>
            </a:r>
          </a:p>
          <a:p>
            <a:r>
              <a:rPr lang="en-US" sz="1200"/>
              <a:t>  for (i = 0; i &lt; NUM_THREADS; i++)</a:t>
            </a:r>
          </a:p>
          <a:p>
            <a:r>
              <a:rPr lang="en-US" sz="1200"/>
              <a:t>    pthread_cond_init(&amp;conditionVars[i], NULL);</a:t>
            </a:r>
          </a:p>
          <a:p>
            <a:r>
              <a:rPr lang="en-US" sz="1200"/>
              <a:t>  for (i = 0; i &lt; NUM_THREADS; i++)</a:t>
            </a:r>
          </a:p>
          <a:p>
            <a:r>
              <a:rPr lang="en-US" sz="1200"/>
              <a:t>    permits[i] = 1;</a:t>
            </a:r>
          </a:p>
          <a:p>
            <a:endParaRPr lang="en-US" sz="1200"/>
          </a:p>
          <a:p>
            <a:r>
              <a:rPr lang="en-US" sz="1200"/>
              <a:t>  for (i = 0; i &lt; NUM_THREADS-1; i++){</a:t>
            </a:r>
          </a:p>
          <a:p>
            <a:r>
              <a:rPr lang="en-US" sz="1200"/>
              <a:t>    pthread_create(&amp;tids[i], NULL,  Philosopher, (void*)(i) );</a:t>
            </a:r>
          </a:p>
          <a:p>
            <a:r>
              <a:rPr lang="en-US" sz="1200"/>
              <a:t>  }</a:t>
            </a:r>
          </a:p>
          <a:p>
            <a:endParaRPr lang="en-US" sz="1200"/>
          </a:p>
          <a:p>
            <a:r>
              <a:rPr lang="en-US" sz="1200"/>
              <a:t>  </a:t>
            </a:r>
          </a:p>
        </p:txBody>
      </p:sp>
      <p:sp>
        <p:nvSpPr>
          <p:cNvPr id="2100232" name="Text Box 8"/>
          <p:cNvSpPr txBox="1">
            <a:spLocks noChangeArrowheads="1"/>
          </p:cNvSpPr>
          <p:nvPr/>
        </p:nvSpPr>
        <p:spPr bwMode="auto">
          <a:xfrm>
            <a:off x="4953000" y="533400"/>
            <a:ext cx="3727450" cy="3560763"/>
          </a:xfrm>
          <a:prstGeom prst="rect">
            <a:avLst/>
          </a:prstGeom>
          <a:noFill/>
          <a:ln w="12700">
            <a:noFill/>
            <a:miter lim="800000"/>
            <a:headEnd type="none" w="sm" len="sm"/>
            <a:tailEnd type="none" w="sm" len="sm"/>
          </a:ln>
          <a:effectLst/>
        </p:spPr>
        <p:txBody>
          <a:bodyPr wrap="none">
            <a:spAutoFit/>
          </a:bodyPr>
          <a:lstStyle/>
          <a:p>
            <a:r>
              <a:rPr lang="en-US" sz="1200">
                <a:solidFill>
                  <a:schemeClr val="tx2"/>
                </a:solidFill>
              </a:rPr>
              <a:t>pthread_create</a:t>
            </a:r>
            <a:r>
              <a:rPr lang="en-US" sz="1200"/>
              <a:t>(&amp;tids[NUM_THREADS-1], NULL</a:t>
            </a:r>
            <a:r>
              <a:rPr lang="en-US" sz="1200">
                <a:solidFill>
                  <a:schemeClr val="tx2"/>
                </a:solidFill>
              </a:rPr>
              <a:t>,  </a:t>
            </a:r>
          </a:p>
          <a:p>
            <a:r>
              <a:rPr lang="en-US" sz="1200">
                <a:solidFill>
                  <a:schemeClr val="tx2"/>
                </a:solidFill>
              </a:rPr>
              <a:t>   OddPhilosopher</a:t>
            </a:r>
            <a:r>
              <a:rPr lang="en-US" sz="1200"/>
              <a:t>, (void*)(NUM_THREADS-1) );</a:t>
            </a:r>
          </a:p>
          <a:p>
            <a:endParaRPr lang="en-US" sz="1200"/>
          </a:p>
          <a:p>
            <a:r>
              <a:rPr lang="en-US" sz="1200"/>
              <a:t> for (i = 0; i &lt; NUM_THREADS; i++){</a:t>
            </a:r>
          </a:p>
          <a:p>
            <a:r>
              <a:rPr lang="en-US" sz="1200"/>
              <a:t>    pthread_join(tids[i], NULL);</a:t>
            </a:r>
          </a:p>
          <a:p>
            <a:r>
              <a:rPr lang="en-US" sz="1200"/>
              <a:t>  }</a:t>
            </a:r>
          </a:p>
          <a:p>
            <a:endParaRPr lang="en-US" sz="1200"/>
          </a:p>
          <a:p>
            <a:r>
              <a:rPr lang="en-US" sz="1200"/>
              <a:t>  for (i = 0; i &lt; NUM_THREADS; i++){</a:t>
            </a:r>
          </a:p>
          <a:p>
            <a:r>
              <a:rPr lang="en-US" sz="1200"/>
              <a:t>    pthread_mutex_destroy(&amp;mutexes[i]);</a:t>
            </a:r>
          </a:p>
          <a:p>
            <a:r>
              <a:rPr lang="en-US" sz="1200"/>
              <a:t>  }</a:t>
            </a:r>
          </a:p>
          <a:p>
            <a:r>
              <a:rPr lang="en-US" sz="1200"/>
              <a:t>  for (i = 0; i &lt; NUM_THREADS; i++){</a:t>
            </a:r>
          </a:p>
          <a:p>
            <a:r>
              <a:rPr lang="en-US" sz="1200"/>
              <a:t>    pthread_cond_destroy(&amp;conditionVars[i]);</a:t>
            </a:r>
          </a:p>
          <a:p>
            <a:r>
              <a:rPr lang="en-US" sz="1200"/>
              <a:t>  }</a:t>
            </a:r>
          </a:p>
          <a:p>
            <a:endParaRPr lang="en-US" sz="1200"/>
          </a:p>
          <a:p>
            <a:r>
              <a:rPr lang="en-US" sz="1200"/>
              <a:t>  //printf(" data = %d \n", data);</a:t>
            </a:r>
          </a:p>
          <a:p>
            <a:endParaRPr lang="en-US" sz="1200"/>
          </a:p>
          <a:p>
            <a:r>
              <a:rPr lang="en-US" sz="1200"/>
              <a:t>  //assert( data != 201);</a:t>
            </a:r>
          </a:p>
          <a:p>
            <a:r>
              <a:rPr lang="en-US" sz="1200"/>
              <a:t>  return 0;</a:t>
            </a:r>
          </a:p>
          <a:p>
            <a:r>
              <a:rPr lang="en-US" sz="1200"/>
              <a:t>}</a:t>
            </a:r>
          </a:p>
        </p:txBody>
      </p:sp>
      <p:grpSp>
        <p:nvGrpSpPr>
          <p:cNvPr id="2" name="Group 11"/>
          <p:cNvGrpSpPr>
            <a:grpSpLocks/>
          </p:cNvGrpSpPr>
          <p:nvPr/>
        </p:nvGrpSpPr>
        <p:grpSpPr bwMode="auto">
          <a:xfrm>
            <a:off x="5562600" y="4648200"/>
            <a:ext cx="685800" cy="685800"/>
            <a:chOff x="3504" y="3024"/>
            <a:chExt cx="432" cy="432"/>
          </a:xfrm>
        </p:grpSpPr>
        <p:sp>
          <p:nvSpPr>
            <p:cNvPr id="2100233" name="Line 9"/>
            <p:cNvSpPr>
              <a:spLocks noChangeShapeType="1"/>
            </p:cNvSpPr>
            <p:nvPr/>
          </p:nvSpPr>
          <p:spPr bwMode="auto">
            <a:xfrm>
              <a:off x="3504" y="3024"/>
              <a:ext cx="336" cy="288"/>
            </a:xfrm>
            <a:prstGeom prst="line">
              <a:avLst/>
            </a:prstGeom>
            <a:noFill/>
            <a:ln w="12700">
              <a:solidFill>
                <a:schemeClr val="tx1"/>
              </a:solidFill>
              <a:round/>
              <a:headEnd type="none" w="sm" len="sm"/>
              <a:tailEnd type="none" w="sm" len="sm"/>
            </a:ln>
            <a:effectLst/>
          </p:spPr>
          <p:txBody>
            <a:bodyPr/>
            <a:lstStyle/>
            <a:p>
              <a:endParaRPr lang="en-US"/>
            </a:p>
          </p:txBody>
        </p:sp>
        <p:sp>
          <p:nvSpPr>
            <p:cNvPr id="2100234" name="Freeform 10"/>
            <p:cNvSpPr>
              <a:spLocks/>
            </p:cNvSpPr>
            <p:nvPr/>
          </p:nvSpPr>
          <p:spPr bwMode="auto">
            <a:xfrm>
              <a:off x="3672" y="3176"/>
              <a:ext cx="264" cy="280"/>
            </a:xfrm>
            <a:custGeom>
              <a:avLst/>
              <a:gdLst/>
              <a:ahLst/>
              <a:cxnLst>
                <a:cxn ang="0">
                  <a:pos x="120" y="280"/>
                </a:cxn>
                <a:cxn ang="0">
                  <a:pos x="24" y="40"/>
                </a:cxn>
                <a:cxn ang="0">
                  <a:pos x="264" y="40"/>
                </a:cxn>
              </a:cxnLst>
              <a:rect l="0" t="0" r="r" b="b"/>
              <a:pathLst>
                <a:path w="264" h="280">
                  <a:moveTo>
                    <a:pt x="120" y="280"/>
                  </a:moveTo>
                  <a:cubicBezTo>
                    <a:pt x="60" y="180"/>
                    <a:pt x="0" y="80"/>
                    <a:pt x="24" y="40"/>
                  </a:cubicBezTo>
                  <a:cubicBezTo>
                    <a:pt x="48" y="0"/>
                    <a:pt x="156" y="20"/>
                    <a:pt x="264" y="40"/>
                  </a:cubicBezTo>
                </a:path>
              </a:pathLst>
            </a:custGeom>
            <a:noFill/>
            <a:ln w="12700" cap="flat" cmpd="sng">
              <a:solidFill>
                <a:schemeClr val="tx1"/>
              </a:solidFill>
              <a:prstDash val="solid"/>
              <a:round/>
              <a:headEnd type="none" w="sm" len="sm"/>
              <a:tailEnd type="none" w="sm" len="sm"/>
            </a:ln>
            <a:effectLst/>
          </p:spPr>
          <p:txBody>
            <a:bodyPr/>
            <a:lstStyle/>
            <a:p>
              <a:endParaRPr lang="en-US"/>
            </a:p>
          </p:txBody>
        </p:sp>
      </p:grpSp>
      <p:grpSp>
        <p:nvGrpSpPr>
          <p:cNvPr id="3" name="Group 12"/>
          <p:cNvGrpSpPr>
            <a:grpSpLocks/>
          </p:cNvGrpSpPr>
          <p:nvPr/>
        </p:nvGrpSpPr>
        <p:grpSpPr bwMode="auto">
          <a:xfrm flipH="1">
            <a:off x="6705600" y="4648200"/>
            <a:ext cx="685800" cy="685800"/>
            <a:chOff x="3504" y="3024"/>
            <a:chExt cx="432" cy="432"/>
          </a:xfrm>
        </p:grpSpPr>
        <p:sp>
          <p:nvSpPr>
            <p:cNvPr id="2100237" name="Line 13"/>
            <p:cNvSpPr>
              <a:spLocks noChangeShapeType="1"/>
            </p:cNvSpPr>
            <p:nvPr/>
          </p:nvSpPr>
          <p:spPr bwMode="auto">
            <a:xfrm>
              <a:off x="3504" y="3024"/>
              <a:ext cx="336" cy="288"/>
            </a:xfrm>
            <a:prstGeom prst="line">
              <a:avLst/>
            </a:prstGeom>
            <a:noFill/>
            <a:ln w="12700">
              <a:solidFill>
                <a:schemeClr val="tx1"/>
              </a:solidFill>
              <a:round/>
              <a:headEnd type="none" w="sm" len="sm"/>
              <a:tailEnd type="none" w="sm" len="sm"/>
            </a:ln>
            <a:effectLst/>
          </p:spPr>
          <p:txBody>
            <a:bodyPr/>
            <a:lstStyle/>
            <a:p>
              <a:endParaRPr lang="en-US"/>
            </a:p>
          </p:txBody>
        </p:sp>
        <p:sp>
          <p:nvSpPr>
            <p:cNvPr id="2100238" name="Freeform 14"/>
            <p:cNvSpPr>
              <a:spLocks/>
            </p:cNvSpPr>
            <p:nvPr/>
          </p:nvSpPr>
          <p:spPr bwMode="auto">
            <a:xfrm>
              <a:off x="3672" y="3176"/>
              <a:ext cx="264" cy="280"/>
            </a:xfrm>
            <a:custGeom>
              <a:avLst/>
              <a:gdLst/>
              <a:ahLst/>
              <a:cxnLst>
                <a:cxn ang="0">
                  <a:pos x="120" y="280"/>
                </a:cxn>
                <a:cxn ang="0">
                  <a:pos x="24" y="40"/>
                </a:cxn>
                <a:cxn ang="0">
                  <a:pos x="264" y="40"/>
                </a:cxn>
              </a:cxnLst>
              <a:rect l="0" t="0" r="r" b="b"/>
              <a:pathLst>
                <a:path w="264" h="280">
                  <a:moveTo>
                    <a:pt x="120" y="280"/>
                  </a:moveTo>
                  <a:cubicBezTo>
                    <a:pt x="60" y="180"/>
                    <a:pt x="0" y="80"/>
                    <a:pt x="24" y="40"/>
                  </a:cubicBezTo>
                  <a:cubicBezTo>
                    <a:pt x="48" y="0"/>
                    <a:pt x="156" y="20"/>
                    <a:pt x="264" y="40"/>
                  </a:cubicBezTo>
                </a:path>
              </a:pathLst>
            </a:custGeom>
            <a:noFill/>
            <a:ln w="12700" cap="flat" cmpd="sng">
              <a:solidFill>
                <a:schemeClr val="tx1"/>
              </a:solidFill>
              <a:prstDash val="solid"/>
              <a:round/>
              <a:headEnd type="none" w="sm" len="sm"/>
              <a:tailEnd type="none" w="sm" len="sm"/>
            </a:ln>
            <a:effectLst/>
          </p:spPr>
          <p:txBody>
            <a:bodyPr/>
            <a:lstStyle/>
            <a:p>
              <a:endParaRPr lang="en-US"/>
            </a:p>
          </p:txBody>
        </p:sp>
      </p:grpSp>
      <p:grpSp>
        <p:nvGrpSpPr>
          <p:cNvPr id="4" name="Group 15"/>
          <p:cNvGrpSpPr>
            <a:grpSpLocks/>
          </p:cNvGrpSpPr>
          <p:nvPr/>
        </p:nvGrpSpPr>
        <p:grpSpPr bwMode="auto">
          <a:xfrm rot="7964370" flipH="1">
            <a:off x="6172200" y="5638800"/>
            <a:ext cx="685800" cy="685800"/>
            <a:chOff x="3504" y="3024"/>
            <a:chExt cx="432" cy="432"/>
          </a:xfrm>
        </p:grpSpPr>
        <p:sp>
          <p:nvSpPr>
            <p:cNvPr id="2100240" name="Line 16"/>
            <p:cNvSpPr>
              <a:spLocks noChangeShapeType="1"/>
            </p:cNvSpPr>
            <p:nvPr/>
          </p:nvSpPr>
          <p:spPr bwMode="auto">
            <a:xfrm>
              <a:off x="3504" y="3024"/>
              <a:ext cx="336" cy="288"/>
            </a:xfrm>
            <a:prstGeom prst="line">
              <a:avLst/>
            </a:prstGeom>
            <a:noFill/>
            <a:ln w="12700">
              <a:solidFill>
                <a:schemeClr val="tx1"/>
              </a:solidFill>
              <a:round/>
              <a:headEnd type="none" w="sm" len="sm"/>
              <a:tailEnd type="none" w="sm" len="sm"/>
            </a:ln>
            <a:effectLst/>
          </p:spPr>
          <p:txBody>
            <a:bodyPr/>
            <a:lstStyle/>
            <a:p>
              <a:endParaRPr lang="en-US"/>
            </a:p>
          </p:txBody>
        </p:sp>
        <p:sp>
          <p:nvSpPr>
            <p:cNvPr id="2100241" name="Freeform 17"/>
            <p:cNvSpPr>
              <a:spLocks/>
            </p:cNvSpPr>
            <p:nvPr/>
          </p:nvSpPr>
          <p:spPr bwMode="auto">
            <a:xfrm>
              <a:off x="3672" y="3176"/>
              <a:ext cx="264" cy="280"/>
            </a:xfrm>
            <a:custGeom>
              <a:avLst/>
              <a:gdLst/>
              <a:ahLst/>
              <a:cxnLst>
                <a:cxn ang="0">
                  <a:pos x="120" y="280"/>
                </a:cxn>
                <a:cxn ang="0">
                  <a:pos x="24" y="40"/>
                </a:cxn>
                <a:cxn ang="0">
                  <a:pos x="264" y="40"/>
                </a:cxn>
              </a:cxnLst>
              <a:rect l="0" t="0" r="r" b="b"/>
              <a:pathLst>
                <a:path w="264" h="280">
                  <a:moveTo>
                    <a:pt x="120" y="280"/>
                  </a:moveTo>
                  <a:cubicBezTo>
                    <a:pt x="60" y="180"/>
                    <a:pt x="0" y="80"/>
                    <a:pt x="24" y="40"/>
                  </a:cubicBezTo>
                  <a:cubicBezTo>
                    <a:pt x="48" y="0"/>
                    <a:pt x="156" y="20"/>
                    <a:pt x="264" y="40"/>
                  </a:cubicBezTo>
                </a:path>
              </a:pathLst>
            </a:custGeom>
            <a:noFill/>
            <a:ln w="12700" cap="flat" cmpd="sng">
              <a:solidFill>
                <a:schemeClr val="tx1"/>
              </a:solidFill>
              <a:prstDash val="solid"/>
              <a:round/>
              <a:headEnd type="none" w="sm" len="sm"/>
              <a:tailEnd type="none" w="sm" len="sm"/>
            </a:ln>
            <a:effectLst/>
          </p:spPr>
          <p:txBody>
            <a:bodyPr/>
            <a:lstStyle/>
            <a:p>
              <a:endParaRPr lang="en-US"/>
            </a:p>
          </p:txBody>
        </p:sp>
      </p:grpSp>
      <p:sp>
        <p:nvSpPr>
          <p:cNvPr id="2100245" name="Freeform 21"/>
          <p:cNvSpPr>
            <a:spLocks/>
          </p:cNvSpPr>
          <p:nvPr/>
        </p:nvSpPr>
        <p:spPr bwMode="auto">
          <a:xfrm rot="1871098">
            <a:off x="4724400" y="4343400"/>
            <a:ext cx="762000" cy="1270000"/>
          </a:xfrm>
          <a:custGeom>
            <a:avLst/>
            <a:gdLst/>
            <a:ahLst/>
            <a:cxnLst>
              <a:cxn ang="0">
                <a:pos x="263" y="816"/>
              </a:cxn>
              <a:cxn ang="0">
                <a:pos x="212" y="598"/>
              </a:cxn>
              <a:cxn ang="0">
                <a:pos x="167" y="554"/>
              </a:cxn>
              <a:cxn ang="0">
                <a:pos x="103" y="477"/>
              </a:cxn>
              <a:cxn ang="0">
                <a:pos x="58" y="381"/>
              </a:cxn>
              <a:cxn ang="0">
                <a:pos x="26" y="272"/>
              </a:cxn>
              <a:cxn ang="0">
                <a:pos x="71" y="144"/>
              </a:cxn>
              <a:cxn ang="0">
                <a:pos x="103" y="227"/>
              </a:cxn>
              <a:cxn ang="0">
                <a:pos x="135" y="330"/>
              </a:cxn>
              <a:cxn ang="0">
                <a:pos x="186" y="368"/>
              </a:cxn>
              <a:cxn ang="0">
                <a:pos x="148" y="150"/>
              </a:cxn>
              <a:cxn ang="0">
                <a:pos x="193" y="48"/>
              </a:cxn>
              <a:cxn ang="0">
                <a:pos x="206" y="67"/>
              </a:cxn>
              <a:cxn ang="0">
                <a:pos x="212" y="106"/>
              </a:cxn>
              <a:cxn ang="0">
                <a:pos x="238" y="144"/>
              </a:cxn>
              <a:cxn ang="0">
                <a:pos x="276" y="208"/>
              </a:cxn>
              <a:cxn ang="0">
                <a:pos x="308" y="349"/>
              </a:cxn>
              <a:cxn ang="0">
                <a:pos x="340" y="272"/>
              </a:cxn>
              <a:cxn ang="0">
                <a:pos x="308" y="93"/>
              </a:cxn>
              <a:cxn ang="0">
                <a:pos x="314" y="22"/>
              </a:cxn>
              <a:cxn ang="0">
                <a:pos x="321" y="3"/>
              </a:cxn>
              <a:cxn ang="0">
                <a:pos x="378" y="35"/>
              </a:cxn>
              <a:cxn ang="0">
                <a:pos x="404" y="54"/>
              </a:cxn>
              <a:cxn ang="0">
                <a:pos x="430" y="138"/>
              </a:cxn>
              <a:cxn ang="0">
                <a:pos x="442" y="176"/>
              </a:cxn>
              <a:cxn ang="0">
                <a:pos x="468" y="330"/>
              </a:cxn>
              <a:cxn ang="0">
                <a:pos x="474" y="368"/>
              </a:cxn>
              <a:cxn ang="0">
                <a:pos x="481" y="349"/>
              </a:cxn>
              <a:cxn ang="0">
                <a:pos x="500" y="221"/>
              </a:cxn>
              <a:cxn ang="0">
                <a:pos x="545" y="54"/>
              </a:cxn>
              <a:cxn ang="0">
                <a:pos x="564" y="336"/>
              </a:cxn>
              <a:cxn ang="0">
                <a:pos x="666" y="515"/>
              </a:cxn>
              <a:cxn ang="0">
                <a:pos x="839" y="534"/>
              </a:cxn>
              <a:cxn ang="0">
                <a:pos x="833" y="566"/>
              </a:cxn>
              <a:cxn ang="0">
                <a:pos x="794" y="579"/>
              </a:cxn>
              <a:cxn ang="0">
                <a:pos x="551" y="618"/>
              </a:cxn>
              <a:cxn ang="0">
                <a:pos x="551" y="810"/>
              </a:cxn>
              <a:cxn ang="0">
                <a:pos x="436" y="842"/>
              </a:cxn>
              <a:cxn ang="0">
                <a:pos x="334" y="854"/>
              </a:cxn>
              <a:cxn ang="0">
                <a:pos x="276" y="848"/>
              </a:cxn>
              <a:cxn ang="0">
                <a:pos x="263" y="816"/>
              </a:cxn>
            </a:cxnLst>
            <a:rect l="0" t="0" r="r" b="b"/>
            <a:pathLst>
              <a:path w="841" h="856">
                <a:moveTo>
                  <a:pt x="263" y="816"/>
                </a:moveTo>
                <a:cubicBezTo>
                  <a:pt x="260" y="754"/>
                  <a:pt x="277" y="643"/>
                  <a:pt x="212" y="598"/>
                </a:cubicBezTo>
                <a:cubicBezTo>
                  <a:pt x="182" y="555"/>
                  <a:pt x="201" y="565"/>
                  <a:pt x="167" y="554"/>
                </a:cubicBezTo>
                <a:cubicBezTo>
                  <a:pt x="150" y="520"/>
                  <a:pt x="135" y="499"/>
                  <a:pt x="103" y="477"/>
                </a:cubicBezTo>
                <a:cubicBezTo>
                  <a:pt x="82" y="447"/>
                  <a:pt x="79" y="411"/>
                  <a:pt x="58" y="381"/>
                </a:cubicBezTo>
                <a:cubicBezTo>
                  <a:pt x="47" y="345"/>
                  <a:pt x="39" y="307"/>
                  <a:pt x="26" y="272"/>
                </a:cubicBezTo>
                <a:cubicBezTo>
                  <a:pt x="28" y="230"/>
                  <a:pt x="0" y="96"/>
                  <a:pt x="71" y="144"/>
                </a:cubicBezTo>
                <a:cubicBezTo>
                  <a:pt x="79" y="173"/>
                  <a:pt x="94" y="198"/>
                  <a:pt x="103" y="227"/>
                </a:cubicBezTo>
                <a:cubicBezTo>
                  <a:pt x="108" y="276"/>
                  <a:pt x="97" y="304"/>
                  <a:pt x="135" y="330"/>
                </a:cubicBezTo>
                <a:cubicBezTo>
                  <a:pt x="150" y="352"/>
                  <a:pt x="161" y="360"/>
                  <a:pt x="186" y="368"/>
                </a:cubicBezTo>
                <a:cubicBezTo>
                  <a:pt x="182" y="297"/>
                  <a:pt x="189" y="213"/>
                  <a:pt x="148" y="150"/>
                </a:cubicBezTo>
                <a:cubicBezTo>
                  <a:pt x="151" y="94"/>
                  <a:pt x="120" y="13"/>
                  <a:pt x="193" y="48"/>
                </a:cubicBezTo>
                <a:cubicBezTo>
                  <a:pt x="200" y="51"/>
                  <a:pt x="202" y="61"/>
                  <a:pt x="206" y="67"/>
                </a:cubicBezTo>
                <a:cubicBezTo>
                  <a:pt x="208" y="80"/>
                  <a:pt x="207" y="94"/>
                  <a:pt x="212" y="106"/>
                </a:cubicBezTo>
                <a:cubicBezTo>
                  <a:pt x="218" y="120"/>
                  <a:pt x="238" y="144"/>
                  <a:pt x="238" y="144"/>
                </a:cubicBezTo>
                <a:cubicBezTo>
                  <a:pt x="245" y="175"/>
                  <a:pt x="254" y="186"/>
                  <a:pt x="276" y="208"/>
                </a:cubicBezTo>
                <a:cubicBezTo>
                  <a:pt x="279" y="253"/>
                  <a:pt x="266" y="320"/>
                  <a:pt x="308" y="349"/>
                </a:cubicBezTo>
                <a:cubicBezTo>
                  <a:pt x="324" y="325"/>
                  <a:pt x="331" y="299"/>
                  <a:pt x="340" y="272"/>
                </a:cubicBezTo>
                <a:cubicBezTo>
                  <a:pt x="333" y="131"/>
                  <a:pt x="335" y="180"/>
                  <a:pt x="308" y="93"/>
                </a:cubicBezTo>
                <a:cubicBezTo>
                  <a:pt x="310" y="69"/>
                  <a:pt x="311" y="46"/>
                  <a:pt x="314" y="22"/>
                </a:cubicBezTo>
                <a:cubicBezTo>
                  <a:pt x="315" y="15"/>
                  <a:pt x="315" y="6"/>
                  <a:pt x="321" y="3"/>
                </a:cubicBezTo>
                <a:cubicBezTo>
                  <a:pt x="329" y="0"/>
                  <a:pt x="369" y="29"/>
                  <a:pt x="378" y="35"/>
                </a:cubicBezTo>
                <a:cubicBezTo>
                  <a:pt x="387" y="41"/>
                  <a:pt x="404" y="54"/>
                  <a:pt x="404" y="54"/>
                </a:cubicBezTo>
                <a:cubicBezTo>
                  <a:pt x="424" y="85"/>
                  <a:pt x="421" y="100"/>
                  <a:pt x="430" y="138"/>
                </a:cubicBezTo>
                <a:cubicBezTo>
                  <a:pt x="433" y="151"/>
                  <a:pt x="442" y="176"/>
                  <a:pt x="442" y="176"/>
                </a:cubicBezTo>
                <a:cubicBezTo>
                  <a:pt x="447" y="251"/>
                  <a:pt x="435" y="279"/>
                  <a:pt x="468" y="330"/>
                </a:cubicBezTo>
                <a:cubicBezTo>
                  <a:pt x="470" y="343"/>
                  <a:pt x="467" y="357"/>
                  <a:pt x="474" y="368"/>
                </a:cubicBezTo>
                <a:cubicBezTo>
                  <a:pt x="478" y="374"/>
                  <a:pt x="480" y="356"/>
                  <a:pt x="481" y="349"/>
                </a:cubicBezTo>
                <a:cubicBezTo>
                  <a:pt x="503" y="207"/>
                  <a:pt x="481" y="280"/>
                  <a:pt x="500" y="221"/>
                </a:cubicBezTo>
                <a:cubicBezTo>
                  <a:pt x="501" y="192"/>
                  <a:pt x="462" y="28"/>
                  <a:pt x="545" y="54"/>
                </a:cubicBezTo>
                <a:cubicBezTo>
                  <a:pt x="575" y="187"/>
                  <a:pt x="556" y="86"/>
                  <a:pt x="564" y="336"/>
                </a:cubicBezTo>
                <a:cubicBezTo>
                  <a:pt x="569" y="495"/>
                  <a:pt x="540" y="502"/>
                  <a:pt x="666" y="515"/>
                </a:cubicBezTo>
                <a:cubicBezTo>
                  <a:pt x="723" y="530"/>
                  <a:pt x="782" y="520"/>
                  <a:pt x="839" y="534"/>
                </a:cubicBezTo>
                <a:cubicBezTo>
                  <a:pt x="837" y="545"/>
                  <a:pt x="841" y="558"/>
                  <a:pt x="833" y="566"/>
                </a:cubicBezTo>
                <a:cubicBezTo>
                  <a:pt x="823" y="576"/>
                  <a:pt x="807" y="574"/>
                  <a:pt x="794" y="579"/>
                </a:cubicBezTo>
                <a:cubicBezTo>
                  <a:pt x="707" y="615"/>
                  <a:pt x="658" y="613"/>
                  <a:pt x="551" y="618"/>
                </a:cubicBezTo>
                <a:cubicBezTo>
                  <a:pt x="520" y="678"/>
                  <a:pt x="532" y="746"/>
                  <a:pt x="551" y="810"/>
                </a:cubicBezTo>
                <a:cubicBezTo>
                  <a:pt x="536" y="856"/>
                  <a:pt x="478" y="835"/>
                  <a:pt x="436" y="842"/>
                </a:cubicBezTo>
                <a:cubicBezTo>
                  <a:pt x="402" y="847"/>
                  <a:pt x="334" y="854"/>
                  <a:pt x="334" y="854"/>
                </a:cubicBezTo>
                <a:cubicBezTo>
                  <a:pt x="315" y="852"/>
                  <a:pt x="295" y="853"/>
                  <a:pt x="276" y="848"/>
                </a:cubicBezTo>
                <a:cubicBezTo>
                  <a:pt x="264" y="845"/>
                  <a:pt x="231" y="816"/>
                  <a:pt x="263" y="816"/>
                </a:cubicBezTo>
                <a:close/>
              </a:path>
            </a:pathLst>
          </a:custGeom>
          <a:noFill/>
          <a:ln w="12700" cap="flat" cmpd="sng">
            <a:solidFill>
              <a:schemeClr val="tx1"/>
            </a:solidFill>
            <a:prstDash val="solid"/>
            <a:round/>
            <a:headEnd type="none" w="sm" len="sm"/>
            <a:tailEnd type="none" w="sm" len="sm"/>
          </a:ln>
          <a:effectLst/>
        </p:spPr>
        <p:txBody>
          <a:bodyPr/>
          <a:lstStyle/>
          <a:p>
            <a:endParaRPr lang="en-US"/>
          </a:p>
        </p:txBody>
      </p:sp>
      <p:sp>
        <p:nvSpPr>
          <p:cNvPr id="2100246" name="Freeform 22"/>
          <p:cNvSpPr>
            <a:spLocks/>
          </p:cNvSpPr>
          <p:nvPr/>
        </p:nvSpPr>
        <p:spPr bwMode="auto">
          <a:xfrm rot="7296945">
            <a:off x="6985000" y="3708400"/>
            <a:ext cx="762000" cy="1270000"/>
          </a:xfrm>
          <a:custGeom>
            <a:avLst/>
            <a:gdLst/>
            <a:ahLst/>
            <a:cxnLst>
              <a:cxn ang="0">
                <a:pos x="263" y="816"/>
              </a:cxn>
              <a:cxn ang="0">
                <a:pos x="212" y="598"/>
              </a:cxn>
              <a:cxn ang="0">
                <a:pos x="167" y="554"/>
              </a:cxn>
              <a:cxn ang="0">
                <a:pos x="103" y="477"/>
              </a:cxn>
              <a:cxn ang="0">
                <a:pos x="58" y="381"/>
              </a:cxn>
              <a:cxn ang="0">
                <a:pos x="26" y="272"/>
              </a:cxn>
              <a:cxn ang="0">
                <a:pos x="71" y="144"/>
              </a:cxn>
              <a:cxn ang="0">
                <a:pos x="103" y="227"/>
              </a:cxn>
              <a:cxn ang="0">
                <a:pos x="135" y="330"/>
              </a:cxn>
              <a:cxn ang="0">
                <a:pos x="186" y="368"/>
              </a:cxn>
              <a:cxn ang="0">
                <a:pos x="148" y="150"/>
              </a:cxn>
              <a:cxn ang="0">
                <a:pos x="193" y="48"/>
              </a:cxn>
              <a:cxn ang="0">
                <a:pos x="206" y="67"/>
              </a:cxn>
              <a:cxn ang="0">
                <a:pos x="212" y="106"/>
              </a:cxn>
              <a:cxn ang="0">
                <a:pos x="238" y="144"/>
              </a:cxn>
              <a:cxn ang="0">
                <a:pos x="276" y="208"/>
              </a:cxn>
              <a:cxn ang="0">
                <a:pos x="308" y="349"/>
              </a:cxn>
              <a:cxn ang="0">
                <a:pos x="340" y="272"/>
              </a:cxn>
              <a:cxn ang="0">
                <a:pos x="308" y="93"/>
              </a:cxn>
              <a:cxn ang="0">
                <a:pos x="314" y="22"/>
              </a:cxn>
              <a:cxn ang="0">
                <a:pos x="321" y="3"/>
              </a:cxn>
              <a:cxn ang="0">
                <a:pos x="378" y="35"/>
              </a:cxn>
              <a:cxn ang="0">
                <a:pos x="404" y="54"/>
              </a:cxn>
              <a:cxn ang="0">
                <a:pos x="430" y="138"/>
              </a:cxn>
              <a:cxn ang="0">
                <a:pos x="442" y="176"/>
              </a:cxn>
              <a:cxn ang="0">
                <a:pos x="468" y="330"/>
              </a:cxn>
              <a:cxn ang="0">
                <a:pos x="474" y="368"/>
              </a:cxn>
              <a:cxn ang="0">
                <a:pos x="481" y="349"/>
              </a:cxn>
              <a:cxn ang="0">
                <a:pos x="500" y="221"/>
              </a:cxn>
              <a:cxn ang="0">
                <a:pos x="545" y="54"/>
              </a:cxn>
              <a:cxn ang="0">
                <a:pos x="564" y="336"/>
              </a:cxn>
              <a:cxn ang="0">
                <a:pos x="666" y="515"/>
              </a:cxn>
              <a:cxn ang="0">
                <a:pos x="839" y="534"/>
              </a:cxn>
              <a:cxn ang="0">
                <a:pos x="833" y="566"/>
              </a:cxn>
              <a:cxn ang="0">
                <a:pos x="794" y="579"/>
              </a:cxn>
              <a:cxn ang="0">
                <a:pos x="551" y="618"/>
              </a:cxn>
              <a:cxn ang="0">
                <a:pos x="551" y="810"/>
              </a:cxn>
              <a:cxn ang="0">
                <a:pos x="436" y="842"/>
              </a:cxn>
              <a:cxn ang="0">
                <a:pos x="334" y="854"/>
              </a:cxn>
              <a:cxn ang="0">
                <a:pos x="276" y="848"/>
              </a:cxn>
              <a:cxn ang="0">
                <a:pos x="263" y="816"/>
              </a:cxn>
            </a:cxnLst>
            <a:rect l="0" t="0" r="r" b="b"/>
            <a:pathLst>
              <a:path w="841" h="856">
                <a:moveTo>
                  <a:pt x="263" y="816"/>
                </a:moveTo>
                <a:cubicBezTo>
                  <a:pt x="260" y="754"/>
                  <a:pt x="277" y="643"/>
                  <a:pt x="212" y="598"/>
                </a:cubicBezTo>
                <a:cubicBezTo>
                  <a:pt x="182" y="555"/>
                  <a:pt x="201" y="565"/>
                  <a:pt x="167" y="554"/>
                </a:cubicBezTo>
                <a:cubicBezTo>
                  <a:pt x="150" y="520"/>
                  <a:pt x="135" y="499"/>
                  <a:pt x="103" y="477"/>
                </a:cubicBezTo>
                <a:cubicBezTo>
                  <a:pt x="82" y="447"/>
                  <a:pt x="79" y="411"/>
                  <a:pt x="58" y="381"/>
                </a:cubicBezTo>
                <a:cubicBezTo>
                  <a:pt x="47" y="345"/>
                  <a:pt x="39" y="307"/>
                  <a:pt x="26" y="272"/>
                </a:cubicBezTo>
                <a:cubicBezTo>
                  <a:pt x="28" y="230"/>
                  <a:pt x="0" y="96"/>
                  <a:pt x="71" y="144"/>
                </a:cubicBezTo>
                <a:cubicBezTo>
                  <a:pt x="79" y="173"/>
                  <a:pt x="94" y="198"/>
                  <a:pt x="103" y="227"/>
                </a:cubicBezTo>
                <a:cubicBezTo>
                  <a:pt x="108" y="276"/>
                  <a:pt x="97" y="304"/>
                  <a:pt x="135" y="330"/>
                </a:cubicBezTo>
                <a:cubicBezTo>
                  <a:pt x="150" y="352"/>
                  <a:pt x="161" y="360"/>
                  <a:pt x="186" y="368"/>
                </a:cubicBezTo>
                <a:cubicBezTo>
                  <a:pt x="182" y="297"/>
                  <a:pt x="189" y="213"/>
                  <a:pt x="148" y="150"/>
                </a:cubicBezTo>
                <a:cubicBezTo>
                  <a:pt x="151" y="94"/>
                  <a:pt x="120" y="13"/>
                  <a:pt x="193" y="48"/>
                </a:cubicBezTo>
                <a:cubicBezTo>
                  <a:pt x="200" y="51"/>
                  <a:pt x="202" y="61"/>
                  <a:pt x="206" y="67"/>
                </a:cubicBezTo>
                <a:cubicBezTo>
                  <a:pt x="208" y="80"/>
                  <a:pt x="207" y="94"/>
                  <a:pt x="212" y="106"/>
                </a:cubicBezTo>
                <a:cubicBezTo>
                  <a:pt x="218" y="120"/>
                  <a:pt x="238" y="144"/>
                  <a:pt x="238" y="144"/>
                </a:cubicBezTo>
                <a:cubicBezTo>
                  <a:pt x="245" y="175"/>
                  <a:pt x="254" y="186"/>
                  <a:pt x="276" y="208"/>
                </a:cubicBezTo>
                <a:cubicBezTo>
                  <a:pt x="279" y="253"/>
                  <a:pt x="266" y="320"/>
                  <a:pt x="308" y="349"/>
                </a:cubicBezTo>
                <a:cubicBezTo>
                  <a:pt x="324" y="325"/>
                  <a:pt x="331" y="299"/>
                  <a:pt x="340" y="272"/>
                </a:cubicBezTo>
                <a:cubicBezTo>
                  <a:pt x="333" y="131"/>
                  <a:pt x="335" y="180"/>
                  <a:pt x="308" y="93"/>
                </a:cubicBezTo>
                <a:cubicBezTo>
                  <a:pt x="310" y="69"/>
                  <a:pt x="311" y="46"/>
                  <a:pt x="314" y="22"/>
                </a:cubicBezTo>
                <a:cubicBezTo>
                  <a:pt x="315" y="15"/>
                  <a:pt x="315" y="6"/>
                  <a:pt x="321" y="3"/>
                </a:cubicBezTo>
                <a:cubicBezTo>
                  <a:pt x="329" y="0"/>
                  <a:pt x="369" y="29"/>
                  <a:pt x="378" y="35"/>
                </a:cubicBezTo>
                <a:cubicBezTo>
                  <a:pt x="387" y="41"/>
                  <a:pt x="404" y="54"/>
                  <a:pt x="404" y="54"/>
                </a:cubicBezTo>
                <a:cubicBezTo>
                  <a:pt x="424" y="85"/>
                  <a:pt x="421" y="100"/>
                  <a:pt x="430" y="138"/>
                </a:cubicBezTo>
                <a:cubicBezTo>
                  <a:pt x="433" y="151"/>
                  <a:pt x="442" y="176"/>
                  <a:pt x="442" y="176"/>
                </a:cubicBezTo>
                <a:cubicBezTo>
                  <a:pt x="447" y="251"/>
                  <a:pt x="435" y="279"/>
                  <a:pt x="468" y="330"/>
                </a:cubicBezTo>
                <a:cubicBezTo>
                  <a:pt x="470" y="343"/>
                  <a:pt x="467" y="357"/>
                  <a:pt x="474" y="368"/>
                </a:cubicBezTo>
                <a:cubicBezTo>
                  <a:pt x="478" y="374"/>
                  <a:pt x="480" y="356"/>
                  <a:pt x="481" y="349"/>
                </a:cubicBezTo>
                <a:cubicBezTo>
                  <a:pt x="503" y="207"/>
                  <a:pt x="481" y="280"/>
                  <a:pt x="500" y="221"/>
                </a:cubicBezTo>
                <a:cubicBezTo>
                  <a:pt x="501" y="192"/>
                  <a:pt x="462" y="28"/>
                  <a:pt x="545" y="54"/>
                </a:cubicBezTo>
                <a:cubicBezTo>
                  <a:pt x="575" y="187"/>
                  <a:pt x="556" y="86"/>
                  <a:pt x="564" y="336"/>
                </a:cubicBezTo>
                <a:cubicBezTo>
                  <a:pt x="569" y="495"/>
                  <a:pt x="540" y="502"/>
                  <a:pt x="666" y="515"/>
                </a:cubicBezTo>
                <a:cubicBezTo>
                  <a:pt x="723" y="530"/>
                  <a:pt x="782" y="520"/>
                  <a:pt x="839" y="534"/>
                </a:cubicBezTo>
                <a:cubicBezTo>
                  <a:pt x="837" y="545"/>
                  <a:pt x="841" y="558"/>
                  <a:pt x="833" y="566"/>
                </a:cubicBezTo>
                <a:cubicBezTo>
                  <a:pt x="823" y="576"/>
                  <a:pt x="807" y="574"/>
                  <a:pt x="794" y="579"/>
                </a:cubicBezTo>
                <a:cubicBezTo>
                  <a:pt x="707" y="615"/>
                  <a:pt x="658" y="613"/>
                  <a:pt x="551" y="618"/>
                </a:cubicBezTo>
                <a:cubicBezTo>
                  <a:pt x="520" y="678"/>
                  <a:pt x="532" y="746"/>
                  <a:pt x="551" y="810"/>
                </a:cubicBezTo>
                <a:cubicBezTo>
                  <a:pt x="536" y="856"/>
                  <a:pt x="478" y="835"/>
                  <a:pt x="436" y="842"/>
                </a:cubicBezTo>
                <a:cubicBezTo>
                  <a:pt x="402" y="847"/>
                  <a:pt x="334" y="854"/>
                  <a:pt x="334" y="854"/>
                </a:cubicBezTo>
                <a:cubicBezTo>
                  <a:pt x="315" y="852"/>
                  <a:pt x="295" y="853"/>
                  <a:pt x="276" y="848"/>
                </a:cubicBezTo>
                <a:cubicBezTo>
                  <a:pt x="264" y="845"/>
                  <a:pt x="231" y="816"/>
                  <a:pt x="263" y="816"/>
                </a:cubicBezTo>
                <a:close/>
              </a:path>
            </a:pathLst>
          </a:custGeom>
          <a:noFill/>
          <a:ln w="12700" cap="flat" cmpd="sng">
            <a:solidFill>
              <a:schemeClr val="tx1"/>
            </a:solidFill>
            <a:prstDash val="solid"/>
            <a:round/>
            <a:headEnd type="none" w="sm" len="sm"/>
            <a:tailEnd type="none" w="sm" len="sm"/>
          </a:ln>
          <a:effectLst/>
        </p:spPr>
        <p:txBody>
          <a:bodyPr/>
          <a:lstStyle/>
          <a:p>
            <a:endParaRPr lang="en-US"/>
          </a:p>
        </p:txBody>
      </p:sp>
      <p:sp>
        <p:nvSpPr>
          <p:cNvPr id="2100247" name="Freeform 23"/>
          <p:cNvSpPr>
            <a:spLocks/>
          </p:cNvSpPr>
          <p:nvPr/>
        </p:nvSpPr>
        <p:spPr bwMode="auto">
          <a:xfrm flipH="1">
            <a:off x="7620000" y="4724400"/>
            <a:ext cx="762000" cy="1270000"/>
          </a:xfrm>
          <a:custGeom>
            <a:avLst/>
            <a:gdLst/>
            <a:ahLst/>
            <a:cxnLst>
              <a:cxn ang="0">
                <a:pos x="263" y="816"/>
              </a:cxn>
              <a:cxn ang="0">
                <a:pos x="212" y="598"/>
              </a:cxn>
              <a:cxn ang="0">
                <a:pos x="167" y="554"/>
              </a:cxn>
              <a:cxn ang="0">
                <a:pos x="103" y="477"/>
              </a:cxn>
              <a:cxn ang="0">
                <a:pos x="58" y="381"/>
              </a:cxn>
              <a:cxn ang="0">
                <a:pos x="26" y="272"/>
              </a:cxn>
              <a:cxn ang="0">
                <a:pos x="71" y="144"/>
              </a:cxn>
              <a:cxn ang="0">
                <a:pos x="103" y="227"/>
              </a:cxn>
              <a:cxn ang="0">
                <a:pos x="135" y="330"/>
              </a:cxn>
              <a:cxn ang="0">
                <a:pos x="186" y="368"/>
              </a:cxn>
              <a:cxn ang="0">
                <a:pos x="148" y="150"/>
              </a:cxn>
              <a:cxn ang="0">
                <a:pos x="193" y="48"/>
              </a:cxn>
              <a:cxn ang="0">
                <a:pos x="206" y="67"/>
              </a:cxn>
              <a:cxn ang="0">
                <a:pos x="212" y="106"/>
              </a:cxn>
              <a:cxn ang="0">
                <a:pos x="238" y="144"/>
              </a:cxn>
              <a:cxn ang="0">
                <a:pos x="276" y="208"/>
              </a:cxn>
              <a:cxn ang="0">
                <a:pos x="308" y="349"/>
              </a:cxn>
              <a:cxn ang="0">
                <a:pos x="340" y="272"/>
              </a:cxn>
              <a:cxn ang="0">
                <a:pos x="308" y="93"/>
              </a:cxn>
              <a:cxn ang="0">
                <a:pos x="314" y="22"/>
              </a:cxn>
              <a:cxn ang="0">
                <a:pos x="321" y="3"/>
              </a:cxn>
              <a:cxn ang="0">
                <a:pos x="378" y="35"/>
              </a:cxn>
              <a:cxn ang="0">
                <a:pos x="404" y="54"/>
              </a:cxn>
              <a:cxn ang="0">
                <a:pos x="430" y="138"/>
              </a:cxn>
              <a:cxn ang="0">
                <a:pos x="442" y="176"/>
              </a:cxn>
              <a:cxn ang="0">
                <a:pos x="468" y="330"/>
              </a:cxn>
              <a:cxn ang="0">
                <a:pos x="474" y="368"/>
              </a:cxn>
              <a:cxn ang="0">
                <a:pos x="481" y="349"/>
              </a:cxn>
              <a:cxn ang="0">
                <a:pos x="500" y="221"/>
              </a:cxn>
              <a:cxn ang="0">
                <a:pos x="545" y="54"/>
              </a:cxn>
              <a:cxn ang="0">
                <a:pos x="564" y="336"/>
              </a:cxn>
              <a:cxn ang="0">
                <a:pos x="666" y="515"/>
              </a:cxn>
              <a:cxn ang="0">
                <a:pos x="839" y="534"/>
              </a:cxn>
              <a:cxn ang="0">
                <a:pos x="833" y="566"/>
              </a:cxn>
              <a:cxn ang="0">
                <a:pos x="794" y="579"/>
              </a:cxn>
              <a:cxn ang="0">
                <a:pos x="551" y="618"/>
              </a:cxn>
              <a:cxn ang="0">
                <a:pos x="551" y="810"/>
              </a:cxn>
              <a:cxn ang="0">
                <a:pos x="436" y="842"/>
              </a:cxn>
              <a:cxn ang="0">
                <a:pos x="334" y="854"/>
              </a:cxn>
              <a:cxn ang="0">
                <a:pos x="276" y="848"/>
              </a:cxn>
              <a:cxn ang="0">
                <a:pos x="263" y="816"/>
              </a:cxn>
            </a:cxnLst>
            <a:rect l="0" t="0" r="r" b="b"/>
            <a:pathLst>
              <a:path w="841" h="856">
                <a:moveTo>
                  <a:pt x="263" y="816"/>
                </a:moveTo>
                <a:cubicBezTo>
                  <a:pt x="260" y="754"/>
                  <a:pt x="277" y="643"/>
                  <a:pt x="212" y="598"/>
                </a:cubicBezTo>
                <a:cubicBezTo>
                  <a:pt x="182" y="555"/>
                  <a:pt x="201" y="565"/>
                  <a:pt x="167" y="554"/>
                </a:cubicBezTo>
                <a:cubicBezTo>
                  <a:pt x="150" y="520"/>
                  <a:pt x="135" y="499"/>
                  <a:pt x="103" y="477"/>
                </a:cubicBezTo>
                <a:cubicBezTo>
                  <a:pt x="82" y="447"/>
                  <a:pt x="79" y="411"/>
                  <a:pt x="58" y="381"/>
                </a:cubicBezTo>
                <a:cubicBezTo>
                  <a:pt x="47" y="345"/>
                  <a:pt x="39" y="307"/>
                  <a:pt x="26" y="272"/>
                </a:cubicBezTo>
                <a:cubicBezTo>
                  <a:pt x="28" y="230"/>
                  <a:pt x="0" y="96"/>
                  <a:pt x="71" y="144"/>
                </a:cubicBezTo>
                <a:cubicBezTo>
                  <a:pt x="79" y="173"/>
                  <a:pt x="94" y="198"/>
                  <a:pt x="103" y="227"/>
                </a:cubicBezTo>
                <a:cubicBezTo>
                  <a:pt x="108" y="276"/>
                  <a:pt x="97" y="304"/>
                  <a:pt x="135" y="330"/>
                </a:cubicBezTo>
                <a:cubicBezTo>
                  <a:pt x="150" y="352"/>
                  <a:pt x="161" y="360"/>
                  <a:pt x="186" y="368"/>
                </a:cubicBezTo>
                <a:cubicBezTo>
                  <a:pt x="182" y="297"/>
                  <a:pt x="189" y="213"/>
                  <a:pt x="148" y="150"/>
                </a:cubicBezTo>
                <a:cubicBezTo>
                  <a:pt x="151" y="94"/>
                  <a:pt x="120" y="13"/>
                  <a:pt x="193" y="48"/>
                </a:cubicBezTo>
                <a:cubicBezTo>
                  <a:pt x="200" y="51"/>
                  <a:pt x="202" y="61"/>
                  <a:pt x="206" y="67"/>
                </a:cubicBezTo>
                <a:cubicBezTo>
                  <a:pt x="208" y="80"/>
                  <a:pt x="207" y="94"/>
                  <a:pt x="212" y="106"/>
                </a:cubicBezTo>
                <a:cubicBezTo>
                  <a:pt x="218" y="120"/>
                  <a:pt x="238" y="144"/>
                  <a:pt x="238" y="144"/>
                </a:cubicBezTo>
                <a:cubicBezTo>
                  <a:pt x="245" y="175"/>
                  <a:pt x="254" y="186"/>
                  <a:pt x="276" y="208"/>
                </a:cubicBezTo>
                <a:cubicBezTo>
                  <a:pt x="279" y="253"/>
                  <a:pt x="266" y="320"/>
                  <a:pt x="308" y="349"/>
                </a:cubicBezTo>
                <a:cubicBezTo>
                  <a:pt x="324" y="325"/>
                  <a:pt x="331" y="299"/>
                  <a:pt x="340" y="272"/>
                </a:cubicBezTo>
                <a:cubicBezTo>
                  <a:pt x="333" y="131"/>
                  <a:pt x="335" y="180"/>
                  <a:pt x="308" y="93"/>
                </a:cubicBezTo>
                <a:cubicBezTo>
                  <a:pt x="310" y="69"/>
                  <a:pt x="311" y="46"/>
                  <a:pt x="314" y="22"/>
                </a:cubicBezTo>
                <a:cubicBezTo>
                  <a:pt x="315" y="15"/>
                  <a:pt x="315" y="6"/>
                  <a:pt x="321" y="3"/>
                </a:cubicBezTo>
                <a:cubicBezTo>
                  <a:pt x="329" y="0"/>
                  <a:pt x="369" y="29"/>
                  <a:pt x="378" y="35"/>
                </a:cubicBezTo>
                <a:cubicBezTo>
                  <a:pt x="387" y="41"/>
                  <a:pt x="404" y="54"/>
                  <a:pt x="404" y="54"/>
                </a:cubicBezTo>
                <a:cubicBezTo>
                  <a:pt x="424" y="85"/>
                  <a:pt x="421" y="100"/>
                  <a:pt x="430" y="138"/>
                </a:cubicBezTo>
                <a:cubicBezTo>
                  <a:pt x="433" y="151"/>
                  <a:pt x="442" y="176"/>
                  <a:pt x="442" y="176"/>
                </a:cubicBezTo>
                <a:cubicBezTo>
                  <a:pt x="447" y="251"/>
                  <a:pt x="435" y="279"/>
                  <a:pt x="468" y="330"/>
                </a:cubicBezTo>
                <a:cubicBezTo>
                  <a:pt x="470" y="343"/>
                  <a:pt x="467" y="357"/>
                  <a:pt x="474" y="368"/>
                </a:cubicBezTo>
                <a:cubicBezTo>
                  <a:pt x="478" y="374"/>
                  <a:pt x="480" y="356"/>
                  <a:pt x="481" y="349"/>
                </a:cubicBezTo>
                <a:cubicBezTo>
                  <a:pt x="503" y="207"/>
                  <a:pt x="481" y="280"/>
                  <a:pt x="500" y="221"/>
                </a:cubicBezTo>
                <a:cubicBezTo>
                  <a:pt x="501" y="192"/>
                  <a:pt x="462" y="28"/>
                  <a:pt x="545" y="54"/>
                </a:cubicBezTo>
                <a:cubicBezTo>
                  <a:pt x="575" y="187"/>
                  <a:pt x="556" y="86"/>
                  <a:pt x="564" y="336"/>
                </a:cubicBezTo>
                <a:cubicBezTo>
                  <a:pt x="569" y="495"/>
                  <a:pt x="540" y="502"/>
                  <a:pt x="666" y="515"/>
                </a:cubicBezTo>
                <a:cubicBezTo>
                  <a:pt x="723" y="530"/>
                  <a:pt x="782" y="520"/>
                  <a:pt x="839" y="534"/>
                </a:cubicBezTo>
                <a:cubicBezTo>
                  <a:pt x="837" y="545"/>
                  <a:pt x="841" y="558"/>
                  <a:pt x="833" y="566"/>
                </a:cubicBezTo>
                <a:cubicBezTo>
                  <a:pt x="823" y="576"/>
                  <a:pt x="807" y="574"/>
                  <a:pt x="794" y="579"/>
                </a:cubicBezTo>
                <a:cubicBezTo>
                  <a:pt x="707" y="615"/>
                  <a:pt x="658" y="613"/>
                  <a:pt x="551" y="618"/>
                </a:cubicBezTo>
                <a:cubicBezTo>
                  <a:pt x="520" y="678"/>
                  <a:pt x="532" y="746"/>
                  <a:pt x="551" y="810"/>
                </a:cubicBezTo>
                <a:cubicBezTo>
                  <a:pt x="536" y="856"/>
                  <a:pt x="478" y="835"/>
                  <a:pt x="436" y="842"/>
                </a:cubicBezTo>
                <a:cubicBezTo>
                  <a:pt x="402" y="847"/>
                  <a:pt x="334" y="854"/>
                  <a:pt x="334" y="854"/>
                </a:cubicBezTo>
                <a:cubicBezTo>
                  <a:pt x="315" y="852"/>
                  <a:pt x="295" y="853"/>
                  <a:pt x="276" y="848"/>
                </a:cubicBezTo>
                <a:cubicBezTo>
                  <a:pt x="264" y="845"/>
                  <a:pt x="231" y="816"/>
                  <a:pt x="263" y="816"/>
                </a:cubicBezTo>
                <a:close/>
              </a:path>
            </a:pathLst>
          </a:custGeom>
          <a:noFill/>
          <a:ln w="12700" cap="flat" cmpd="sng">
            <a:solidFill>
              <a:schemeClr val="tx1"/>
            </a:solidFill>
            <a:prstDash val="solid"/>
            <a:round/>
            <a:headEnd type="none" w="sm" len="sm"/>
            <a:tailEnd type="none" w="sm" len="sm"/>
          </a:ln>
          <a:effectLst/>
        </p:spPr>
        <p:txBody>
          <a:bodyPr/>
          <a:lstStyle/>
          <a:p>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66700" y="884238"/>
            <a:ext cx="54102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t> P0                            P1                         P2</a:t>
            </a:r>
            <a:endParaRPr lang="en-US" sz="2200" dirty="0"/>
          </a:p>
        </p:txBody>
      </p:sp>
      <p:sp>
        <p:nvSpPr>
          <p:cNvPr id="9" name="Rectangle 8"/>
          <p:cNvSpPr/>
          <p:nvPr/>
        </p:nvSpPr>
        <p:spPr>
          <a:xfrm>
            <a:off x="4076700" y="1951038"/>
            <a:ext cx="1600200" cy="5334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Barrier</a:t>
            </a:r>
            <a:endParaRPr lang="en-US" dirty="0">
              <a:solidFill>
                <a:schemeClr val="tx1"/>
              </a:solidFill>
            </a:endParaRPr>
          </a:p>
        </p:txBody>
      </p:sp>
      <p:sp>
        <p:nvSpPr>
          <p:cNvPr id="10" name="Rectangle 9"/>
          <p:cNvSpPr/>
          <p:nvPr/>
        </p:nvSpPr>
        <p:spPr>
          <a:xfrm>
            <a:off x="4076700" y="2756973"/>
            <a:ext cx="1600200" cy="5334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Isend(1, </a:t>
            </a:r>
            <a:r>
              <a:rPr lang="en-US" dirty="0" err="1" smtClean="0">
                <a:solidFill>
                  <a:schemeClr val="tx1"/>
                </a:solidFill>
              </a:rPr>
              <a:t>req</a:t>
            </a:r>
            <a:r>
              <a:rPr lang="en-US" dirty="0" smtClean="0">
                <a:solidFill>
                  <a:schemeClr val="tx1"/>
                </a:solidFill>
              </a:rPr>
              <a:t>)</a:t>
            </a:r>
            <a:endParaRPr lang="en-US" dirty="0">
              <a:solidFill>
                <a:schemeClr val="tx1"/>
              </a:solidFill>
            </a:endParaRPr>
          </a:p>
        </p:txBody>
      </p:sp>
      <p:sp>
        <p:nvSpPr>
          <p:cNvPr id="11" name="Rectangle 10"/>
          <p:cNvSpPr/>
          <p:nvPr/>
        </p:nvSpPr>
        <p:spPr>
          <a:xfrm>
            <a:off x="4076700" y="3583504"/>
            <a:ext cx="1600200" cy="5334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chemeClr val="tx1"/>
                </a:solidFill>
              </a:rPr>
              <a:t>Wait(req</a:t>
            </a:r>
            <a:r>
              <a:rPr lang="en-US" dirty="0" smtClean="0">
                <a:solidFill>
                  <a:schemeClr val="tx1"/>
                </a:solidFill>
              </a:rPr>
              <a:t>)</a:t>
            </a:r>
            <a:endParaRPr lang="en-US" dirty="0">
              <a:solidFill>
                <a:schemeClr val="tx1"/>
              </a:solidFill>
            </a:endParaRPr>
          </a:p>
        </p:txBody>
      </p:sp>
      <p:sp>
        <p:nvSpPr>
          <p:cNvPr id="18" name="Rounded Rectangle 17"/>
          <p:cNvSpPr/>
          <p:nvPr/>
        </p:nvSpPr>
        <p:spPr>
          <a:xfrm>
            <a:off x="266700" y="5715000"/>
            <a:ext cx="5943600" cy="838200"/>
          </a:xfrm>
          <a:prstGeom prst="roundRect">
            <a:avLst/>
          </a:prstGeom>
          <a:solidFill>
            <a:schemeClr val="accent5">
              <a:lumMod val="60000"/>
              <a:lumOff val="40000"/>
            </a:schemeClr>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MPI Runtime</a:t>
            </a:r>
            <a:endParaRPr lang="en-US" dirty="0"/>
          </a:p>
        </p:txBody>
      </p:sp>
      <p:sp>
        <p:nvSpPr>
          <p:cNvPr id="23" name="Rectangle 22"/>
          <p:cNvSpPr/>
          <p:nvPr/>
        </p:nvSpPr>
        <p:spPr>
          <a:xfrm>
            <a:off x="6477001" y="609600"/>
            <a:ext cx="2476500" cy="5503586"/>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TextBox 23"/>
          <p:cNvSpPr txBox="1"/>
          <p:nvPr/>
        </p:nvSpPr>
        <p:spPr>
          <a:xfrm>
            <a:off x="6477001" y="609600"/>
            <a:ext cx="2476500" cy="369332"/>
          </a:xfrm>
          <a:prstGeom prst="rect">
            <a:avLst/>
          </a:prstGeom>
          <a:solidFill>
            <a:schemeClr val="accent2">
              <a:lumMod val="60000"/>
              <a:lumOff val="40000"/>
            </a:schemeClr>
          </a:solidFill>
        </p:spPr>
        <p:txBody>
          <a:bodyPr wrap="square" rtlCol="0">
            <a:spAutoFit/>
          </a:bodyPr>
          <a:lstStyle/>
          <a:p>
            <a:r>
              <a:rPr lang="en-US" dirty="0" smtClean="0">
                <a:solidFill>
                  <a:schemeClr val="bg1"/>
                </a:solidFill>
              </a:rPr>
              <a:t>Scheduler</a:t>
            </a:r>
            <a:endParaRPr lang="en-US" dirty="0">
              <a:solidFill>
                <a:schemeClr val="bg1"/>
              </a:solidFill>
            </a:endParaRPr>
          </a:p>
        </p:txBody>
      </p:sp>
      <p:sp>
        <p:nvSpPr>
          <p:cNvPr id="12" name="Rectangle 11"/>
          <p:cNvSpPr/>
          <p:nvPr/>
        </p:nvSpPr>
        <p:spPr>
          <a:xfrm>
            <a:off x="2171700" y="1951038"/>
            <a:ext cx="1600200" cy="5334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rgbClr val="00FF00"/>
                </a:solidFill>
              </a:rPr>
              <a:t>Irecv</a:t>
            </a:r>
            <a:r>
              <a:rPr lang="en-US" dirty="0" smtClean="0">
                <a:solidFill>
                  <a:srgbClr val="00FF00"/>
                </a:solidFill>
              </a:rPr>
              <a:t>(*, </a:t>
            </a:r>
            <a:r>
              <a:rPr lang="en-US" dirty="0" err="1" smtClean="0">
                <a:solidFill>
                  <a:srgbClr val="00FF00"/>
                </a:solidFill>
              </a:rPr>
              <a:t>req</a:t>
            </a:r>
            <a:r>
              <a:rPr lang="en-US" dirty="0" smtClean="0">
                <a:solidFill>
                  <a:srgbClr val="00FF00"/>
                </a:solidFill>
              </a:rPr>
              <a:t>)</a:t>
            </a:r>
            <a:endParaRPr lang="en-US" dirty="0">
              <a:solidFill>
                <a:srgbClr val="00FF00"/>
              </a:solidFill>
            </a:endParaRPr>
          </a:p>
        </p:txBody>
      </p:sp>
      <p:sp>
        <p:nvSpPr>
          <p:cNvPr id="13" name="Rectangle 12"/>
          <p:cNvSpPr/>
          <p:nvPr/>
        </p:nvSpPr>
        <p:spPr>
          <a:xfrm>
            <a:off x="2171700" y="2756973"/>
            <a:ext cx="1600200" cy="5334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FF00"/>
                </a:solidFill>
              </a:rPr>
              <a:t>Barrier</a:t>
            </a:r>
            <a:endParaRPr lang="en-US" dirty="0">
              <a:solidFill>
                <a:srgbClr val="00FF00"/>
              </a:solidFill>
            </a:endParaRPr>
          </a:p>
        </p:txBody>
      </p:sp>
      <p:sp>
        <p:nvSpPr>
          <p:cNvPr id="50" name="Rectangle 49"/>
          <p:cNvSpPr/>
          <p:nvPr/>
        </p:nvSpPr>
        <p:spPr>
          <a:xfrm>
            <a:off x="2171700" y="3583504"/>
            <a:ext cx="1600200" cy="5334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Recv(2)</a:t>
            </a:r>
            <a:endParaRPr lang="en-US" dirty="0">
              <a:solidFill>
                <a:schemeClr val="tx1"/>
              </a:solidFill>
            </a:endParaRPr>
          </a:p>
        </p:txBody>
      </p:sp>
      <p:sp>
        <p:nvSpPr>
          <p:cNvPr id="52" name="Rectangle 51"/>
          <p:cNvSpPr/>
          <p:nvPr/>
        </p:nvSpPr>
        <p:spPr>
          <a:xfrm>
            <a:off x="2171700" y="4371936"/>
            <a:ext cx="1600200" cy="5334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chemeClr val="tx1"/>
                </a:solidFill>
              </a:rPr>
              <a:t>Wait(req</a:t>
            </a:r>
            <a:r>
              <a:rPr lang="en-US" dirty="0" smtClean="0">
                <a:solidFill>
                  <a:schemeClr val="tx1"/>
                </a:solidFill>
              </a:rPr>
              <a:t>)</a:t>
            </a:r>
            <a:endParaRPr lang="en-US" dirty="0">
              <a:solidFill>
                <a:schemeClr val="tx1"/>
              </a:solidFill>
            </a:endParaRPr>
          </a:p>
        </p:txBody>
      </p:sp>
      <p:sp>
        <p:nvSpPr>
          <p:cNvPr id="14" name="Rectangle 13"/>
          <p:cNvSpPr/>
          <p:nvPr/>
        </p:nvSpPr>
        <p:spPr>
          <a:xfrm>
            <a:off x="266700" y="1951038"/>
            <a:ext cx="1600200" cy="5334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FF00"/>
                </a:solidFill>
              </a:rPr>
              <a:t>Isend(1, </a:t>
            </a:r>
            <a:r>
              <a:rPr lang="en-US" dirty="0" err="1" smtClean="0">
                <a:solidFill>
                  <a:srgbClr val="00FF00"/>
                </a:solidFill>
              </a:rPr>
              <a:t>req</a:t>
            </a:r>
            <a:r>
              <a:rPr lang="en-US" dirty="0" smtClean="0">
                <a:solidFill>
                  <a:srgbClr val="00FF00"/>
                </a:solidFill>
              </a:rPr>
              <a:t>)</a:t>
            </a:r>
            <a:endParaRPr lang="en-US" dirty="0">
              <a:solidFill>
                <a:srgbClr val="00FF00"/>
              </a:solidFill>
            </a:endParaRPr>
          </a:p>
        </p:txBody>
      </p:sp>
      <p:sp>
        <p:nvSpPr>
          <p:cNvPr id="15" name="Rectangle 14"/>
          <p:cNvSpPr/>
          <p:nvPr/>
        </p:nvSpPr>
        <p:spPr>
          <a:xfrm>
            <a:off x="266700" y="3583504"/>
            <a:ext cx="1600200" cy="5334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chemeClr val="tx1"/>
                </a:solidFill>
              </a:rPr>
              <a:t>Wait(req</a:t>
            </a:r>
            <a:r>
              <a:rPr lang="en-US" dirty="0" smtClean="0">
                <a:solidFill>
                  <a:schemeClr val="tx1"/>
                </a:solidFill>
              </a:rPr>
              <a:t>)</a:t>
            </a:r>
            <a:endParaRPr lang="en-US" dirty="0">
              <a:solidFill>
                <a:schemeClr val="tx1"/>
              </a:solidFill>
            </a:endParaRPr>
          </a:p>
        </p:txBody>
      </p:sp>
      <p:sp>
        <p:nvSpPr>
          <p:cNvPr id="58" name="Rectangle 57"/>
          <p:cNvSpPr/>
          <p:nvPr/>
        </p:nvSpPr>
        <p:spPr>
          <a:xfrm>
            <a:off x="266700" y="2756973"/>
            <a:ext cx="1600200" cy="5334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FF00"/>
                </a:solidFill>
              </a:rPr>
              <a:t>Barrier</a:t>
            </a:r>
            <a:endParaRPr lang="en-US" dirty="0">
              <a:solidFill>
                <a:srgbClr val="00FF00"/>
              </a:solidFill>
            </a:endParaRPr>
          </a:p>
        </p:txBody>
      </p:sp>
      <p:sp>
        <p:nvSpPr>
          <p:cNvPr id="72" name="TextBox 71"/>
          <p:cNvSpPr txBox="1"/>
          <p:nvPr/>
        </p:nvSpPr>
        <p:spPr>
          <a:xfrm>
            <a:off x="7003180" y="1143000"/>
            <a:ext cx="947495" cy="369332"/>
          </a:xfrm>
          <a:prstGeom prst="rect">
            <a:avLst/>
          </a:prstGeom>
          <a:noFill/>
        </p:spPr>
        <p:txBody>
          <a:bodyPr wrap="none" rtlCol="0">
            <a:spAutoFit/>
          </a:bodyPr>
          <a:lstStyle/>
          <a:p>
            <a:r>
              <a:rPr lang="en-US" dirty="0" smtClean="0"/>
              <a:t>Isend(1)</a:t>
            </a:r>
            <a:endParaRPr lang="en-US" dirty="0"/>
          </a:p>
        </p:txBody>
      </p:sp>
      <p:sp>
        <p:nvSpPr>
          <p:cNvPr id="78" name="TextBox 77"/>
          <p:cNvSpPr txBox="1"/>
          <p:nvPr/>
        </p:nvSpPr>
        <p:spPr>
          <a:xfrm>
            <a:off x="7058747" y="1581706"/>
            <a:ext cx="891928" cy="369332"/>
          </a:xfrm>
          <a:prstGeom prst="rect">
            <a:avLst/>
          </a:prstGeom>
          <a:noFill/>
        </p:spPr>
        <p:txBody>
          <a:bodyPr wrap="square" rtlCol="0">
            <a:spAutoFit/>
          </a:bodyPr>
          <a:lstStyle/>
          <a:p>
            <a:r>
              <a:rPr lang="en-US" dirty="0" smtClean="0"/>
              <a:t>Barrier</a:t>
            </a:r>
            <a:endParaRPr lang="en-US" dirty="0"/>
          </a:p>
        </p:txBody>
      </p:sp>
      <p:cxnSp>
        <p:nvCxnSpPr>
          <p:cNvPr id="80" name="Straight Connector 79"/>
          <p:cNvCxnSpPr/>
          <p:nvPr/>
        </p:nvCxnSpPr>
        <p:spPr>
          <a:xfrm>
            <a:off x="6477001" y="2298184"/>
            <a:ext cx="24765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7058747" y="2387641"/>
            <a:ext cx="891928" cy="369332"/>
          </a:xfrm>
          <a:prstGeom prst="rect">
            <a:avLst/>
          </a:prstGeom>
          <a:noFill/>
        </p:spPr>
        <p:txBody>
          <a:bodyPr wrap="none" rtlCol="0">
            <a:spAutoFit/>
          </a:bodyPr>
          <a:lstStyle/>
          <a:p>
            <a:r>
              <a:rPr lang="en-US" dirty="0" err="1" smtClean="0"/>
              <a:t>Irecv</a:t>
            </a:r>
            <a:r>
              <a:rPr lang="en-US" dirty="0" smtClean="0"/>
              <a:t>(*)</a:t>
            </a:r>
            <a:endParaRPr lang="en-US" dirty="0"/>
          </a:p>
        </p:txBody>
      </p:sp>
      <p:sp>
        <p:nvSpPr>
          <p:cNvPr id="45" name="TextBox 44"/>
          <p:cNvSpPr txBox="1"/>
          <p:nvPr/>
        </p:nvSpPr>
        <p:spPr>
          <a:xfrm>
            <a:off x="7058747" y="2861112"/>
            <a:ext cx="830050" cy="369332"/>
          </a:xfrm>
          <a:prstGeom prst="rect">
            <a:avLst/>
          </a:prstGeom>
          <a:noFill/>
        </p:spPr>
        <p:txBody>
          <a:bodyPr wrap="none" rtlCol="0">
            <a:spAutoFit/>
          </a:bodyPr>
          <a:lstStyle/>
          <a:p>
            <a:r>
              <a:rPr lang="en-US" dirty="0" smtClean="0"/>
              <a:t>Barrier</a:t>
            </a:r>
            <a:endParaRPr lang="en-US" dirty="0"/>
          </a:p>
        </p:txBody>
      </p:sp>
      <p:cxnSp>
        <p:nvCxnSpPr>
          <p:cNvPr id="31" name="Curved Connector 30"/>
          <p:cNvCxnSpPr>
            <a:stCxn id="9" idx="2"/>
            <a:endCxn id="23" idx="1"/>
          </p:cNvCxnSpPr>
          <p:nvPr/>
        </p:nvCxnSpPr>
        <p:spPr>
          <a:xfrm rot="16200000" flipH="1">
            <a:off x="5238423" y="2122814"/>
            <a:ext cx="876955" cy="1600201"/>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6477001" y="4115316"/>
            <a:ext cx="24765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7120625" y="4371936"/>
            <a:ext cx="830050" cy="369332"/>
          </a:xfrm>
          <a:prstGeom prst="rect">
            <a:avLst/>
          </a:prstGeom>
          <a:noFill/>
        </p:spPr>
        <p:txBody>
          <a:bodyPr wrap="none" rtlCol="0">
            <a:spAutoFit/>
          </a:bodyPr>
          <a:lstStyle/>
          <a:p>
            <a:r>
              <a:rPr lang="en-US" dirty="0" smtClean="0"/>
              <a:t>Barrier</a:t>
            </a:r>
            <a:endParaRPr lang="en-US" dirty="0"/>
          </a:p>
        </p:txBody>
      </p:sp>
      <p:cxnSp>
        <p:nvCxnSpPr>
          <p:cNvPr id="28" name="Straight Arrow Connector 27"/>
          <p:cNvCxnSpPr/>
          <p:nvPr/>
        </p:nvCxnSpPr>
        <p:spPr>
          <a:xfrm>
            <a:off x="0" y="2708712"/>
            <a:ext cx="266700" cy="14505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1905000" y="2716054"/>
            <a:ext cx="266700" cy="14505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3810000" y="1878509"/>
            <a:ext cx="266700" cy="14505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4" name="Curved Connector 33"/>
          <p:cNvCxnSpPr/>
          <p:nvPr/>
        </p:nvCxnSpPr>
        <p:spPr>
          <a:xfrm rot="10800000" flipV="1">
            <a:off x="1600201" y="1878508"/>
            <a:ext cx="4876801" cy="830203"/>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4876800" y="1693842"/>
            <a:ext cx="829073" cy="369332"/>
          </a:xfrm>
          <a:prstGeom prst="rect">
            <a:avLst/>
          </a:prstGeom>
          <a:noFill/>
        </p:spPr>
        <p:txBody>
          <a:bodyPr wrap="none" rtlCol="0">
            <a:spAutoFit/>
          </a:bodyPr>
          <a:lstStyle/>
          <a:p>
            <a:r>
              <a:rPr lang="en-US" dirty="0" smtClean="0"/>
              <a:t>Barrier</a:t>
            </a:r>
            <a:endParaRPr lang="en-US" dirty="0"/>
          </a:p>
        </p:txBody>
      </p:sp>
      <p:cxnSp>
        <p:nvCxnSpPr>
          <p:cNvPr id="38" name="Curved Connector 37"/>
          <p:cNvCxnSpPr>
            <a:endCxn id="13" idx="3"/>
          </p:cNvCxnSpPr>
          <p:nvPr/>
        </p:nvCxnSpPr>
        <p:spPr>
          <a:xfrm rot="10800000" flipV="1">
            <a:off x="3771901" y="2484437"/>
            <a:ext cx="2705101" cy="539235"/>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5248673" y="2484436"/>
            <a:ext cx="829073" cy="369332"/>
          </a:xfrm>
          <a:prstGeom prst="rect">
            <a:avLst/>
          </a:prstGeom>
          <a:noFill/>
        </p:spPr>
        <p:txBody>
          <a:bodyPr wrap="none" rtlCol="0">
            <a:spAutoFit/>
          </a:bodyPr>
          <a:lstStyle/>
          <a:p>
            <a:r>
              <a:rPr lang="en-US" dirty="0" smtClean="0"/>
              <a:t>Barrier</a:t>
            </a:r>
            <a:endParaRPr lang="en-US" dirty="0"/>
          </a:p>
        </p:txBody>
      </p:sp>
      <p:cxnSp>
        <p:nvCxnSpPr>
          <p:cNvPr id="44" name="Curved Connector 43"/>
          <p:cNvCxnSpPr/>
          <p:nvPr/>
        </p:nvCxnSpPr>
        <p:spPr>
          <a:xfrm rot="10800000" flipV="1">
            <a:off x="5676901" y="2023566"/>
            <a:ext cx="800101" cy="274617"/>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5795763" y="1951038"/>
            <a:ext cx="829073" cy="369332"/>
          </a:xfrm>
          <a:prstGeom prst="rect">
            <a:avLst/>
          </a:prstGeom>
          <a:noFill/>
        </p:spPr>
        <p:txBody>
          <a:bodyPr wrap="none" rtlCol="0">
            <a:spAutoFit/>
          </a:bodyPr>
          <a:lstStyle/>
          <a:p>
            <a:r>
              <a:rPr lang="en-US" dirty="0" smtClean="0"/>
              <a:t>Barrier</a:t>
            </a:r>
            <a:endParaRPr lang="en-US" dirty="0"/>
          </a:p>
        </p:txBody>
      </p:sp>
      <p:cxnSp>
        <p:nvCxnSpPr>
          <p:cNvPr id="48" name="Shape 47"/>
          <p:cNvCxnSpPr>
            <a:stCxn id="58" idx="3"/>
          </p:cNvCxnSpPr>
          <p:nvPr/>
        </p:nvCxnSpPr>
        <p:spPr>
          <a:xfrm>
            <a:off x="1866900" y="3023673"/>
            <a:ext cx="304800" cy="2691327"/>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1" name="Shape 50"/>
          <p:cNvCxnSpPr>
            <a:stCxn id="13" idx="3"/>
          </p:cNvCxnSpPr>
          <p:nvPr/>
        </p:nvCxnSpPr>
        <p:spPr>
          <a:xfrm>
            <a:off x="3771900" y="3023673"/>
            <a:ext cx="304800" cy="2691327"/>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4" name="Shape 53"/>
          <p:cNvCxnSpPr>
            <a:stCxn id="9" idx="3"/>
          </p:cNvCxnSpPr>
          <p:nvPr/>
        </p:nvCxnSpPr>
        <p:spPr>
          <a:xfrm>
            <a:off x="5676900" y="2217738"/>
            <a:ext cx="400846" cy="3497262"/>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47" name="Rectangle 46"/>
          <p:cNvSpPr/>
          <p:nvPr/>
        </p:nvSpPr>
        <p:spPr>
          <a:xfrm>
            <a:off x="3924300" y="1693842"/>
            <a:ext cx="1905000" cy="352955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Slide Number Placeholder 41"/>
          <p:cNvSpPr>
            <a:spLocks noGrp="1"/>
          </p:cNvSpPr>
          <p:nvPr>
            <p:ph type="sldNum" sz="quarter" idx="12"/>
          </p:nvPr>
        </p:nvSpPr>
        <p:spPr/>
        <p:txBody>
          <a:bodyPr/>
          <a:lstStyle/>
          <a:p>
            <a:fld id="{08210399-BF1E-F845-A018-4F8D6DDD9A3F}" type="slidenum">
              <a:rPr lang="en-US" smtClean="0"/>
              <a:pPr/>
              <a:t>80</a:t>
            </a:fld>
            <a:endParaRPr lang="en-US"/>
          </a:p>
        </p:txBody>
      </p:sp>
      <p:sp>
        <p:nvSpPr>
          <p:cNvPr id="53" name="Title 3"/>
          <p:cNvSpPr>
            <a:spLocks noGrp="1"/>
          </p:cNvSpPr>
          <p:nvPr>
            <p:ph type="title"/>
          </p:nvPr>
        </p:nvSpPr>
        <p:spPr>
          <a:xfrm>
            <a:off x="457200" y="0"/>
            <a:ext cx="8229600" cy="914400"/>
          </a:xfrm>
        </p:spPr>
        <p:txBody>
          <a:bodyPr>
            <a:normAutofit/>
          </a:bodyPr>
          <a:lstStyle/>
          <a:p>
            <a:r>
              <a:rPr lang="en-US" sz="3200" b="1" dirty="0" smtClean="0">
                <a:solidFill>
                  <a:schemeClr val="accent2"/>
                </a:solidFill>
              </a:rPr>
              <a:t>POE</a:t>
            </a:r>
            <a:endParaRPr lang="en-US" sz="3200" b="1" dirty="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par>
                                <p:cTn id="8" presetID="9" presetClass="entr" presetSubtype="0" fill="hold" grpId="0" nodeType="withEffect">
                                  <p:stCondLst>
                                    <p:cond delay="0"/>
                                  </p:stCondLst>
                                  <p:iterate type="lt">
                                    <p:tmPct val="0"/>
                                  </p:iterate>
                                  <p:childTnLst>
                                    <p:set>
                                      <p:cBhvr>
                                        <p:cTn id="9" dur="1" fill="hold">
                                          <p:stCondLst>
                                            <p:cond delay="0"/>
                                          </p:stCondLst>
                                        </p:cTn>
                                        <p:tgtEl>
                                          <p:spTgt spid="40"/>
                                        </p:tgtEl>
                                        <p:attrNameLst>
                                          <p:attrName>style.visibility</p:attrName>
                                        </p:attrNameLst>
                                      </p:cBhvr>
                                      <p:to>
                                        <p:strVal val="visible"/>
                                      </p:to>
                                    </p:set>
                                    <p:animEffect transition="in" filter="dissolve">
                                      <p:cBhvr>
                                        <p:cTn id="10" dur="500"/>
                                        <p:tgtEl>
                                          <p:spTgt spid="40"/>
                                        </p:tgtEl>
                                      </p:cBhvr>
                                    </p:animEffect>
                                  </p:childTnLst>
                                </p:cTn>
                              </p:par>
                              <p:par>
                                <p:cTn id="11" presetID="3" presetClass="emph" presetSubtype="2" fill="hold" grpId="0" nodeType="withEffect">
                                  <p:stCondLst>
                                    <p:cond delay="0"/>
                                  </p:stCondLst>
                                  <p:childTnLst>
                                    <p:animClr clrSpc="rgb">
                                      <p:cBhvr override="childStyle">
                                        <p:cTn id="12" dur="500" fill="hold"/>
                                        <p:tgtEl>
                                          <p:spTgt spid="9"/>
                                        </p:tgtEl>
                                        <p:attrNameLst>
                                          <p:attrName>style.color</p:attrName>
                                        </p:attrNameLst>
                                      </p:cBhvr>
                                      <p:to>
                                        <a:srgbClr val="33CC33"/>
                                      </p:to>
                                    </p:animClr>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3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3" presetClass="emph" presetSubtype="2" fill="hold" grpId="0" nodeType="clickEffect">
                                  <p:stCondLst>
                                    <p:cond delay="0"/>
                                  </p:stCondLst>
                                  <p:childTnLst>
                                    <p:animClr clrSpc="rgb">
                                      <p:cBhvr override="childStyle">
                                        <p:cTn id="20" dur="500" fill="hold"/>
                                        <p:tgtEl>
                                          <p:spTgt spid="72"/>
                                        </p:tgtEl>
                                        <p:attrNameLst>
                                          <p:attrName>style.color</p:attrName>
                                        </p:attrNameLst>
                                      </p:cBhvr>
                                      <p:to>
                                        <a:srgbClr val="FF9900"/>
                                      </p:to>
                                    </p:animClr>
                                  </p:childTnLst>
                                </p:cTn>
                              </p:par>
                              <p:par>
                                <p:cTn id="21" presetID="3" presetClass="emph" presetSubtype="2" fill="hold" nodeType="withEffect">
                                  <p:stCondLst>
                                    <p:cond delay="0"/>
                                  </p:stCondLst>
                                  <p:iterate type="lt">
                                    <p:tmPct val="0"/>
                                  </p:iterate>
                                  <p:childTnLst>
                                    <p:animClr clrSpc="rgb">
                                      <p:cBhvr override="childStyle">
                                        <p:cTn id="22" dur="500" fill="hold"/>
                                        <p:tgtEl>
                                          <p:spTgt spid="78"/>
                                        </p:tgtEl>
                                        <p:attrNameLst>
                                          <p:attrName>style.color</p:attrName>
                                        </p:attrNameLst>
                                      </p:cBhvr>
                                      <p:to>
                                        <a:srgbClr val="FF9900"/>
                                      </p:to>
                                    </p:animClr>
                                  </p:childTnLst>
                                </p:cTn>
                              </p:par>
                              <p:par>
                                <p:cTn id="23" presetID="3" presetClass="emph" presetSubtype="2" fill="hold" nodeType="withEffect">
                                  <p:stCondLst>
                                    <p:cond delay="0"/>
                                  </p:stCondLst>
                                  <p:childTnLst>
                                    <p:animClr clrSpc="rgb">
                                      <p:cBhvr override="childStyle">
                                        <p:cTn id="24" dur="500" fill="hold"/>
                                        <p:tgtEl>
                                          <p:spTgt spid="30"/>
                                        </p:tgtEl>
                                        <p:attrNameLst>
                                          <p:attrName>style.color</p:attrName>
                                        </p:attrNameLst>
                                      </p:cBhvr>
                                      <p:to>
                                        <a:srgbClr val="FF9900"/>
                                      </p:to>
                                    </p:animClr>
                                  </p:childTnLst>
                                </p:cTn>
                              </p:par>
                              <p:par>
                                <p:cTn id="25" presetID="3" presetClass="emph" presetSubtype="2" fill="hold" nodeType="withEffect">
                                  <p:stCondLst>
                                    <p:cond delay="0"/>
                                  </p:stCondLst>
                                  <p:iterate type="lt">
                                    <p:tmPct val="0"/>
                                  </p:iterate>
                                  <p:childTnLst>
                                    <p:animClr clrSpc="rgb">
                                      <p:cBhvr override="childStyle">
                                        <p:cTn id="26" dur="500" fill="hold"/>
                                        <p:tgtEl>
                                          <p:spTgt spid="45"/>
                                        </p:tgtEl>
                                        <p:attrNameLst>
                                          <p:attrName>style.color</p:attrName>
                                        </p:attrNameLst>
                                      </p:cBhvr>
                                      <p:to>
                                        <a:srgbClr val="FF9900"/>
                                      </p:to>
                                    </p:animClr>
                                  </p:childTnLst>
                                </p:cTn>
                              </p:par>
                              <p:par>
                                <p:cTn id="27" presetID="3" presetClass="emph" presetSubtype="2" fill="hold" nodeType="withEffect">
                                  <p:stCondLst>
                                    <p:cond delay="0"/>
                                  </p:stCondLst>
                                  <p:iterate type="lt">
                                    <p:tmPct val="0"/>
                                  </p:iterate>
                                  <p:childTnLst>
                                    <p:animClr clrSpc="rgb">
                                      <p:cBhvr override="childStyle">
                                        <p:cTn id="28" dur="500" fill="hold"/>
                                        <p:tgtEl>
                                          <p:spTgt spid="40"/>
                                        </p:tgtEl>
                                        <p:attrNameLst>
                                          <p:attrName>style.color</p:attrName>
                                        </p:attrNameLst>
                                      </p:cBhvr>
                                      <p:to>
                                        <a:srgbClr val="FF9900"/>
                                      </p:to>
                                    </p:animClr>
                                  </p:childTnLst>
                                </p:cTn>
                              </p:par>
                            </p:childTnLst>
                          </p:cTn>
                        </p:par>
                      </p:childTnLst>
                    </p:cTn>
                  </p:par>
                  <p:par>
                    <p:cTn id="29" fill="hold">
                      <p:stCondLst>
                        <p:cond delay="indefinite"/>
                      </p:stCondLst>
                      <p:childTnLst>
                        <p:par>
                          <p:cTn id="30" fill="hold">
                            <p:stCondLst>
                              <p:cond delay="0"/>
                            </p:stCondLst>
                            <p:childTnLst>
                              <p:par>
                                <p:cTn id="31" presetID="3" presetClass="emph" presetSubtype="2" fill="hold" grpId="1" nodeType="clickEffect">
                                  <p:stCondLst>
                                    <p:cond delay="0"/>
                                  </p:stCondLst>
                                  <p:childTnLst>
                                    <p:animClr clrSpc="rgb">
                                      <p:cBhvr override="childStyle">
                                        <p:cTn id="32" dur="500" fill="hold"/>
                                        <p:tgtEl>
                                          <p:spTgt spid="72"/>
                                        </p:tgtEl>
                                        <p:attrNameLst>
                                          <p:attrName>style.color</p:attrName>
                                        </p:attrNameLst>
                                      </p:cBhvr>
                                      <p:to>
                                        <a:srgbClr val="00CCFF"/>
                                      </p:to>
                                    </p:animClr>
                                  </p:childTnLst>
                                </p:cTn>
                              </p:par>
                              <p:par>
                                <p:cTn id="33" presetID="3" presetClass="emph" presetSubtype="2" fill="hold" grpId="0" nodeType="withEffect">
                                  <p:stCondLst>
                                    <p:cond delay="0"/>
                                  </p:stCondLst>
                                  <p:childTnLst>
                                    <p:animClr clrSpc="rgb">
                                      <p:cBhvr override="childStyle">
                                        <p:cTn id="34" dur="500" fill="hold"/>
                                        <p:tgtEl>
                                          <p:spTgt spid="30"/>
                                        </p:tgtEl>
                                        <p:attrNameLst>
                                          <p:attrName>style.color</p:attrName>
                                        </p:attrNameLst>
                                      </p:cBhvr>
                                      <p:to>
                                        <a:srgbClr val="00CCFF"/>
                                      </p:to>
                                    </p:animClr>
                                  </p:childTnLst>
                                </p:cTn>
                              </p:par>
                              <p:par>
                                <p:cTn id="35" presetID="3" presetClass="emph" presetSubtype="2" fill="hold" grpId="0" nodeType="withEffect">
                                  <p:stCondLst>
                                    <p:cond delay="0"/>
                                  </p:stCondLst>
                                  <p:iterate type="lt">
                                    <p:tmPct val="0"/>
                                  </p:iterate>
                                  <p:childTnLst>
                                    <p:animClr clrSpc="rgb">
                                      <p:cBhvr override="childStyle">
                                        <p:cTn id="36" dur="500" fill="hold"/>
                                        <p:tgtEl>
                                          <p:spTgt spid="78"/>
                                        </p:tgtEl>
                                        <p:attrNameLst>
                                          <p:attrName>style.color</p:attrName>
                                        </p:attrNameLst>
                                      </p:cBhvr>
                                      <p:to>
                                        <a:schemeClr val="accent2"/>
                                      </p:to>
                                    </p:animClr>
                                  </p:childTnLst>
                                </p:cTn>
                              </p:par>
                              <p:par>
                                <p:cTn id="37" presetID="3" presetClass="emph" presetSubtype="2" fill="hold" grpId="0" nodeType="withEffect">
                                  <p:stCondLst>
                                    <p:cond delay="0"/>
                                  </p:stCondLst>
                                  <p:iterate type="lt">
                                    <p:tmPct val="0"/>
                                  </p:iterate>
                                  <p:childTnLst>
                                    <p:animClr clrSpc="rgb">
                                      <p:cBhvr override="childStyle">
                                        <p:cTn id="38" dur="500" fill="hold"/>
                                        <p:tgtEl>
                                          <p:spTgt spid="45"/>
                                        </p:tgtEl>
                                        <p:attrNameLst>
                                          <p:attrName>style.color</p:attrName>
                                        </p:attrNameLst>
                                      </p:cBhvr>
                                      <p:to>
                                        <a:schemeClr val="accent2"/>
                                      </p:to>
                                    </p:animClr>
                                  </p:childTnLst>
                                </p:cTn>
                              </p:par>
                              <p:par>
                                <p:cTn id="39" presetID="3" presetClass="emph" presetSubtype="2" fill="hold" grpId="1" nodeType="withEffect">
                                  <p:stCondLst>
                                    <p:cond delay="0"/>
                                  </p:stCondLst>
                                  <p:iterate type="lt">
                                    <p:tmPct val="0"/>
                                  </p:iterate>
                                  <p:childTnLst>
                                    <p:animClr clrSpc="rgb">
                                      <p:cBhvr override="childStyle">
                                        <p:cTn id="40" dur="500" fill="hold"/>
                                        <p:tgtEl>
                                          <p:spTgt spid="40"/>
                                        </p:tgtEl>
                                        <p:attrNameLst>
                                          <p:attrName>style.color</p:attrName>
                                        </p:attrNameLst>
                                      </p:cBhvr>
                                      <p:to>
                                        <a:schemeClr val="accent2"/>
                                      </p:to>
                                    </p:animClr>
                                  </p:childTnLst>
                                </p:cTn>
                              </p:par>
                            </p:childTnLst>
                          </p:cTn>
                        </p:par>
                      </p:childTnLst>
                    </p:cTn>
                  </p:par>
                  <p:par>
                    <p:cTn id="41" fill="hold">
                      <p:stCondLst>
                        <p:cond delay="indefinite"/>
                      </p:stCondLst>
                      <p:childTnLst>
                        <p:par>
                          <p:cTn id="42" fill="hold">
                            <p:stCondLst>
                              <p:cond delay="0"/>
                            </p:stCondLst>
                            <p:childTnLst>
                              <p:par>
                                <p:cTn id="43" presetID="35" presetClass="emph" presetSubtype="0" fill="hold" grpId="1" nodeType="clickEffect">
                                  <p:stCondLst>
                                    <p:cond delay="0"/>
                                  </p:stCondLst>
                                  <p:iterate type="lt">
                                    <p:tmPct val="0"/>
                                  </p:iterate>
                                  <p:childTnLst>
                                    <p:anim calcmode="discrete" valueType="str">
                                      <p:cBhvr>
                                        <p:cTn id="44" dur="1000" fill="hold"/>
                                        <p:tgtEl>
                                          <p:spTgt spid="78"/>
                                        </p:tgtEl>
                                        <p:attrNameLst>
                                          <p:attrName>style.visibility</p:attrName>
                                        </p:attrNameLst>
                                      </p:cBhvr>
                                      <p:tavLst>
                                        <p:tav tm="0">
                                          <p:val>
                                            <p:strVal val="hidden"/>
                                          </p:val>
                                        </p:tav>
                                        <p:tav tm="50000">
                                          <p:val>
                                            <p:strVal val="visible"/>
                                          </p:val>
                                        </p:tav>
                                      </p:tavLst>
                                    </p:anim>
                                  </p:childTnLst>
                                </p:cTn>
                              </p:par>
                              <p:par>
                                <p:cTn id="45" presetID="35" presetClass="emph" presetSubtype="0" fill="hold" grpId="1" nodeType="withEffect">
                                  <p:stCondLst>
                                    <p:cond delay="0"/>
                                  </p:stCondLst>
                                  <p:iterate type="lt">
                                    <p:tmPct val="0"/>
                                  </p:iterate>
                                  <p:childTnLst>
                                    <p:anim calcmode="discrete" valueType="str">
                                      <p:cBhvr>
                                        <p:cTn id="46" dur="1000" fill="hold"/>
                                        <p:tgtEl>
                                          <p:spTgt spid="45"/>
                                        </p:tgtEl>
                                        <p:attrNameLst>
                                          <p:attrName>style.visibility</p:attrName>
                                        </p:attrNameLst>
                                      </p:cBhvr>
                                      <p:tavLst>
                                        <p:tav tm="0">
                                          <p:val>
                                            <p:strVal val="hidden"/>
                                          </p:val>
                                        </p:tav>
                                        <p:tav tm="50000">
                                          <p:val>
                                            <p:strVal val="visible"/>
                                          </p:val>
                                        </p:tav>
                                      </p:tavLst>
                                    </p:anim>
                                  </p:childTnLst>
                                </p:cTn>
                              </p:par>
                              <p:par>
                                <p:cTn id="47" presetID="35" presetClass="emph" presetSubtype="0" fill="hold" grpId="2" nodeType="withEffect">
                                  <p:stCondLst>
                                    <p:cond delay="0"/>
                                  </p:stCondLst>
                                  <p:iterate type="lt">
                                    <p:tmPct val="0"/>
                                  </p:iterate>
                                  <p:childTnLst>
                                    <p:anim calcmode="discrete" valueType="str">
                                      <p:cBhvr>
                                        <p:cTn id="48" dur="1000" fill="hold"/>
                                        <p:tgtEl>
                                          <p:spTgt spid="40"/>
                                        </p:tgtEl>
                                        <p:attrNameLst>
                                          <p:attrName>style.visibility</p:attrName>
                                        </p:attrNameLst>
                                      </p:cBhvr>
                                      <p:tavLst>
                                        <p:tav tm="0">
                                          <p:val>
                                            <p:strVal val="hidden"/>
                                          </p:val>
                                        </p:tav>
                                        <p:tav tm="50000">
                                          <p:val>
                                            <p:strVal val="visible"/>
                                          </p:val>
                                        </p:tav>
                                      </p:tavLst>
                                    </p:anim>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47"/>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wipe(right)">
                                      <p:cBhvr>
                                        <p:cTn id="57" dur="500"/>
                                        <p:tgtEl>
                                          <p:spTgt spid="34"/>
                                        </p:tgtEl>
                                      </p:cBhvr>
                                    </p:animEffect>
                                  </p:childTnLst>
                                </p:cTn>
                              </p:par>
                              <p:par>
                                <p:cTn id="58" presetID="1" presetClass="entr" presetSubtype="0" fill="hold" grpId="0" nodeType="withEffect">
                                  <p:stCondLst>
                                    <p:cond delay="0"/>
                                  </p:stCondLst>
                                  <p:childTnLst>
                                    <p:set>
                                      <p:cBhvr>
                                        <p:cTn id="59" dur="1" fill="hold">
                                          <p:stCondLst>
                                            <p:cond delay="0"/>
                                          </p:stCondLst>
                                        </p:cTn>
                                        <p:tgtEl>
                                          <p:spTgt spid="36"/>
                                        </p:tgtEl>
                                        <p:attrNameLst>
                                          <p:attrName>style.visibility</p:attrName>
                                        </p:attrNameLst>
                                      </p:cBhvr>
                                      <p:to>
                                        <p:strVal val="visible"/>
                                      </p:to>
                                    </p:set>
                                  </p:childTnLst>
                                </p:cTn>
                              </p:par>
                              <p:par>
                                <p:cTn id="60" presetID="22" presetClass="entr" presetSubtype="2" fill="hold" nodeType="with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right)">
                                      <p:cBhvr>
                                        <p:cTn id="62" dur="500"/>
                                        <p:tgtEl>
                                          <p:spTgt spid="44"/>
                                        </p:tgtEl>
                                      </p:cBhvr>
                                    </p:animEffect>
                                  </p:childTnLst>
                                </p:cTn>
                              </p:par>
                              <p:par>
                                <p:cTn id="63" presetID="1"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childTnLst>
                                </p:cTn>
                              </p:par>
                              <p:par>
                                <p:cTn id="65" presetID="22" presetClass="entr" presetSubtype="2" fill="hold" nodeType="with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wipe(right)">
                                      <p:cBhvr>
                                        <p:cTn id="67" dur="500"/>
                                        <p:tgtEl>
                                          <p:spTgt spid="38"/>
                                        </p:tgtEl>
                                      </p:cBhvr>
                                    </p:animEffect>
                                  </p:childTnLst>
                                </p:cTn>
                              </p:par>
                              <p:par>
                                <p:cTn id="68" presetID="1" presetClass="entr" presetSubtype="0" fill="hold" grpId="0" nodeType="withEffect">
                                  <p:stCondLst>
                                    <p:cond delay="0"/>
                                  </p:stCondLst>
                                  <p:childTnLst>
                                    <p:set>
                                      <p:cBhvr>
                                        <p:cTn id="69" dur="1" fill="hold">
                                          <p:stCondLst>
                                            <p:cond delay="0"/>
                                          </p:stCondLst>
                                        </p:cTn>
                                        <p:tgtEl>
                                          <p:spTgt spid="41"/>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xit" presetSubtype="0" fill="hold" nodeType="clickEffect">
                                  <p:stCondLst>
                                    <p:cond delay="0"/>
                                  </p:stCondLst>
                                  <p:childTnLst>
                                    <p:set>
                                      <p:cBhvr>
                                        <p:cTn id="73" dur="1" fill="hold">
                                          <p:stCondLst>
                                            <p:cond delay="0"/>
                                          </p:stCondLst>
                                        </p:cTn>
                                        <p:tgtEl>
                                          <p:spTgt spid="34"/>
                                        </p:tgtEl>
                                        <p:attrNameLst>
                                          <p:attrName>style.visibility</p:attrName>
                                        </p:attrNameLst>
                                      </p:cBhvr>
                                      <p:to>
                                        <p:strVal val="hidden"/>
                                      </p:to>
                                    </p:set>
                                  </p:childTnLst>
                                </p:cTn>
                              </p:par>
                              <p:par>
                                <p:cTn id="74" presetID="1" presetClass="exit" presetSubtype="0" fill="hold" grpId="1" nodeType="withEffect">
                                  <p:stCondLst>
                                    <p:cond delay="0"/>
                                  </p:stCondLst>
                                  <p:childTnLst>
                                    <p:set>
                                      <p:cBhvr>
                                        <p:cTn id="75" dur="1" fill="hold">
                                          <p:stCondLst>
                                            <p:cond delay="0"/>
                                          </p:stCondLst>
                                        </p:cTn>
                                        <p:tgtEl>
                                          <p:spTgt spid="36"/>
                                        </p:tgtEl>
                                        <p:attrNameLst>
                                          <p:attrName>style.visibility</p:attrName>
                                        </p:attrNameLst>
                                      </p:cBhvr>
                                      <p:to>
                                        <p:strVal val="hidden"/>
                                      </p:to>
                                    </p:set>
                                  </p:childTnLst>
                                </p:cTn>
                              </p:par>
                              <p:par>
                                <p:cTn id="76" presetID="1" presetClass="exit" presetSubtype="0" fill="hold" grpId="1" nodeType="withEffect">
                                  <p:stCondLst>
                                    <p:cond delay="0"/>
                                  </p:stCondLst>
                                  <p:childTnLst>
                                    <p:set>
                                      <p:cBhvr>
                                        <p:cTn id="77" dur="1" fill="hold">
                                          <p:stCondLst>
                                            <p:cond delay="0"/>
                                          </p:stCondLst>
                                        </p:cTn>
                                        <p:tgtEl>
                                          <p:spTgt spid="46"/>
                                        </p:tgtEl>
                                        <p:attrNameLst>
                                          <p:attrName>style.visibility</p:attrName>
                                        </p:attrNameLst>
                                      </p:cBhvr>
                                      <p:to>
                                        <p:strVal val="hidden"/>
                                      </p:to>
                                    </p:set>
                                  </p:childTnLst>
                                </p:cTn>
                              </p:par>
                              <p:par>
                                <p:cTn id="78" presetID="1" presetClass="exit" presetSubtype="0" fill="hold" nodeType="withEffect">
                                  <p:stCondLst>
                                    <p:cond delay="0"/>
                                  </p:stCondLst>
                                  <p:childTnLst>
                                    <p:set>
                                      <p:cBhvr>
                                        <p:cTn id="79" dur="1" fill="hold">
                                          <p:stCondLst>
                                            <p:cond delay="0"/>
                                          </p:stCondLst>
                                        </p:cTn>
                                        <p:tgtEl>
                                          <p:spTgt spid="44"/>
                                        </p:tgtEl>
                                        <p:attrNameLst>
                                          <p:attrName>style.visibility</p:attrName>
                                        </p:attrNameLst>
                                      </p:cBhvr>
                                      <p:to>
                                        <p:strVal val="hidden"/>
                                      </p:to>
                                    </p:set>
                                  </p:childTnLst>
                                </p:cTn>
                              </p:par>
                              <p:par>
                                <p:cTn id="80" presetID="1" presetClass="exit" presetSubtype="0" fill="hold" nodeType="withEffect">
                                  <p:stCondLst>
                                    <p:cond delay="0"/>
                                  </p:stCondLst>
                                  <p:childTnLst>
                                    <p:set>
                                      <p:cBhvr>
                                        <p:cTn id="81" dur="1" fill="hold">
                                          <p:stCondLst>
                                            <p:cond delay="0"/>
                                          </p:stCondLst>
                                        </p:cTn>
                                        <p:tgtEl>
                                          <p:spTgt spid="38"/>
                                        </p:tgtEl>
                                        <p:attrNameLst>
                                          <p:attrName>style.visibility</p:attrName>
                                        </p:attrNameLst>
                                      </p:cBhvr>
                                      <p:to>
                                        <p:strVal val="hidden"/>
                                      </p:to>
                                    </p:set>
                                  </p:childTnLst>
                                </p:cTn>
                              </p:par>
                              <p:par>
                                <p:cTn id="82" presetID="1" presetClass="exit" presetSubtype="0" fill="hold" grpId="1" nodeType="withEffect">
                                  <p:stCondLst>
                                    <p:cond delay="0"/>
                                  </p:stCondLst>
                                  <p:childTnLst>
                                    <p:set>
                                      <p:cBhvr>
                                        <p:cTn id="83" dur="1" fill="hold">
                                          <p:stCondLst>
                                            <p:cond delay="0"/>
                                          </p:stCondLst>
                                        </p:cTn>
                                        <p:tgtEl>
                                          <p:spTgt spid="41"/>
                                        </p:tgtEl>
                                        <p:attrNameLst>
                                          <p:attrName>style.visibility</p:attrName>
                                        </p:attrNameLst>
                                      </p:cBhvr>
                                      <p:to>
                                        <p:strVal val="hidden"/>
                                      </p:to>
                                    </p:set>
                                  </p:childTnLst>
                                </p:cTn>
                              </p:par>
                              <p:par>
                                <p:cTn id="84" presetID="22" presetClass="entr" presetSubtype="1" fill="hold" nodeType="withEffect">
                                  <p:stCondLst>
                                    <p:cond delay="0"/>
                                  </p:stCondLst>
                                  <p:childTnLst>
                                    <p:set>
                                      <p:cBhvr>
                                        <p:cTn id="85" dur="1" fill="hold">
                                          <p:stCondLst>
                                            <p:cond delay="0"/>
                                          </p:stCondLst>
                                        </p:cTn>
                                        <p:tgtEl>
                                          <p:spTgt spid="48"/>
                                        </p:tgtEl>
                                        <p:attrNameLst>
                                          <p:attrName>style.visibility</p:attrName>
                                        </p:attrNameLst>
                                      </p:cBhvr>
                                      <p:to>
                                        <p:strVal val="visible"/>
                                      </p:to>
                                    </p:set>
                                    <p:animEffect transition="in" filter="wipe(up)">
                                      <p:cBhvr>
                                        <p:cTn id="86" dur="500"/>
                                        <p:tgtEl>
                                          <p:spTgt spid="48"/>
                                        </p:tgtEl>
                                      </p:cBhvr>
                                    </p:animEffect>
                                  </p:childTnLst>
                                </p:cTn>
                              </p:par>
                              <p:par>
                                <p:cTn id="87" presetID="22" presetClass="entr" presetSubtype="1" fill="hold" nodeType="withEffect">
                                  <p:stCondLst>
                                    <p:cond delay="0"/>
                                  </p:stCondLst>
                                  <p:childTnLst>
                                    <p:set>
                                      <p:cBhvr>
                                        <p:cTn id="88" dur="1" fill="hold">
                                          <p:stCondLst>
                                            <p:cond delay="0"/>
                                          </p:stCondLst>
                                        </p:cTn>
                                        <p:tgtEl>
                                          <p:spTgt spid="51"/>
                                        </p:tgtEl>
                                        <p:attrNameLst>
                                          <p:attrName>style.visibility</p:attrName>
                                        </p:attrNameLst>
                                      </p:cBhvr>
                                      <p:to>
                                        <p:strVal val="visible"/>
                                      </p:to>
                                    </p:set>
                                    <p:animEffect transition="in" filter="wipe(up)">
                                      <p:cBhvr>
                                        <p:cTn id="89" dur="500"/>
                                        <p:tgtEl>
                                          <p:spTgt spid="51"/>
                                        </p:tgtEl>
                                      </p:cBhvr>
                                    </p:animEffect>
                                  </p:childTnLst>
                                </p:cTn>
                              </p:par>
                              <p:par>
                                <p:cTn id="90" presetID="22" presetClass="entr" presetSubtype="1" fill="hold" nodeType="withEffect">
                                  <p:stCondLst>
                                    <p:cond delay="0"/>
                                  </p:stCondLst>
                                  <p:childTnLst>
                                    <p:set>
                                      <p:cBhvr>
                                        <p:cTn id="91" dur="1" fill="hold">
                                          <p:stCondLst>
                                            <p:cond delay="0"/>
                                          </p:stCondLst>
                                        </p:cTn>
                                        <p:tgtEl>
                                          <p:spTgt spid="54"/>
                                        </p:tgtEl>
                                        <p:attrNameLst>
                                          <p:attrName>style.visibility</p:attrName>
                                        </p:attrNameLst>
                                      </p:cBhvr>
                                      <p:to>
                                        <p:strVal val="visible"/>
                                      </p:to>
                                    </p:set>
                                    <p:animEffect transition="in" filter="wipe(up)">
                                      <p:cBhvr>
                                        <p:cTn id="92" dur="500"/>
                                        <p:tgtEl>
                                          <p:spTgt spid="54"/>
                                        </p:tgtEl>
                                      </p:cBhvr>
                                    </p:animEffect>
                                  </p:childTnLst>
                                </p:cTn>
                              </p:par>
                              <p:par>
                                <p:cTn id="93" presetID="3" presetClass="emph" presetSubtype="2" fill="hold" grpId="0" nodeType="withEffect">
                                  <p:stCondLst>
                                    <p:cond delay="0"/>
                                  </p:stCondLst>
                                  <p:childTnLst>
                                    <p:animClr clrSpc="rgb">
                                      <p:cBhvr override="childStyle">
                                        <p:cTn id="94" dur="500" fill="hold"/>
                                        <p:tgtEl>
                                          <p:spTgt spid="58"/>
                                        </p:tgtEl>
                                        <p:attrNameLst>
                                          <p:attrName>style.color</p:attrName>
                                        </p:attrNameLst>
                                      </p:cBhvr>
                                      <p:to>
                                        <a:srgbClr val="FC1228"/>
                                      </p:to>
                                    </p:animClr>
                                  </p:childTnLst>
                                </p:cTn>
                              </p:par>
                              <p:par>
                                <p:cTn id="95" presetID="3" presetClass="emph" presetSubtype="2" fill="hold" grpId="0" nodeType="withEffect">
                                  <p:stCondLst>
                                    <p:cond delay="0"/>
                                  </p:stCondLst>
                                  <p:childTnLst>
                                    <p:animClr clrSpc="rgb">
                                      <p:cBhvr override="childStyle">
                                        <p:cTn id="96" dur="500" fill="hold"/>
                                        <p:tgtEl>
                                          <p:spTgt spid="13"/>
                                        </p:tgtEl>
                                        <p:attrNameLst>
                                          <p:attrName>style.color</p:attrName>
                                        </p:attrNameLst>
                                      </p:cBhvr>
                                      <p:to>
                                        <a:srgbClr val="FC1228"/>
                                      </p:to>
                                    </p:animClr>
                                  </p:childTnLst>
                                </p:cTn>
                              </p:par>
                              <p:par>
                                <p:cTn id="97" presetID="3" presetClass="emph" presetSubtype="2" fill="hold" grpId="1" nodeType="withEffect">
                                  <p:stCondLst>
                                    <p:cond delay="0"/>
                                  </p:stCondLst>
                                  <p:childTnLst>
                                    <p:animClr clrSpc="rgb">
                                      <p:cBhvr override="childStyle">
                                        <p:cTn id="98" dur="500" fill="hold"/>
                                        <p:tgtEl>
                                          <p:spTgt spid="9"/>
                                        </p:tgtEl>
                                        <p:attrNameLst>
                                          <p:attrName>style.color</p:attrName>
                                        </p:attrNameLst>
                                      </p:cBhvr>
                                      <p:to>
                                        <a:srgbClr val="FC1228"/>
                                      </p:to>
                                    </p:animClr>
                                  </p:childTnLst>
                                </p:cTn>
                              </p:par>
                            </p:childTnLst>
                          </p:cTn>
                        </p:par>
                      </p:childTnLst>
                    </p:cTn>
                  </p:par>
                  <p:par>
                    <p:cTn id="99" fill="hold">
                      <p:stCondLst>
                        <p:cond delay="indefinite"/>
                      </p:stCondLst>
                      <p:childTnLst>
                        <p:par>
                          <p:cTn id="100" fill="hold">
                            <p:stCondLst>
                              <p:cond delay="0"/>
                            </p:stCondLst>
                            <p:childTnLst>
                              <p:par>
                                <p:cTn id="101" presetID="42" presetClass="path" presetSubtype="0" accel="50000" decel="50000" fill="hold" nodeType="clickEffect">
                                  <p:stCondLst>
                                    <p:cond delay="0"/>
                                  </p:stCondLst>
                                  <p:childTnLst>
                                    <p:animMotion origin="layout" path="M -3.33333E-6 -3.88529E-7 L -3.33333E-6 0.11656 " pathEditMode="relative" rAng="0" ptsTypes="AA">
                                      <p:cBhvr>
                                        <p:cTn id="102" dur="500" fill="hold"/>
                                        <p:tgtEl>
                                          <p:spTgt spid="28"/>
                                        </p:tgtEl>
                                        <p:attrNameLst>
                                          <p:attrName>ppt_x</p:attrName>
                                          <p:attrName>ppt_y</p:attrName>
                                        </p:attrNameLst>
                                      </p:cBhvr>
                                      <p:rCtr x="0" y="58"/>
                                    </p:animMotion>
                                  </p:childTnLst>
                                </p:cTn>
                              </p:par>
                              <p:par>
                                <p:cTn id="103" presetID="42" presetClass="path" presetSubtype="0" accel="50000" decel="50000" fill="hold" nodeType="withEffect">
                                  <p:stCondLst>
                                    <p:cond delay="0"/>
                                  </p:stCondLst>
                                  <p:childTnLst>
                                    <p:animMotion origin="layout" path="M 3.33333E-6 4.54209E-6 L 3.33333E-6 0.11563 " pathEditMode="relative" rAng="0" ptsTypes="AA">
                                      <p:cBhvr>
                                        <p:cTn id="104" dur="500" fill="hold"/>
                                        <p:tgtEl>
                                          <p:spTgt spid="29"/>
                                        </p:tgtEl>
                                        <p:attrNameLst>
                                          <p:attrName>ppt_x</p:attrName>
                                          <p:attrName>ppt_y</p:attrName>
                                        </p:attrNameLst>
                                      </p:cBhvr>
                                      <p:rCtr x="0" y="58"/>
                                    </p:animMotion>
                                  </p:childTnLst>
                                </p:cTn>
                              </p:par>
                              <p:par>
                                <p:cTn id="105" presetID="42" presetClass="path" presetSubtype="0" accel="50000" decel="50000" fill="hold" nodeType="withEffect">
                                  <p:stCondLst>
                                    <p:cond delay="0"/>
                                  </p:stCondLst>
                                  <p:childTnLst>
                                    <p:animMotion origin="layout" path="M 0 2.43293E-6 L 0 0.12095 " pathEditMode="relative" rAng="0" ptsTypes="AA">
                                      <p:cBhvr>
                                        <p:cTn id="106" dur="500" fill="hold"/>
                                        <p:tgtEl>
                                          <p:spTgt spid="32"/>
                                        </p:tgtEl>
                                        <p:attrNameLst>
                                          <p:attrName>ppt_x</p:attrName>
                                          <p:attrName>ppt_y</p:attrName>
                                        </p:attrNameLst>
                                      </p:cBhvr>
                                      <p:rCtr x="0" y="60"/>
                                    </p:animMotion>
                                  </p:childTnLst>
                                </p:cTn>
                              </p:par>
                              <p:par>
                                <p:cTn id="107" presetID="1" presetClass="exit" presetSubtype="0" fill="hold" nodeType="withEffect">
                                  <p:stCondLst>
                                    <p:cond delay="0"/>
                                  </p:stCondLst>
                                  <p:childTnLst>
                                    <p:set>
                                      <p:cBhvr>
                                        <p:cTn id="108" dur="1" fill="hold">
                                          <p:stCondLst>
                                            <p:cond delay="0"/>
                                          </p:stCondLst>
                                        </p:cTn>
                                        <p:tgtEl>
                                          <p:spTgt spid="48"/>
                                        </p:tgtEl>
                                        <p:attrNameLst>
                                          <p:attrName>style.visibility</p:attrName>
                                        </p:attrNameLst>
                                      </p:cBhvr>
                                      <p:to>
                                        <p:strVal val="hidden"/>
                                      </p:to>
                                    </p:set>
                                  </p:childTnLst>
                                </p:cTn>
                              </p:par>
                              <p:par>
                                <p:cTn id="109" presetID="1" presetClass="exit" presetSubtype="0" fill="hold" nodeType="withEffect">
                                  <p:stCondLst>
                                    <p:cond delay="0"/>
                                  </p:stCondLst>
                                  <p:childTnLst>
                                    <p:set>
                                      <p:cBhvr>
                                        <p:cTn id="110" dur="1" fill="hold">
                                          <p:stCondLst>
                                            <p:cond delay="0"/>
                                          </p:stCondLst>
                                        </p:cTn>
                                        <p:tgtEl>
                                          <p:spTgt spid="51"/>
                                        </p:tgtEl>
                                        <p:attrNameLst>
                                          <p:attrName>style.visibility</p:attrName>
                                        </p:attrNameLst>
                                      </p:cBhvr>
                                      <p:to>
                                        <p:strVal val="hidden"/>
                                      </p:to>
                                    </p:set>
                                  </p:childTnLst>
                                </p:cTn>
                              </p:par>
                              <p:par>
                                <p:cTn id="111" presetID="1" presetClass="exit" presetSubtype="0" fill="hold" nodeType="withEffect">
                                  <p:stCondLst>
                                    <p:cond delay="0"/>
                                  </p:stCondLst>
                                  <p:childTnLst>
                                    <p:set>
                                      <p:cBhvr>
                                        <p:cTn id="112" dur="1" fill="hold">
                                          <p:stCondLst>
                                            <p:cond delay="0"/>
                                          </p:stCondLst>
                                        </p:cTn>
                                        <p:tgtEl>
                                          <p:spTgt spid="54"/>
                                        </p:tgtEl>
                                        <p:attrNameLst>
                                          <p:attrName>style.visibility</p:attrName>
                                        </p:attrNameLst>
                                      </p:cBhvr>
                                      <p:to>
                                        <p:strVal val="hidden"/>
                                      </p:to>
                                    </p:set>
                                  </p:childTnLst>
                                </p:cTn>
                              </p:par>
                              <p:par>
                                <p:cTn id="113" presetID="3" presetClass="emph" presetSubtype="2" fill="hold" grpId="2" nodeType="withEffect">
                                  <p:stCondLst>
                                    <p:cond delay="0"/>
                                  </p:stCondLst>
                                  <p:childTnLst>
                                    <p:animClr clrSpc="rgb">
                                      <p:cBhvr override="childStyle">
                                        <p:cTn id="114" dur="500" fill="hold"/>
                                        <p:tgtEl>
                                          <p:spTgt spid="72"/>
                                        </p:tgtEl>
                                        <p:attrNameLst>
                                          <p:attrName>style.color</p:attrName>
                                        </p:attrNameLst>
                                      </p:cBhvr>
                                      <p:to>
                                        <a:schemeClr val="tx1"/>
                                      </p:to>
                                    </p:animClr>
                                  </p:childTnLst>
                                </p:cTn>
                              </p:par>
                              <p:par>
                                <p:cTn id="115" presetID="3" presetClass="emph" presetSubtype="2" fill="hold" grpId="1" nodeType="withEffect">
                                  <p:stCondLst>
                                    <p:cond delay="0"/>
                                  </p:stCondLst>
                                  <p:childTnLst>
                                    <p:animClr clrSpc="rgb">
                                      <p:cBhvr override="childStyle">
                                        <p:cTn id="116" dur="500" fill="hold"/>
                                        <p:tgtEl>
                                          <p:spTgt spid="30"/>
                                        </p:tgtEl>
                                        <p:attrNameLst>
                                          <p:attrName>style.color</p:attrName>
                                        </p:attrNameLst>
                                      </p:cBhvr>
                                      <p:to>
                                        <a:schemeClr val="tx1"/>
                                      </p:to>
                                    </p:animClr>
                                  </p:childTnLst>
                                </p:cTn>
                              </p:par>
                            </p:childTnLst>
                          </p:cTn>
                        </p:par>
                      </p:childTnLst>
                    </p:cTn>
                  </p:par>
                  <p:par>
                    <p:cTn id="117" fill="hold">
                      <p:stCondLst>
                        <p:cond delay="indefinite"/>
                      </p:stCondLst>
                      <p:childTnLst>
                        <p:par>
                          <p:cTn id="118" fill="hold">
                            <p:stCondLst>
                              <p:cond delay="0"/>
                            </p:stCondLst>
                            <p:childTnLst>
                              <p:par>
                                <p:cTn id="119" presetID="63" presetClass="path" presetSubtype="0" accel="50000" decel="50000" fill="hold" grpId="0" nodeType="clickEffect">
                                  <p:stCondLst>
                                    <p:cond delay="0"/>
                                  </p:stCondLst>
                                  <p:childTnLst>
                                    <p:animMotion origin="layout" path="M 5.55112E-17 -1.56337E-6 L 0.21667 -1.56337E-6 " pathEditMode="relative" rAng="0" ptsTypes="AA">
                                      <p:cBhvr>
                                        <p:cTn id="120" dur="1000" fill="hold"/>
                                        <p:tgtEl>
                                          <p:spTgt spid="47"/>
                                        </p:tgtEl>
                                        <p:attrNameLst>
                                          <p:attrName>ppt_x</p:attrName>
                                          <p:attrName>ppt_y</p:attrName>
                                        </p:attrNameLst>
                                      </p:cBhvr>
                                      <p:rCtr x="10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3" grpId="0" animBg="1"/>
      <p:bldP spid="58" grpId="0" animBg="1"/>
      <p:bldP spid="72" grpId="0"/>
      <p:bldP spid="72" grpId="1"/>
      <p:bldP spid="72" grpId="2"/>
      <p:bldP spid="78" grpId="0"/>
      <p:bldP spid="78" grpId="1"/>
      <p:bldP spid="30" grpId="0"/>
      <p:bldP spid="30" grpId="1"/>
      <p:bldP spid="45" grpId="0"/>
      <p:bldP spid="45" grpId="1"/>
      <p:bldP spid="40" grpId="0"/>
      <p:bldP spid="40" grpId="1"/>
      <p:bldP spid="40" grpId="2"/>
      <p:bldP spid="36" grpId="0"/>
      <p:bldP spid="36" grpId="1"/>
      <p:bldP spid="41" grpId="0"/>
      <p:bldP spid="41" grpId="1"/>
      <p:bldP spid="46" grpId="0"/>
      <p:bldP spid="46" grpId="1"/>
      <p:bldP spid="47" grpId="0" animBg="1"/>
      <p:bldP spid="47" grpId="1"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66700" y="884238"/>
            <a:ext cx="54102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t> P0                            P1                         P2</a:t>
            </a:r>
            <a:endParaRPr lang="en-US" sz="2200" dirty="0"/>
          </a:p>
        </p:txBody>
      </p:sp>
      <p:sp>
        <p:nvSpPr>
          <p:cNvPr id="9" name="Rectangle 8"/>
          <p:cNvSpPr/>
          <p:nvPr/>
        </p:nvSpPr>
        <p:spPr>
          <a:xfrm>
            <a:off x="4076700" y="1951038"/>
            <a:ext cx="1600200" cy="5334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Barrier</a:t>
            </a:r>
            <a:endParaRPr lang="en-US" dirty="0">
              <a:solidFill>
                <a:srgbClr val="FF0000"/>
              </a:solidFill>
            </a:endParaRPr>
          </a:p>
        </p:txBody>
      </p:sp>
      <p:sp>
        <p:nvSpPr>
          <p:cNvPr id="10" name="Rectangle 9"/>
          <p:cNvSpPr/>
          <p:nvPr/>
        </p:nvSpPr>
        <p:spPr>
          <a:xfrm>
            <a:off x="4076700" y="2756973"/>
            <a:ext cx="1600200" cy="5334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Isend(1, </a:t>
            </a:r>
            <a:r>
              <a:rPr lang="en-US" dirty="0" err="1" smtClean="0">
                <a:solidFill>
                  <a:schemeClr val="tx1"/>
                </a:solidFill>
              </a:rPr>
              <a:t>req</a:t>
            </a:r>
            <a:r>
              <a:rPr lang="en-US" dirty="0" smtClean="0">
                <a:solidFill>
                  <a:schemeClr val="tx1"/>
                </a:solidFill>
              </a:rPr>
              <a:t>)</a:t>
            </a:r>
            <a:endParaRPr lang="en-US" dirty="0">
              <a:solidFill>
                <a:schemeClr val="tx1"/>
              </a:solidFill>
            </a:endParaRPr>
          </a:p>
        </p:txBody>
      </p:sp>
      <p:sp>
        <p:nvSpPr>
          <p:cNvPr id="11" name="Rectangle 10"/>
          <p:cNvSpPr/>
          <p:nvPr/>
        </p:nvSpPr>
        <p:spPr>
          <a:xfrm>
            <a:off x="4076700" y="3583504"/>
            <a:ext cx="1600200" cy="5334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chemeClr val="tx1"/>
                </a:solidFill>
              </a:rPr>
              <a:t>Wait(req</a:t>
            </a:r>
            <a:r>
              <a:rPr lang="en-US" dirty="0" smtClean="0">
                <a:solidFill>
                  <a:schemeClr val="tx1"/>
                </a:solidFill>
              </a:rPr>
              <a:t>)</a:t>
            </a:r>
            <a:endParaRPr lang="en-US" dirty="0">
              <a:solidFill>
                <a:schemeClr val="tx1"/>
              </a:solidFill>
            </a:endParaRPr>
          </a:p>
        </p:txBody>
      </p:sp>
      <p:sp>
        <p:nvSpPr>
          <p:cNvPr id="18" name="Rounded Rectangle 17"/>
          <p:cNvSpPr/>
          <p:nvPr/>
        </p:nvSpPr>
        <p:spPr>
          <a:xfrm>
            <a:off x="266700" y="5715000"/>
            <a:ext cx="5943600" cy="838200"/>
          </a:xfrm>
          <a:prstGeom prst="roundRect">
            <a:avLst/>
          </a:prstGeom>
          <a:solidFill>
            <a:schemeClr val="accent5">
              <a:lumMod val="60000"/>
              <a:lumOff val="40000"/>
            </a:schemeClr>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MPI Runtime</a:t>
            </a:r>
            <a:endParaRPr lang="en-US" dirty="0"/>
          </a:p>
        </p:txBody>
      </p:sp>
      <p:sp>
        <p:nvSpPr>
          <p:cNvPr id="23" name="Rectangle 22"/>
          <p:cNvSpPr/>
          <p:nvPr/>
        </p:nvSpPr>
        <p:spPr>
          <a:xfrm>
            <a:off x="6477001" y="609601"/>
            <a:ext cx="2476500" cy="5503586"/>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TextBox 23"/>
          <p:cNvSpPr txBox="1"/>
          <p:nvPr/>
        </p:nvSpPr>
        <p:spPr>
          <a:xfrm>
            <a:off x="6477001" y="609601"/>
            <a:ext cx="2476500" cy="369332"/>
          </a:xfrm>
          <a:prstGeom prst="rect">
            <a:avLst/>
          </a:prstGeom>
          <a:solidFill>
            <a:schemeClr val="accent2">
              <a:lumMod val="60000"/>
              <a:lumOff val="40000"/>
            </a:schemeClr>
          </a:solidFill>
        </p:spPr>
        <p:txBody>
          <a:bodyPr wrap="square" rtlCol="0">
            <a:spAutoFit/>
          </a:bodyPr>
          <a:lstStyle/>
          <a:p>
            <a:r>
              <a:rPr lang="en-US" dirty="0" smtClean="0">
                <a:solidFill>
                  <a:schemeClr val="bg1"/>
                </a:solidFill>
              </a:rPr>
              <a:t>Scheduler</a:t>
            </a:r>
            <a:endParaRPr lang="en-US" dirty="0">
              <a:solidFill>
                <a:schemeClr val="bg1"/>
              </a:solidFill>
            </a:endParaRPr>
          </a:p>
        </p:txBody>
      </p:sp>
      <p:sp>
        <p:nvSpPr>
          <p:cNvPr id="12" name="Rectangle 11"/>
          <p:cNvSpPr/>
          <p:nvPr/>
        </p:nvSpPr>
        <p:spPr>
          <a:xfrm>
            <a:off x="2171700" y="1951038"/>
            <a:ext cx="1600200" cy="5334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rgbClr val="00FF00"/>
                </a:solidFill>
              </a:rPr>
              <a:t>Irecv</a:t>
            </a:r>
            <a:r>
              <a:rPr lang="en-US" dirty="0" smtClean="0">
                <a:solidFill>
                  <a:srgbClr val="00FF00"/>
                </a:solidFill>
              </a:rPr>
              <a:t>(*, </a:t>
            </a:r>
            <a:r>
              <a:rPr lang="en-US" dirty="0" err="1" smtClean="0">
                <a:solidFill>
                  <a:srgbClr val="00FF00"/>
                </a:solidFill>
              </a:rPr>
              <a:t>req</a:t>
            </a:r>
            <a:r>
              <a:rPr lang="en-US" dirty="0" smtClean="0">
                <a:solidFill>
                  <a:srgbClr val="00FF00"/>
                </a:solidFill>
              </a:rPr>
              <a:t>)</a:t>
            </a:r>
            <a:endParaRPr lang="en-US" dirty="0">
              <a:solidFill>
                <a:srgbClr val="00FF00"/>
              </a:solidFill>
            </a:endParaRPr>
          </a:p>
        </p:txBody>
      </p:sp>
      <p:sp>
        <p:nvSpPr>
          <p:cNvPr id="13" name="Rectangle 12"/>
          <p:cNvSpPr/>
          <p:nvPr/>
        </p:nvSpPr>
        <p:spPr>
          <a:xfrm>
            <a:off x="2171700" y="2756973"/>
            <a:ext cx="1600200" cy="5334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Barrier</a:t>
            </a:r>
            <a:endParaRPr lang="en-US" dirty="0">
              <a:solidFill>
                <a:srgbClr val="FF0000"/>
              </a:solidFill>
            </a:endParaRPr>
          </a:p>
        </p:txBody>
      </p:sp>
      <p:sp>
        <p:nvSpPr>
          <p:cNvPr id="50" name="Rectangle 49"/>
          <p:cNvSpPr/>
          <p:nvPr/>
        </p:nvSpPr>
        <p:spPr>
          <a:xfrm>
            <a:off x="2171700" y="3583504"/>
            <a:ext cx="1600200" cy="5334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Recv(2)</a:t>
            </a:r>
            <a:endParaRPr lang="en-US" dirty="0">
              <a:solidFill>
                <a:schemeClr val="tx1"/>
              </a:solidFill>
            </a:endParaRPr>
          </a:p>
        </p:txBody>
      </p:sp>
      <p:sp>
        <p:nvSpPr>
          <p:cNvPr id="52" name="Rectangle 51"/>
          <p:cNvSpPr/>
          <p:nvPr/>
        </p:nvSpPr>
        <p:spPr>
          <a:xfrm>
            <a:off x="2171700" y="4371936"/>
            <a:ext cx="1600200" cy="5334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chemeClr val="tx1"/>
                </a:solidFill>
              </a:rPr>
              <a:t>Wait(req</a:t>
            </a:r>
            <a:r>
              <a:rPr lang="en-US" dirty="0" smtClean="0">
                <a:solidFill>
                  <a:schemeClr val="tx1"/>
                </a:solidFill>
              </a:rPr>
              <a:t>)</a:t>
            </a:r>
            <a:endParaRPr lang="en-US" dirty="0">
              <a:solidFill>
                <a:schemeClr val="tx1"/>
              </a:solidFill>
            </a:endParaRPr>
          </a:p>
        </p:txBody>
      </p:sp>
      <p:sp>
        <p:nvSpPr>
          <p:cNvPr id="14" name="Rectangle 13"/>
          <p:cNvSpPr/>
          <p:nvPr/>
        </p:nvSpPr>
        <p:spPr>
          <a:xfrm>
            <a:off x="266700" y="1951038"/>
            <a:ext cx="1600200" cy="5334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FF00"/>
                </a:solidFill>
              </a:rPr>
              <a:t>Isend(1, </a:t>
            </a:r>
            <a:r>
              <a:rPr lang="en-US" dirty="0" err="1" smtClean="0">
                <a:solidFill>
                  <a:srgbClr val="00FF00"/>
                </a:solidFill>
              </a:rPr>
              <a:t>req</a:t>
            </a:r>
            <a:r>
              <a:rPr lang="en-US" dirty="0" smtClean="0">
                <a:solidFill>
                  <a:srgbClr val="00FF00"/>
                </a:solidFill>
              </a:rPr>
              <a:t>)</a:t>
            </a:r>
            <a:endParaRPr lang="en-US" dirty="0">
              <a:solidFill>
                <a:srgbClr val="00FF00"/>
              </a:solidFill>
            </a:endParaRPr>
          </a:p>
        </p:txBody>
      </p:sp>
      <p:sp>
        <p:nvSpPr>
          <p:cNvPr id="15" name="Rectangle 14"/>
          <p:cNvSpPr/>
          <p:nvPr/>
        </p:nvSpPr>
        <p:spPr>
          <a:xfrm>
            <a:off x="266700" y="3583504"/>
            <a:ext cx="1600200" cy="5334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chemeClr val="tx1"/>
                </a:solidFill>
              </a:rPr>
              <a:t>Wait(req</a:t>
            </a:r>
            <a:r>
              <a:rPr lang="en-US" dirty="0" smtClean="0">
                <a:solidFill>
                  <a:schemeClr val="tx1"/>
                </a:solidFill>
              </a:rPr>
              <a:t>)</a:t>
            </a:r>
            <a:endParaRPr lang="en-US" dirty="0">
              <a:solidFill>
                <a:schemeClr val="tx1"/>
              </a:solidFill>
            </a:endParaRPr>
          </a:p>
        </p:txBody>
      </p:sp>
      <p:sp>
        <p:nvSpPr>
          <p:cNvPr id="58" name="Rectangle 57"/>
          <p:cNvSpPr/>
          <p:nvPr/>
        </p:nvSpPr>
        <p:spPr>
          <a:xfrm>
            <a:off x="266700" y="2756973"/>
            <a:ext cx="1600200" cy="5334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Barrier</a:t>
            </a:r>
            <a:endParaRPr lang="en-US" dirty="0">
              <a:solidFill>
                <a:srgbClr val="FF0000"/>
              </a:solidFill>
            </a:endParaRPr>
          </a:p>
        </p:txBody>
      </p:sp>
      <p:sp>
        <p:nvSpPr>
          <p:cNvPr id="72" name="TextBox 71"/>
          <p:cNvSpPr txBox="1"/>
          <p:nvPr/>
        </p:nvSpPr>
        <p:spPr>
          <a:xfrm>
            <a:off x="7003180" y="1143000"/>
            <a:ext cx="947495" cy="369332"/>
          </a:xfrm>
          <a:prstGeom prst="rect">
            <a:avLst/>
          </a:prstGeom>
          <a:noFill/>
        </p:spPr>
        <p:txBody>
          <a:bodyPr wrap="none" rtlCol="0">
            <a:spAutoFit/>
          </a:bodyPr>
          <a:lstStyle/>
          <a:p>
            <a:r>
              <a:rPr lang="en-US" dirty="0" smtClean="0"/>
              <a:t>Isend(1)</a:t>
            </a:r>
            <a:endParaRPr lang="en-US" dirty="0"/>
          </a:p>
        </p:txBody>
      </p:sp>
      <p:sp>
        <p:nvSpPr>
          <p:cNvPr id="78" name="TextBox 77"/>
          <p:cNvSpPr txBox="1"/>
          <p:nvPr/>
        </p:nvSpPr>
        <p:spPr>
          <a:xfrm>
            <a:off x="6996869" y="1581706"/>
            <a:ext cx="891928" cy="369332"/>
          </a:xfrm>
          <a:prstGeom prst="rect">
            <a:avLst/>
          </a:prstGeom>
          <a:noFill/>
        </p:spPr>
        <p:txBody>
          <a:bodyPr wrap="square" rtlCol="0">
            <a:spAutoFit/>
          </a:bodyPr>
          <a:lstStyle/>
          <a:p>
            <a:r>
              <a:rPr lang="en-US" dirty="0" smtClean="0">
                <a:solidFill>
                  <a:srgbClr val="FF0000"/>
                </a:solidFill>
              </a:rPr>
              <a:t>Barrier</a:t>
            </a:r>
            <a:endParaRPr lang="en-US" dirty="0">
              <a:solidFill>
                <a:srgbClr val="FF0000"/>
              </a:solidFill>
            </a:endParaRPr>
          </a:p>
        </p:txBody>
      </p:sp>
      <p:cxnSp>
        <p:nvCxnSpPr>
          <p:cNvPr id="80" name="Straight Connector 79"/>
          <p:cNvCxnSpPr/>
          <p:nvPr/>
        </p:nvCxnSpPr>
        <p:spPr>
          <a:xfrm>
            <a:off x="6477001" y="2298184"/>
            <a:ext cx="24765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7058747" y="2387641"/>
            <a:ext cx="891928" cy="369332"/>
          </a:xfrm>
          <a:prstGeom prst="rect">
            <a:avLst/>
          </a:prstGeom>
          <a:noFill/>
        </p:spPr>
        <p:txBody>
          <a:bodyPr wrap="none" rtlCol="0">
            <a:spAutoFit/>
          </a:bodyPr>
          <a:lstStyle/>
          <a:p>
            <a:r>
              <a:rPr lang="en-US" dirty="0" err="1" smtClean="0"/>
              <a:t>Irecv</a:t>
            </a:r>
            <a:r>
              <a:rPr lang="en-US" dirty="0" smtClean="0"/>
              <a:t>(*)</a:t>
            </a:r>
            <a:endParaRPr lang="en-US" dirty="0"/>
          </a:p>
        </p:txBody>
      </p:sp>
      <p:sp>
        <p:nvSpPr>
          <p:cNvPr id="45" name="TextBox 44"/>
          <p:cNvSpPr txBox="1"/>
          <p:nvPr/>
        </p:nvSpPr>
        <p:spPr>
          <a:xfrm>
            <a:off x="7058747" y="2861112"/>
            <a:ext cx="830050" cy="369332"/>
          </a:xfrm>
          <a:prstGeom prst="rect">
            <a:avLst/>
          </a:prstGeom>
          <a:noFill/>
        </p:spPr>
        <p:txBody>
          <a:bodyPr wrap="none" rtlCol="0">
            <a:spAutoFit/>
          </a:bodyPr>
          <a:lstStyle/>
          <a:p>
            <a:r>
              <a:rPr lang="en-US" dirty="0" smtClean="0">
                <a:solidFill>
                  <a:srgbClr val="FF0000"/>
                </a:solidFill>
              </a:rPr>
              <a:t>Barrier</a:t>
            </a:r>
            <a:endParaRPr lang="en-US" dirty="0">
              <a:solidFill>
                <a:srgbClr val="FF0000"/>
              </a:solidFill>
            </a:endParaRPr>
          </a:p>
        </p:txBody>
      </p:sp>
      <p:cxnSp>
        <p:nvCxnSpPr>
          <p:cNvPr id="39" name="Straight Connector 38"/>
          <p:cNvCxnSpPr/>
          <p:nvPr/>
        </p:nvCxnSpPr>
        <p:spPr>
          <a:xfrm>
            <a:off x="6477001" y="4115316"/>
            <a:ext cx="24765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7120625" y="4371936"/>
            <a:ext cx="830050" cy="369332"/>
          </a:xfrm>
          <a:prstGeom prst="rect">
            <a:avLst/>
          </a:prstGeom>
          <a:noFill/>
        </p:spPr>
        <p:txBody>
          <a:bodyPr wrap="none" rtlCol="0">
            <a:spAutoFit/>
          </a:bodyPr>
          <a:lstStyle/>
          <a:p>
            <a:r>
              <a:rPr lang="en-US" dirty="0" smtClean="0">
                <a:solidFill>
                  <a:srgbClr val="FF0000"/>
                </a:solidFill>
              </a:rPr>
              <a:t>Barrier</a:t>
            </a:r>
            <a:endParaRPr lang="en-US" dirty="0">
              <a:solidFill>
                <a:srgbClr val="FF0000"/>
              </a:solidFill>
            </a:endParaRPr>
          </a:p>
        </p:txBody>
      </p:sp>
      <p:cxnSp>
        <p:nvCxnSpPr>
          <p:cNvPr id="28" name="Straight Arrow Connector 27"/>
          <p:cNvCxnSpPr/>
          <p:nvPr/>
        </p:nvCxnSpPr>
        <p:spPr>
          <a:xfrm>
            <a:off x="0" y="3510975"/>
            <a:ext cx="266700" cy="14505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1905000" y="3438446"/>
            <a:ext cx="266700" cy="14505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3810000" y="2684444"/>
            <a:ext cx="266700" cy="14505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2" name="Shape 41"/>
          <p:cNvCxnSpPr>
            <a:stCxn id="15" idx="0"/>
            <a:endCxn id="23" idx="1"/>
          </p:cNvCxnSpPr>
          <p:nvPr/>
        </p:nvCxnSpPr>
        <p:spPr>
          <a:xfrm rot="5400000" flipH="1" flipV="1">
            <a:off x="3660845" y="767349"/>
            <a:ext cx="222110" cy="5410201"/>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7003180" y="1928852"/>
            <a:ext cx="1130631" cy="369332"/>
          </a:xfrm>
          <a:prstGeom prst="rect">
            <a:avLst/>
          </a:prstGeom>
          <a:noFill/>
        </p:spPr>
        <p:txBody>
          <a:bodyPr wrap="none" rtlCol="0">
            <a:spAutoFit/>
          </a:bodyPr>
          <a:lstStyle/>
          <a:p>
            <a:r>
              <a:rPr lang="en-US" dirty="0" smtClean="0"/>
              <a:t>Wait (</a:t>
            </a:r>
            <a:r>
              <a:rPr lang="en-US" dirty="0" err="1" smtClean="0"/>
              <a:t>req</a:t>
            </a:r>
            <a:r>
              <a:rPr lang="en-US" dirty="0" smtClean="0"/>
              <a:t>)</a:t>
            </a:r>
            <a:endParaRPr lang="en-US" dirty="0"/>
          </a:p>
        </p:txBody>
      </p:sp>
      <p:cxnSp>
        <p:nvCxnSpPr>
          <p:cNvPr id="57" name="Curved Connector 56"/>
          <p:cNvCxnSpPr>
            <a:stCxn id="72" idx="1"/>
            <a:endCxn id="43" idx="1"/>
          </p:cNvCxnSpPr>
          <p:nvPr/>
        </p:nvCxnSpPr>
        <p:spPr>
          <a:xfrm rot="10800000" flipV="1">
            <a:off x="7003180" y="1327666"/>
            <a:ext cx="1588" cy="785852"/>
          </a:xfrm>
          <a:prstGeom prst="curvedConnector3">
            <a:avLst>
              <a:gd name="adj1" fmla="val 27371671"/>
            </a:avLst>
          </a:prstGeom>
          <a:ln>
            <a:tailEnd type="triangle" w="lg" len="lg"/>
          </a:ln>
        </p:spPr>
        <p:style>
          <a:lnRef idx="1">
            <a:schemeClr val="accent6"/>
          </a:lnRef>
          <a:fillRef idx="0">
            <a:schemeClr val="accent6"/>
          </a:fillRef>
          <a:effectRef idx="0">
            <a:schemeClr val="accent6"/>
          </a:effectRef>
          <a:fontRef idx="minor">
            <a:schemeClr val="tx1"/>
          </a:fontRef>
        </p:style>
      </p:cxnSp>
      <p:cxnSp>
        <p:nvCxnSpPr>
          <p:cNvPr id="68" name="Shape 67"/>
          <p:cNvCxnSpPr/>
          <p:nvPr/>
        </p:nvCxnSpPr>
        <p:spPr>
          <a:xfrm rot="10800000" flipH="1" flipV="1">
            <a:off x="7027808" y="1755279"/>
            <a:ext cx="61878" cy="347146"/>
          </a:xfrm>
          <a:prstGeom prst="curvedConnector4">
            <a:avLst>
              <a:gd name="adj1" fmla="val -369437"/>
              <a:gd name="adj2" fmla="val 76598"/>
            </a:avLst>
          </a:prstGeom>
          <a:ln>
            <a:tailEnd type="triangle" w="lg" len="lg"/>
          </a:ln>
        </p:spPr>
        <p:style>
          <a:lnRef idx="1">
            <a:schemeClr val="accent6"/>
          </a:lnRef>
          <a:fillRef idx="0">
            <a:schemeClr val="accent6"/>
          </a:fillRef>
          <a:effectRef idx="0">
            <a:schemeClr val="accent6"/>
          </a:effectRef>
          <a:fontRef idx="minor">
            <a:schemeClr val="tx1"/>
          </a:fontRef>
        </p:style>
      </p:cxnSp>
      <p:cxnSp>
        <p:nvCxnSpPr>
          <p:cNvPr id="75" name="Curved Connector 74"/>
          <p:cNvCxnSpPr>
            <a:endCxn id="23" idx="1"/>
          </p:cNvCxnSpPr>
          <p:nvPr/>
        </p:nvCxnSpPr>
        <p:spPr>
          <a:xfrm flipV="1">
            <a:off x="3771900" y="3361394"/>
            <a:ext cx="2705101" cy="222111"/>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76" name="TextBox 75"/>
          <p:cNvSpPr txBox="1"/>
          <p:nvPr/>
        </p:nvSpPr>
        <p:spPr>
          <a:xfrm>
            <a:off x="7058747" y="3176728"/>
            <a:ext cx="881139" cy="369332"/>
          </a:xfrm>
          <a:prstGeom prst="rect">
            <a:avLst/>
          </a:prstGeom>
          <a:noFill/>
        </p:spPr>
        <p:txBody>
          <a:bodyPr wrap="none" rtlCol="0">
            <a:spAutoFit/>
          </a:bodyPr>
          <a:lstStyle/>
          <a:p>
            <a:r>
              <a:rPr lang="en-US" dirty="0" err="1" smtClean="0"/>
              <a:t>Recv</a:t>
            </a:r>
            <a:r>
              <a:rPr lang="en-US" dirty="0" smtClean="0"/>
              <a:t>(2)</a:t>
            </a:r>
            <a:endParaRPr lang="en-US" dirty="0"/>
          </a:p>
        </p:txBody>
      </p:sp>
      <p:cxnSp>
        <p:nvCxnSpPr>
          <p:cNvPr id="79" name="Curved Connector 78"/>
          <p:cNvCxnSpPr>
            <a:stCxn id="30" idx="1"/>
            <a:endCxn id="76" idx="1"/>
          </p:cNvCxnSpPr>
          <p:nvPr/>
        </p:nvCxnSpPr>
        <p:spPr>
          <a:xfrm rot="10800000" flipV="1">
            <a:off x="7058747" y="2572306"/>
            <a:ext cx="1588" cy="789087"/>
          </a:xfrm>
          <a:prstGeom prst="curvedConnector3">
            <a:avLst>
              <a:gd name="adj1" fmla="val 24938610"/>
            </a:avLst>
          </a:prstGeom>
          <a:ln>
            <a:tailEnd type="triangle" w="lg" len="lg"/>
          </a:ln>
        </p:spPr>
        <p:style>
          <a:lnRef idx="1">
            <a:schemeClr val="accent6"/>
          </a:lnRef>
          <a:fillRef idx="0">
            <a:schemeClr val="accent6"/>
          </a:fillRef>
          <a:effectRef idx="0">
            <a:schemeClr val="accent6"/>
          </a:effectRef>
          <a:fontRef idx="minor">
            <a:schemeClr val="tx1"/>
          </a:fontRef>
        </p:style>
      </p:cxnSp>
      <p:cxnSp>
        <p:nvCxnSpPr>
          <p:cNvPr id="84" name="Shape 83"/>
          <p:cNvCxnSpPr/>
          <p:nvPr/>
        </p:nvCxnSpPr>
        <p:spPr>
          <a:xfrm rot="10800000" flipH="1" flipV="1">
            <a:off x="7118330" y="3003155"/>
            <a:ext cx="61878" cy="347146"/>
          </a:xfrm>
          <a:prstGeom prst="curvedConnector4">
            <a:avLst>
              <a:gd name="adj1" fmla="val -369437"/>
              <a:gd name="adj2" fmla="val 76598"/>
            </a:avLst>
          </a:prstGeom>
          <a:ln>
            <a:tailEnd type="triangle" w="lg" len="lg"/>
          </a:ln>
        </p:spPr>
        <p:style>
          <a:lnRef idx="1">
            <a:schemeClr val="accent6"/>
          </a:lnRef>
          <a:fillRef idx="0">
            <a:schemeClr val="accent6"/>
          </a:fillRef>
          <a:effectRef idx="0">
            <a:schemeClr val="accent6"/>
          </a:effectRef>
          <a:fontRef idx="minor">
            <a:schemeClr val="tx1"/>
          </a:fontRef>
        </p:style>
      </p:cxnSp>
      <p:cxnSp>
        <p:nvCxnSpPr>
          <p:cNvPr id="86" name="Curved Connector 85"/>
          <p:cNvCxnSpPr/>
          <p:nvPr/>
        </p:nvCxnSpPr>
        <p:spPr>
          <a:xfrm>
            <a:off x="5676900" y="3003154"/>
            <a:ext cx="800101" cy="652879"/>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89" name="TextBox 88"/>
          <p:cNvSpPr txBox="1"/>
          <p:nvPr/>
        </p:nvSpPr>
        <p:spPr>
          <a:xfrm>
            <a:off x="7089686" y="4741268"/>
            <a:ext cx="947495" cy="369332"/>
          </a:xfrm>
          <a:prstGeom prst="rect">
            <a:avLst/>
          </a:prstGeom>
          <a:noFill/>
        </p:spPr>
        <p:txBody>
          <a:bodyPr wrap="none" rtlCol="0">
            <a:spAutoFit/>
          </a:bodyPr>
          <a:lstStyle/>
          <a:p>
            <a:r>
              <a:rPr lang="en-US" dirty="0" smtClean="0"/>
              <a:t>Isend(1)</a:t>
            </a:r>
            <a:endParaRPr lang="en-US" dirty="0"/>
          </a:p>
        </p:txBody>
      </p:sp>
      <p:cxnSp>
        <p:nvCxnSpPr>
          <p:cNvPr id="91" name="Curved Connector 90"/>
          <p:cNvCxnSpPr/>
          <p:nvPr/>
        </p:nvCxnSpPr>
        <p:spPr>
          <a:xfrm rot="10800000">
            <a:off x="5676901" y="3176728"/>
            <a:ext cx="800101" cy="709472"/>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92" name="TextBox 91"/>
          <p:cNvSpPr txBox="1"/>
          <p:nvPr/>
        </p:nvSpPr>
        <p:spPr>
          <a:xfrm>
            <a:off x="5389397" y="3361394"/>
            <a:ext cx="1087605" cy="369332"/>
          </a:xfrm>
          <a:prstGeom prst="rect">
            <a:avLst/>
          </a:prstGeom>
          <a:noFill/>
        </p:spPr>
        <p:txBody>
          <a:bodyPr wrap="none" rtlCol="0">
            <a:spAutoFit/>
          </a:bodyPr>
          <a:lstStyle/>
          <a:p>
            <a:r>
              <a:rPr lang="en-US" dirty="0" err="1" smtClean="0"/>
              <a:t>SendNext</a:t>
            </a:r>
            <a:endParaRPr lang="en-US" dirty="0"/>
          </a:p>
        </p:txBody>
      </p:sp>
      <p:cxnSp>
        <p:nvCxnSpPr>
          <p:cNvPr id="94" name="Curved Connector 93"/>
          <p:cNvCxnSpPr>
            <a:stCxn id="11" idx="3"/>
          </p:cNvCxnSpPr>
          <p:nvPr/>
        </p:nvCxnSpPr>
        <p:spPr>
          <a:xfrm>
            <a:off x="5676900" y="3850204"/>
            <a:ext cx="800101" cy="521732"/>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95" name="TextBox 94"/>
          <p:cNvSpPr txBox="1"/>
          <p:nvPr/>
        </p:nvSpPr>
        <p:spPr>
          <a:xfrm>
            <a:off x="7120625" y="5110600"/>
            <a:ext cx="1130631" cy="369332"/>
          </a:xfrm>
          <a:prstGeom prst="rect">
            <a:avLst/>
          </a:prstGeom>
          <a:noFill/>
        </p:spPr>
        <p:txBody>
          <a:bodyPr wrap="none" rtlCol="0">
            <a:spAutoFit/>
          </a:bodyPr>
          <a:lstStyle/>
          <a:p>
            <a:r>
              <a:rPr lang="en-US" dirty="0" smtClean="0"/>
              <a:t>Wait (</a:t>
            </a:r>
            <a:r>
              <a:rPr lang="en-US" dirty="0" err="1" smtClean="0"/>
              <a:t>req</a:t>
            </a:r>
            <a:r>
              <a:rPr lang="en-US" dirty="0" smtClean="0"/>
              <a:t>)</a:t>
            </a:r>
            <a:endParaRPr lang="en-US" dirty="0"/>
          </a:p>
        </p:txBody>
      </p:sp>
      <p:cxnSp>
        <p:nvCxnSpPr>
          <p:cNvPr id="96" name="Shape 95"/>
          <p:cNvCxnSpPr/>
          <p:nvPr/>
        </p:nvCxnSpPr>
        <p:spPr>
          <a:xfrm rot="10800000" flipH="1" flipV="1">
            <a:off x="7149269" y="4558190"/>
            <a:ext cx="61878" cy="347146"/>
          </a:xfrm>
          <a:prstGeom prst="curvedConnector4">
            <a:avLst>
              <a:gd name="adj1" fmla="val -369437"/>
              <a:gd name="adj2" fmla="val 76598"/>
            </a:avLst>
          </a:prstGeom>
          <a:ln>
            <a:tailEnd type="triangle" w="lg" len="lg"/>
          </a:ln>
        </p:spPr>
        <p:style>
          <a:lnRef idx="1">
            <a:schemeClr val="accent6"/>
          </a:lnRef>
          <a:fillRef idx="0">
            <a:schemeClr val="accent6"/>
          </a:fillRef>
          <a:effectRef idx="0">
            <a:schemeClr val="accent6"/>
          </a:effectRef>
          <a:fontRef idx="minor">
            <a:schemeClr val="tx1"/>
          </a:fontRef>
        </p:style>
      </p:cxnSp>
      <p:cxnSp>
        <p:nvCxnSpPr>
          <p:cNvPr id="98" name="Shape 97"/>
          <p:cNvCxnSpPr/>
          <p:nvPr/>
        </p:nvCxnSpPr>
        <p:spPr>
          <a:xfrm rot="10800000" flipH="1" flipV="1">
            <a:off x="7120625" y="4937027"/>
            <a:ext cx="61878" cy="347146"/>
          </a:xfrm>
          <a:prstGeom prst="curvedConnector4">
            <a:avLst>
              <a:gd name="adj1" fmla="val -369437"/>
              <a:gd name="adj2" fmla="val 76598"/>
            </a:avLst>
          </a:prstGeom>
          <a:ln>
            <a:tailEnd type="triangle" w="lg" len="lg"/>
          </a:ln>
        </p:spPr>
        <p:style>
          <a:lnRef idx="1">
            <a:schemeClr val="accent6"/>
          </a:lnRef>
          <a:fillRef idx="0">
            <a:schemeClr val="accent6"/>
          </a:fillRef>
          <a:effectRef idx="0">
            <a:schemeClr val="accent6"/>
          </a:effectRef>
          <a:fontRef idx="minor">
            <a:schemeClr val="tx1"/>
          </a:fontRef>
        </p:style>
      </p:cxnSp>
      <p:sp>
        <p:nvSpPr>
          <p:cNvPr id="100" name="Right Bracket 99"/>
          <p:cNvSpPr/>
          <p:nvPr/>
        </p:nvSpPr>
        <p:spPr>
          <a:xfrm>
            <a:off x="7950675" y="1327666"/>
            <a:ext cx="373733" cy="1244640"/>
          </a:xfrm>
          <a:prstGeom prst="rightBracket">
            <a:avLst/>
          </a:prstGeom>
          <a:ln>
            <a:headEnd type="triangle" w="lg" len="lg"/>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1" name="Right Bracket 100"/>
          <p:cNvSpPr/>
          <p:nvPr/>
        </p:nvSpPr>
        <p:spPr>
          <a:xfrm>
            <a:off x="7946944" y="2702470"/>
            <a:ext cx="373733" cy="2295467"/>
          </a:xfrm>
          <a:prstGeom prst="rightBracket">
            <a:avLst/>
          </a:prstGeom>
          <a:ln>
            <a:headEnd type="triangle" w="lg" len="lg"/>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03" name="Shape 102"/>
          <p:cNvCxnSpPr/>
          <p:nvPr/>
        </p:nvCxnSpPr>
        <p:spPr>
          <a:xfrm rot="10800000" flipV="1">
            <a:off x="5029200" y="1581705"/>
            <a:ext cx="1447802" cy="1175267"/>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8" name="Curved Connector 107"/>
          <p:cNvCxnSpPr/>
          <p:nvPr/>
        </p:nvCxnSpPr>
        <p:spPr>
          <a:xfrm rot="10800000" flipV="1">
            <a:off x="3048001" y="1417637"/>
            <a:ext cx="3429001" cy="684787"/>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109" name="TextBox 108"/>
          <p:cNvSpPr txBox="1"/>
          <p:nvPr/>
        </p:nvSpPr>
        <p:spPr>
          <a:xfrm>
            <a:off x="3810000" y="1581706"/>
            <a:ext cx="894989" cy="369332"/>
          </a:xfrm>
          <a:prstGeom prst="rect">
            <a:avLst/>
          </a:prstGeom>
          <a:noFill/>
        </p:spPr>
        <p:txBody>
          <a:bodyPr wrap="none" rtlCol="0">
            <a:spAutoFit/>
          </a:bodyPr>
          <a:lstStyle/>
          <a:p>
            <a:r>
              <a:rPr lang="en-US" dirty="0" err="1" smtClean="0"/>
              <a:t>Irecv</a:t>
            </a:r>
            <a:r>
              <a:rPr lang="en-US" dirty="0" smtClean="0"/>
              <a:t>(2)</a:t>
            </a:r>
            <a:endParaRPr lang="en-US" dirty="0"/>
          </a:p>
        </p:txBody>
      </p:sp>
      <p:sp>
        <p:nvSpPr>
          <p:cNvPr id="110" name="TextBox 109"/>
          <p:cNvSpPr txBox="1"/>
          <p:nvPr/>
        </p:nvSpPr>
        <p:spPr>
          <a:xfrm>
            <a:off x="5331292" y="1766372"/>
            <a:ext cx="691215" cy="369332"/>
          </a:xfrm>
          <a:prstGeom prst="rect">
            <a:avLst/>
          </a:prstGeom>
          <a:noFill/>
        </p:spPr>
        <p:txBody>
          <a:bodyPr wrap="none" rtlCol="0">
            <a:spAutoFit/>
          </a:bodyPr>
          <a:lstStyle/>
          <a:p>
            <a:r>
              <a:rPr lang="en-US" dirty="0" err="1" smtClean="0"/>
              <a:t>Isend</a:t>
            </a:r>
            <a:endParaRPr lang="en-US" dirty="0"/>
          </a:p>
        </p:txBody>
      </p:sp>
      <p:cxnSp>
        <p:nvCxnSpPr>
          <p:cNvPr id="112" name="Shape 111"/>
          <p:cNvCxnSpPr>
            <a:stCxn id="12" idx="3"/>
          </p:cNvCxnSpPr>
          <p:nvPr/>
        </p:nvCxnSpPr>
        <p:spPr>
          <a:xfrm>
            <a:off x="3771900" y="2217738"/>
            <a:ext cx="304800" cy="3497262"/>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4" name="Shape 113"/>
          <p:cNvCxnSpPr/>
          <p:nvPr/>
        </p:nvCxnSpPr>
        <p:spPr>
          <a:xfrm rot="16200000" flipH="1">
            <a:off x="4493781" y="4186273"/>
            <a:ext cx="2711845" cy="345607"/>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7" name="Shape 116"/>
          <p:cNvCxnSpPr>
            <a:endCxn id="11" idx="2"/>
          </p:cNvCxnSpPr>
          <p:nvPr/>
        </p:nvCxnSpPr>
        <p:spPr>
          <a:xfrm rot="10800000">
            <a:off x="4876801" y="4116904"/>
            <a:ext cx="2183535" cy="1167270"/>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118" name="TextBox 117"/>
          <p:cNvSpPr txBox="1"/>
          <p:nvPr/>
        </p:nvSpPr>
        <p:spPr>
          <a:xfrm>
            <a:off x="5078254" y="4813271"/>
            <a:ext cx="622286" cy="369332"/>
          </a:xfrm>
          <a:prstGeom prst="rect">
            <a:avLst/>
          </a:prstGeom>
          <a:noFill/>
        </p:spPr>
        <p:txBody>
          <a:bodyPr wrap="none" rtlCol="0">
            <a:spAutoFit/>
          </a:bodyPr>
          <a:lstStyle/>
          <a:p>
            <a:r>
              <a:rPr lang="en-US" dirty="0" smtClean="0"/>
              <a:t>Wait</a:t>
            </a:r>
            <a:endParaRPr lang="en-US" dirty="0"/>
          </a:p>
        </p:txBody>
      </p:sp>
      <p:cxnSp>
        <p:nvCxnSpPr>
          <p:cNvPr id="120" name="Shape 119"/>
          <p:cNvCxnSpPr>
            <a:stCxn id="11" idx="3"/>
          </p:cNvCxnSpPr>
          <p:nvPr/>
        </p:nvCxnSpPr>
        <p:spPr>
          <a:xfrm>
            <a:off x="5676900" y="3850204"/>
            <a:ext cx="1588" cy="1864795"/>
          </a:xfrm>
          <a:prstGeom prst="curvedConnector4">
            <a:avLst>
              <a:gd name="adj1" fmla="val -14395466"/>
              <a:gd name="adj2" fmla="val 57151"/>
            </a:avLst>
          </a:prstGeom>
          <a:ln>
            <a:tailEnd type="arrow"/>
          </a:ln>
        </p:spPr>
        <p:style>
          <a:lnRef idx="2">
            <a:schemeClr val="accent1"/>
          </a:lnRef>
          <a:fillRef idx="0">
            <a:schemeClr val="accent1"/>
          </a:fillRef>
          <a:effectRef idx="1">
            <a:schemeClr val="accent1"/>
          </a:effectRef>
          <a:fontRef idx="minor">
            <a:schemeClr val="tx1"/>
          </a:fontRef>
        </p:style>
      </p:cxnSp>
      <p:sp>
        <p:nvSpPr>
          <p:cNvPr id="121" name="Rounded Rectangular Callout 120"/>
          <p:cNvSpPr/>
          <p:nvPr/>
        </p:nvSpPr>
        <p:spPr>
          <a:xfrm>
            <a:off x="5389397" y="2299772"/>
            <a:ext cx="1525939" cy="612648"/>
          </a:xfrm>
          <a:prstGeom prst="wedgeRoundRectCallout">
            <a:avLst>
              <a:gd name="adj1" fmla="val 61541"/>
              <a:gd name="adj2" fmla="val 127668"/>
              <a:gd name="adj3" fmla="val 16667"/>
            </a:avLst>
          </a:prstGeom>
          <a:solidFill>
            <a:schemeClr val="accent6">
              <a:lumMod val="75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No </a:t>
            </a:r>
          </a:p>
          <a:p>
            <a:pPr algn="ctr"/>
            <a:r>
              <a:rPr lang="en-US" dirty="0" smtClean="0"/>
              <a:t>Match-Set</a:t>
            </a:r>
            <a:endParaRPr lang="en-US" dirty="0"/>
          </a:p>
        </p:txBody>
      </p:sp>
      <p:sp>
        <p:nvSpPr>
          <p:cNvPr id="122" name="Explosion 2 121"/>
          <p:cNvSpPr/>
          <p:nvPr/>
        </p:nvSpPr>
        <p:spPr>
          <a:xfrm>
            <a:off x="4076700" y="4421704"/>
            <a:ext cx="2628900" cy="1293296"/>
          </a:xfrm>
          <a:prstGeom prst="irregularSeal2">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Deadlock!</a:t>
            </a:r>
            <a:endParaRPr lang="en-US" dirty="0"/>
          </a:p>
        </p:txBody>
      </p:sp>
      <p:sp>
        <p:nvSpPr>
          <p:cNvPr id="59" name="Rectangle 58"/>
          <p:cNvSpPr/>
          <p:nvPr/>
        </p:nvSpPr>
        <p:spPr>
          <a:xfrm>
            <a:off x="114300" y="1581705"/>
            <a:ext cx="1905000" cy="352955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Slide Number Placeholder 60"/>
          <p:cNvSpPr>
            <a:spLocks noGrp="1"/>
          </p:cNvSpPr>
          <p:nvPr>
            <p:ph type="sldNum" sz="quarter" idx="12"/>
          </p:nvPr>
        </p:nvSpPr>
        <p:spPr/>
        <p:txBody>
          <a:bodyPr/>
          <a:lstStyle/>
          <a:p>
            <a:fld id="{08210399-BF1E-F845-A018-4F8D6DDD9A3F}" type="slidenum">
              <a:rPr lang="en-US" smtClean="0"/>
              <a:pPr/>
              <a:t>81</a:t>
            </a:fld>
            <a:endParaRPr lang="en-US"/>
          </a:p>
        </p:txBody>
      </p:sp>
      <p:sp>
        <p:nvSpPr>
          <p:cNvPr id="63" name="Title 3"/>
          <p:cNvSpPr>
            <a:spLocks noGrp="1"/>
          </p:cNvSpPr>
          <p:nvPr>
            <p:ph type="title"/>
          </p:nvPr>
        </p:nvSpPr>
        <p:spPr>
          <a:xfrm>
            <a:off x="457200" y="0"/>
            <a:ext cx="8229600" cy="914400"/>
          </a:xfrm>
        </p:spPr>
        <p:txBody>
          <a:bodyPr>
            <a:normAutofit/>
          </a:bodyPr>
          <a:lstStyle/>
          <a:p>
            <a:r>
              <a:rPr lang="en-US" sz="3200" b="1" dirty="0" smtClean="0">
                <a:solidFill>
                  <a:schemeClr val="accent2"/>
                </a:solidFill>
              </a:rPr>
              <a:t>POE</a:t>
            </a:r>
            <a:endParaRPr lang="en-US" sz="3200" b="1" dirty="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slide(fromBottom)">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left)">
                                      <p:cBhvr>
                                        <p:cTn id="12" dur="500"/>
                                        <p:tgtEl>
                                          <p:spTgt spid="42"/>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dissolve">
                                      <p:cBhvr>
                                        <p:cTn id="15" dur="500"/>
                                        <p:tgtEl>
                                          <p:spTgt spid="43"/>
                                        </p:tgtEl>
                                      </p:cBhvr>
                                    </p:animEffect>
                                  </p:childTnLst>
                                </p:cTn>
                              </p:par>
                              <p:par>
                                <p:cTn id="16" presetID="3" presetClass="emph" presetSubtype="2" fill="hold" grpId="0" nodeType="withEffect">
                                  <p:stCondLst>
                                    <p:cond delay="0"/>
                                  </p:stCondLst>
                                  <p:childTnLst>
                                    <p:animClr clrSpc="rgb">
                                      <p:cBhvr override="childStyle">
                                        <p:cTn id="17" dur="500" fill="hold"/>
                                        <p:tgtEl>
                                          <p:spTgt spid="15"/>
                                        </p:tgtEl>
                                        <p:attrNameLst>
                                          <p:attrName>style.color</p:attrName>
                                        </p:attrNameLst>
                                      </p:cBhvr>
                                      <p:to>
                                        <a:srgbClr val="66FF33"/>
                                      </p:to>
                                    </p:animClr>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wipe(up)">
                                      <p:cBhvr>
                                        <p:cTn id="22" dur="500"/>
                                        <p:tgtEl>
                                          <p:spTgt spid="57"/>
                                        </p:tgtEl>
                                      </p:cBhvr>
                                    </p:animEffect>
                                  </p:childTnLst>
                                </p:cTn>
                              </p:par>
                              <p:par>
                                <p:cTn id="23" presetID="1" presetClass="exit" presetSubtype="0" fill="hold" nodeType="withEffect">
                                  <p:stCondLst>
                                    <p:cond delay="0"/>
                                  </p:stCondLst>
                                  <p:childTnLst>
                                    <p:set>
                                      <p:cBhvr>
                                        <p:cTn id="24" dur="1" fill="hold">
                                          <p:stCondLst>
                                            <p:cond delay="0"/>
                                          </p:stCondLst>
                                        </p:cTn>
                                        <p:tgtEl>
                                          <p:spTgt spid="4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wipe(up)">
                                      <p:cBhvr>
                                        <p:cTn id="29" dur="500"/>
                                        <p:tgtEl>
                                          <p:spTgt spid="68"/>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mph" presetSubtype="2" fill="hold" nodeType="clickEffect">
                                  <p:stCondLst>
                                    <p:cond delay="0"/>
                                  </p:stCondLst>
                                  <p:childTnLst>
                                    <p:animClr clrSpc="rgb">
                                      <p:cBhvr>
                                        <p:cTn id="33" dur="500" fill="hold"/>
                                        <p:tgtEl>
                                          <p:spTgt spid="15"/>
                                        </p:tgtEl>
                                        <p:attrNameLst>
                                          <p:attrName>fillcolor</p:attrName>
                                        </p:attrNameLst>
                                      </p:cBhvr>
                                      <p:to>
                                        <a:schemeClr val="accent2"/>
                                      </p:to>
                                    </p:animClr>
                                    <p:set>
                                      <p:cBhvr>
                                        <p:cTn id="34" dur="500" fill="hold"/>
                                        <p:tgtEl>
                                          <p:spTgt spid="15"/>
                                        </p:tgtEl>
                                        <p:attrNameLst>
                                          <p:attrName>fill.type</p:attrName>
                                        </p:attrNameLst>
                                      </p:cBhvr>
                                      <p:to>
                                        <p:strVal val="solid"/>
                                      </p:to>
                                    </p:set>
                                    <p:set>
                                      <p:cBhvr>
                                        <p:cTn id="35" dur="500" fill="hold"/>
                                        <p:tgtEl>
                                          <p:spTgt spid="15"/>
                                        </p:tgtEl>
                                        <p:attrNameLst>
                                          <p:attrName>fill.on</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63" presetClass="path" presetSubtype="0" accel="50000" decel="50000" fill="hold" grpId="1" nodeType="clickEffect">
                                  <p:stCondLst>
                                    <p:cond delay="0"/>
                                  </p:stCondLst>
                                  <p:childTnLst>
                                    <p:animMotion origin="layout" path="M 3.33333E-6 -1.56337E-6 L 0.21666 -1.56337E-6 " pathEditMode="relative" rAng="0" ptsTypes="AA">
                                      <p:cBhvr>
                                        <p:cTn id="39" dur="1000" fill="hold"/>
                                        <p:tgtEl>
                                          <p:spTgt spid="59"/>
                                        </p:tgtEl>
                                        <p:attrNameLst>
                                          <p:attrName>ppt_x</p:attrName>
                                          <p:attrName>ppt_y</p:attrName>
                                        </p:attrNameLst>
                                      </p:cBhvr>
                                      <p:rCtr x="108" y="0"/>
                                    </p:animMotion>
                                  </p:childTnLst>
                                </p:cTn>
                              </p:par>
                              <p:par>
                                <p:cTn id="40" presetID="1" presetClass="emph" presetSubtype="2" fill="hold" nodeType="withEffect">
                                  <p:stCondLst>
                                    <p:cond delay="0"/>
                                  </p:stCondLst>
                                  <p:childTnLst>
                                    <p:animClr clrSpc="rgb">
                                      <p:cBhvr>
                                        <p:cTn id="41" dur="500" fill="hold"/>
                                        <p:tgtEl>
                                          <p:spTgt spid="15"/>
                                        </p:tgtEl>
                                        <p:attrNameLst>
                                          <p:attrName>fillcolor</p:attrName>
                                        </p:attrNameLst>
                                      </p:cBhvr>
                                      <p:to>
                                        <a:schemeClr val="bg1"/>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75"/>
                                        </p:tgtEl>
                                        <p:attrNameLst>
                                          <p:attrName>style.visibility</p:attrName>
                                        </p:attrNameLst>
                                      </p:cBhvr>
                                      <p:to>
                                        <p:strVal val="visible"/>
                                      </p:to>
                                    </p:set>
                                    <p:animEffect transition="in" filter="wipe(left)">
                                      <p:cBhvr>
                                        <p:cTn id="48" dur="500"/>
                                        <p:tgtEl>
                                          <p:spTgt spid="75"/>
                                        </p:tgtEl>
                                      </p:cBhvr>
                                    </p:animEffect>
                                  </p:childTnLst>
                                </p:cTn>
                              </p:par>
                              <p:par>
                                <p:cTn id="49" presetID="3" presetClass="emph" presetSubtype="2" fill="hold" grpId="0" nodeType="withEffect">
                                  <p:stCondLst>
                                    <p:cond delay="0"/>
                                  </p:stCondLst>
                                  <p:childTnLst>
                                    <p:animClr clrSpc="rgb">
                                      <p:cBhvr override="childStyle">
                                        <p:cTn id="50" dur="500" fill="hold"/>
                                        <p:tgtEl>
                                          <p:spTgt spid="50"/>
                                        </p:tgtEl>
                                        <p:attrNameLst>
                                          <p:attrName>style.color</p:attrName>
                                        </p:attrNameLst>
                                      </p:cBhvr>
                                      <p:to>
                                        <a:srgbClr val="66FF33"/>
                                      </p:to>
                                    </p:animClr>
                                  </p:childTnLst>
                                </p:cTn>
                              </p:par>
                              <p:par>
                                <p:cTn id="51" presetID="9" presetClass="entr" presetSubtype="0" fill="hold" grpId="0" nodeType="with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dissolve">
                                      <p:cBhvr>
                                        <p:cTn id="53" dur="500"/>
                                        <p:tgtEl>
                                          <p:spTgt spid="76"/>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nodeType="clickEffect">
                                  <p:stCondLst>
                                    <p:cond delay="0"/>
                                  </p:stCondLst>
                                  <p:childTnLst>
                                    <p:set>
                                      <p:cBhvr>
                                        <p:cTn id="57" dur="1" fill="hold">
                                          <p:stCondLst>
                                            <p:cond delay="0"/>
                                          </p:stCondLst>
                                        </p:cTn>
                                        <p:tgtEl>
                                          <p:spTgt spid="79"/>
                                        </p:tgtEl>
                                        <p:attrNameLst>
                                          <p:attrName>style.visibility</p:attrName>
                                        </p:attrNameLst>
                                      </p:cBhvr>
                                      <p:to>
                                        <p:strVal val="visible"/>
                                      </p:to>
                                    </p:set>
                                    <p:animEffect transition="in" filter="wipe(up)">
                                      <p:cBhvr>
                                        <p:cTn id="58" dur="500"/>
                                        <p:tgtEl>
                                          <p:spTgt spid="79"/>
                                        </p:tgtEl>
                                      </p:cBhvr>
                                    </p:animEffect>
                                  </p:childTnLst>
                                </p:cTn>
                              </p:par>
                              <p:par>
                                <p:cTn id="59" presetID="1" presetClass="exit" presetSubtype="0" fill="hold" nodeType="withEffect">
                                  <p:stCondLst>
                                    <p:cond delay="0"/>
                                  </p:stCondLst>
                                  <p:childTnLst>
                                    <p:set>
                                      <p:cBhvr>
                                        <p:cTn id="60" dur="1" fill="hold">
                                          <p:stCondLst>
                                            <p:cond delay="0"/>
                                          </p:stCondLst>
                                        </p:cTn>
                                        <p:tgtEl>
                                          <p:spTgt spid="75"/>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84"/>
                                        </p:tgtEl>
                                        <p:attrNameLst>
                                          <p:attrName>style.visibility</p:attrName>
                                        </p:attrNameLst>
                                      </p:cBhvr>
                                      <p:to>
                                        <p:strVal val="visible"/>
                                      </p:to>
                                    </p:set>
                                    <p:animEffect transition="in" filter="wipe(up)">
                                      <p:cBhvr>
                                        <p:cTn id="65" dur="500"/>
                                        <p:tgtEl>
                                          <p:spTgt spid="84"/>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mph" presetSubtype="2" fill="hold" nodeType="clickEffect">
                                  <p:stCondLst>
                                    <p:cond delay="0"/>
                                  </p:stCondLst>
                                  <p:childTnLst>
                                    <p:animClr clrSpc="rgb">
                                      <p:cBhvr>
                                        <p:cTn id="69" dur="500" fill="hold"/>
                                        <p:tgtEl>
                                          <p:spTgt spid="50"/>
                                        </p:tgtEl>
                                        <p:attrNameLst>
                                          <p:attrName>fillcolor</p:attrName>
                                        </p:attrNameLst>
                                      </p:cBhvr>
                                      <p:to>
                                        <a:schemeClr val="accent2"/>
                                      </p:to>
                                    </p:animClr>
                                    <p:set>
                                      <p:cBhvr>
                                        <p:cTn id="70" dur="500" fill="hold"/>
                                        <p:tgtEl>
                                          <p:spTgt spid="50"/>
                                        </p:tgtEl>
                                        <p:attrNameLst>
                                          <p:attrName>fill.type</p:attrName>
                                        </p:attrNameLst>
                                      </p:cBhvr>
                                      <p:to>
                                        <p:strVal val="solid"/>
                                      </p:to>
                                    </p:set>
                                    <p:set>
                                      <p:cBhvr>
                                        <p:cTn id="71" dur="500" fill="hold"/>
                                        <p:tgtEl>
                                          <p:spTgt spid="50"/>
                                        </p:tgtEl>
                                        <p:attrNameLst>
                                          <p:attrName>fill.on</p:attrName>
                                        </p:attrNameLst>
                                      </p:cBhvr>
                                      <p:to>
                                        <p:strVal val="true"/>
                                      </p:to>
                                    </p:set>
                                  </p:childTnLst>
                                </p:cTn>
                              </p:par>
                            </p:childTnLst>
                          </p:cTn>
                        </p:par>
                      </p:childTnLst>
                    </p:cTn>
                  </p:par>
                  <p:par>
                    <p:cTn id="72" fill="hold">
                      <p:stCondLst>
                        <p:cond delay="indefinite"/>
                      </p:stCondLst>
                      <p:childTnLst>
                        <p:par>
                          <p:cTn id="73" fill="hold">
                            <p:stCondLst>
                              <p:cond delay="0"/>
                            </p:stCondLst>
                            <p:childTnLst>
                              <p:par>
                                <p:cTn id="74" presetID="63" presetClass="path" presetSubtype="0" accel="50000" decel="50000" fill="hold" grpId="2" nodeType="clickEffect">
                                  <p:stCondLst>
                                    <p:cond delay="0"/>
                                  </p:stCondLst>
                                  <p:childTnLst>
                                    <p:animMotion origin="layout" path="M 0.21666 -1.56337E-6 L 0.41666 -1.56337E-6 " pathEditMode="relative" rAng="0" ptsTypes="AA">
                                      <p:cBhvr>
                                        <p:cTn id="75" dur="1000" fill="hold"/>
                                        <p:tgtEl>
                                          <p:spTgt spid="59"/>
                                        </p:tgtEl>
                                        <p:attrNameLst>
                                          <p:attrName>ppt_x</p:attrName>
                                          <p:attrName>ppt_y</p:attrName>
                                        </p:attrNameLst>
                                      </p:cBhvr>
                                      <p:rCtr x="100" y="0"/>
                                    </p:animMotion>
                                  </p:childTnLst>
                                </p:cTn>
                              </p:par>
                              <p:par>
                                <p:cTn id="76" presetID="1" presetClass="emph" presetSubtype="2" fill="hold" grpId="1" nodeType="withEffect">
                                  <p:stCondLst>
                                    <p:cond delay="0"/>
                                  </p:stCondLst>
                                  <p:childTnLst>
                                    <p:animClr clrSpc="rgb">
                                      <p:cBhvr>
                                        <p:cTn id="77" dur="500" fill="hold"/>
                                        <p:tgtEl>
                                          <p:spTgt spid="50"/>
                                        </p:tgtEl>
                                        <p:attrNameLst>
                                          <p:attrName>fillcolor</p:attrName>
                                        </p:attrNameLst>
                                      </p:cBhvr>
                                      <p:to>
                                        <a:schemeClr val="bg1"/>
                                      </p:to>
                                    </p:animClr>
                                    <p:set>
                                      <p:cBhvr>
                                        <p:cTn id="78" dur="500" fill="hold"/>
                                        <p:tgtEl>
                                          <p:spTgt spid="50"/>
                                        </p:tgtEl>
                                        <p:attrNameLst>
                                          <p:attrName>fill.type</p:attrName>
                                        </p:attrNameLst>
                                      </p:cBhvr>
                                      <p:to>
                                        <p:strVal val="solid"/>
                                      </p:to>
                                    </p:set>
                                    <p:set>
                                      <p:cBhvr>
                                        <p:cTn id="79" dur="500" fill="hold"/>
                                        <p:tgtEl>
                                          <p:spTgt spid="50"/>
                                        </p:tgtEl>
                                        <p:attrNameLst>
                                          <p:attrName>fill.on</p:attrName>
                                        </p:attrNameLst>
                                      </p:cBhvr>
                                      <p:to>
                                        <p:strVal val="true"/>
                                      </p:to>
                                    </p:se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86"/>
                                        </p:tgtEl>
                                        <p:attrNameLst>
                                          <p:attrName>style.visibility</p:attrName>
                                        </p:attrNameLst>
                                      </p:cBhvr>
                                      <p:to>
                                        <p:strVal val="visible"/>
                                      </p:to>
                                    </p:set>
                                    <p:animEffect transition="in" filter="wipe(left)">
                                      <p:cBhvr>
                                        <p:cTn id="84" dur="500"/>
                                        <p:tgtEl>
                                          <p:spTgt spid="86"/>
                                        </p:tgtEl>
                                      </p:cBhvr>
                                    </p:animEffect>
                                  </p:childTnLst>
                                </p:cTn>
                              </p:par>
                              <p:par>
                                <p:cTn id="85" presetID="3" presetClass="emph" presetSubtype="2" fill="hold" grpId="0" nodeType="withEffect">
                                  <p:stCondLst>
                                    <p:cond delay="0"/>
                                  </p:stCondLst>
                                  <p:childTnLst>
                                    <p:animClr clrSpc="rgb">
                                      <p:cBhvr override="childStyle">
                                        <p:cTn id="86" dur="500" fill="hold"/>
                                        <p:tgtEl>
                                          <p:spTgt spid="10"/>
                                        </p:tgtEl>
                                        <p:attrNameLst>
                                          <p:attrName>style.color</p:attrName>
                                        </p:attrNameLst>
                                      </p:cBhvr>
                                      <p:to>
                                        <a:srgbClr val="66FF33"/>
                                      </p:to>
                                    </p:animClr>
                                  </p:childTnLst>
                                </p:cTn>
                              </p:par>
                              <p:par>
                                <p:cTn id="87" presetID="9"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dissolve">
                                      <p:cBhvr>
                                        <p:cTn id="89" dur="500"/>
                                        <p:tgtEl>
                                          <p:spTgt spid="89"/>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nodeType="clickEffect">
                                  <p:stCondLst>
                                    <p:cond delay="0"/>
                                  </p:stCondLst>
                                  <p:childTnLst>
                                    <p:set>
                                      <p:cBhvr>
                                        <p:cTn id="93" dur="1" fill="hold">
                                          <p:stCondLst>
                                            <p:cond delay="0"/>
                                          </p:stCondLst>
                                        </p:cTn>
                                        <p:tgtEl>
                                          <p:spTgt spid="91"/>
                                        </p:tgtEl>
                                        <p:attrNameLst>
                                          <p:attrName>style.visibility</p:attrName>
                                        </p:attrNameLst>
                                      </p:cBhvr>
                                      <p:to>
                                        <p:strVal val="visible"/>
                                      </p:to>
                                    </p:set>
                                    <p:animEffect transition="in" filter="wipe(down)">
                                      <p:cBhvr>
                                        <p:cTn id="94" dur="500"/>
                                        <p:tgtEl>
                                          <p:spTgt spid="91"/>
                                        </p:tgtEl>
                                      </p:cBhvr>
                                    </p:animEffect>
                                  </p:childTnLst>
                                </p:cTn>
                              </p:par>
                              <p:par>
                                <p:cTn id="95" presetID="1" presetClass="exit" presetSubtype="0" fill="hold" nodeType="withEffect">
                                  <p:stCondLst>
                                    <p:cond delay="0"/>
                                  </p:stCondLst>
                                  <p:childTnLst>
                                    <p:set>
                                      <p:cBhvr>
                                        <p:cTn id="96" dur="1" fill="hold">
                                          <p:stCondLst>
                                            <p:cond delay="0"/>
                                          </p:stCondLst>
                                        </p:cTn>
                                        <p:tgtEl>
                                          <p:spTgt spid="86"/>
                                        </p:tgtEl>
                                        <p:attrNameLst>
                                          <p:attrName>style.visibility</p:attrName>
                                        </p:attrNameLst>
                                      </p:cBhvr>
                                      <p:to>
                                        <p:strVal val="hidden"/>
                                      </p:to>
                                    </p:set>
                                  </p:childTnLst>
                                </p:cTn>
                              </p:par>
                              <p:par>
                                <p:cTn id="97" presetID="9" presetClass="entr" presetSubtype="0" fill="hold" grpId="0" nodeType="with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dissolve">
                                      <p:cBhvr>
                                        <p:cTn id="99" dur="500"/>
                                        <p:tgtEl>
                                          <p:spTgt spid="92"/>
                                        </p:tgtEl>
                                      </p:cBhvr>
                                    </p:animEffect>
                                  </p:childTnLst>
                                </p:cTn>
                              </p:par>
                            </p:childTnLst>
                          </p:cTn>
                        </p:par>
                      </p:childTnLst>
                    </p:cTn>
                  </p:par>
                  <p:par>
                    <p:cTn id="100" fill="hold">
                      <p:stCondLst>
                        <p:cond delay="indefinite"/>
                      </p:stCondLst>
                      <p:childTnLst>
                        <p:par>
                          <p:cTn id="101" fill="hold">
                            <p:stCondLst>
                              <p:cond delay="0"/>
                            </p:stCondLst>
                            <p:childTnLst>
                              <p:par>
                                <p:cTn id="102" presetID="42" presetClass="path" presetSubtype="0" accel="50000" decel="50000" fill="hold" nodeType="clickEffect">
                                  <p:stCondLst>
                                    <p:cond delay="0"/>
                                  </p:stCondLst>
                                  <p:childTnLst>
                                    <p:animMotion origin="layout" path="M -4.72222E-6 -1.11008E-7 L -4.72222E-6 0.13136 " pathEditMode="relative" rAng="0" ptsTypes="AA">
                                      <p:cBhvr>
                                        <p:cTn id="103" dur="500" fill="hold"/>
                                        <p:tgtEl>
                                          <p:spTgt spid="32"/>
                                        </p:tgtEl>
                                        <p:attrNameLst>
                                          <p:attrName>ppt_x</p:attrName>
                                          <p:attrName>ppt_y</p:attrName>
                                        </p:attrNameLst>
                                      </p:cBhvr>
                                      <p:rCtr x="0" y="66"/>
                                    </p:animMotion>
                                  </p:childTnLst>
                                </p:cTn>
                              </p:par>
                              <p:par>
                                <p:cTn id="104" presetID="1" presetClass="exit" presetSubtype="0" fill="hold" grpId="1" nodeType="withEffect">
                                  <p:stCondLst>
                                    <p:cond delay="0"/>
                                  </p:stCondLst>
                                  <p:childTnLst>
                                    <p:set>
                                      <p:cBhvr>
                                        <p:cTn id="105" dur="1" fill="hold">
                                          <p:stCondLst>
                                            <p:cond delay="0"/>
                                          </p:stCondLst>
                                        </p:cTn>
                                        <p:tgtEl>
                                          <p:spTgt spid="92"/>
                                        </p:tgtEl>
                                        <p:attrNameLst>
                                          <p:attrName>style.visibility</p:attrName>
                                        </p:attrNameLst>
                                      </p:cBhvr>
                                      <p:to>
                                        <p:strVal val="hidden"/>
                                      </p:to>
                                    </p:set>
                                  </p:childTnLst>
                                </p:cTn>
                              </p:par>
                              <p:par>
                                <p:cTn id="106" presetID="1" presetClass="exit" presetSubtype="0" fill="hold" nodeType="withEffect">
                                  <p:stCondLst>
                                    <p:cond delay="0"/>
                                  </p:stCondLst>
                                  <p:childTnLst>
                                    <p:set>
                                      <p:cBhvr>
                                        <p:cTn id="107" dur="1" fill="hold">
                                          <p:stCondLst>
                                            <p:cond delay="0"/>
                                          </p:stCondLst>
                                        </p:cTn>
                                        <p:tgtEl>
                                          <p:spTgt spid="91"/>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9" presetClass="entr" presetSubtype="0" fill="hold" grpId="0" nodeType="clickEffect">
                                  <p:stCondLst>
                                    <p:cond delay="0"/>
                                  </p:stCondLst>
                                  <p:childTnLst>
                                    <p:set>
                                      <p:cBhvr>
                                        <p:cTn id="111" dur="1" fill="hold">
                                          <p:stCondLst>
                                            <p:cond delay="0"/>
                                          </p:stCondLst>
                                        </p:cTn>
                                        <p:tgtEl>
                                          <p:spTgt spid="95"/>
                                        </p:tgtEl>
                                        <p:attrNameLst>
                                          <p:attrName>style.visibility</p:attrName>
                                        </p:attrNameLst>
                                      </p:cBhvr>
                                      <p:to>
                                        <p:strVal val="visible"/>
                                      </p:to>
                                    </p:set>
                                    <p:animEffect transition="in" filter="dissolve">
                                      <p:cBhvr>
                                        <p:cTn id="112" dur="500"/>
                                        <p:tgtEl>
                                          <p:spTgt spid="95"/>
                                        </p:tgtEl>
                                      </p:cBhvr>
                                    </p:animEffect>
                                  </p:childTnLst>
                                </p:cTn>
                              </p:par>
                              <p:par>
                                <p:cTn id="113" presetID="3" presetClass="emph" presetSubtype="2" fill="hold" grpId="0" nodeType="withEffect">
                                  <p:stCondLst>
                                    <p:cond delay="0"/>
                                  </p:stCondLst>
                                  <p:childTnLst>
                                    <p:animClr clrSpc="rgb">
                                      <p:cBhvr override="childStyle">
                                        <p:cTn id="114" dur="2000" fill="hold"/>
                                        <p:tgtEl>
                                          <p:spTgt spid="11"/>
                                        </p:tgtEl>
                                        <p:attrNameLst>
                                          <p:attrName>style.color</p:attrName>
                                        </p:attrNameLst>
                                      </p:cBhvr>
                                      <p:to>
                                        <a:srgbClr val="66FF33"/>
                                      </p:to>
                                    </p:animClr>
                                  </p:childTnLst>
                                </p:cTn>
                              </p:par>
                              <p:par>
                                <p:cTn id="115" presetID="22" presetClass="entr" presetSubtype="1" fill="hold" nodeType="withEffect">
                                  <p:stCondLst>
                                    <p:cond delay="0"/>
                                  </p:stCondLst>
                                  <p:childTnLst>
                                    <p:set>
                                      <p:cBhvr>
                                        <p:cTn id="116" dur="1" fill="hold">
                                          <p:stCondLst>
                                            <p:cond delay="0"/>
                                          </p:stCondLst>
                                        </p:cTn>
                                        <p:tgtEl>
                                          <p:spTgt spid="94"/>
                                        </p:tgtEl>
                                        <p:attrNameLst>
                                          <p:attrName>style.visibility</p:attrName>
                                        </p:attrNameLst>
                                      </p:cBhvr>
                                      <p:to>
                                        <p:strVal val="visible"/>
                                      </p:to>
                                    </p:set>
                                    <p:animEffect transition="in" filter="wipe(up)">
                                      <p:cBhvr>
                                        <p:cTn id="117" dur="500"/>
                                        <p:tgtEl>
                                          <p:spTgt spid="94"/>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1" fill="hold" nodeType="clickEffect">
                                  <p:stCondLst>
                                    <p:cond delay="0"/>
                                  </p:stCondLst>
                                  <p:childTnLst>
                                    <p:set>
                                      <p:cBhvr>
                                        <p:cTn id="121" dur="1" fill="hold">
                                          <p:stCondLst>
                                            <p:cond delay="0"/>
                                          </p:stCondLst>
                                        </p:cTn>
                                        <p:tgtEl>
                                          <p:spTgt spid="96"/>
                                        </p:tgtEl>
                                        <p:attrNameLst>
                                          <p:attrName>style.visibility</p:attrName>
                                        </p:attrNameLst>
                                      </p:cBhvr>
                                      <p:to>
                                        <p:strVal val="visible"/>
                                      </p:to>
                                    </p:set>
                                    <p:animEffect transition="in" filter="wipe(up)">
                                      <p:cBhvr>
                                        <p:cTn id="122" dur="500"/>
                                        <p:tgtEl>
                                          <p:spTgt spid="96"/>
                                        </p:tgtEl>
                                      </p:cBhvr>
                                    </p:animEffect>
                                  </p:childTnLst>
                                </p:cTn>
                              </p:par>
                              <p:par>
                                <p:cTn id="123" presetID="22" presetClass="entr" presetSubtype="1" fill="hold" nodeType="withEffect">
                                  <p:stCondLst>
                                    <p:cond delay="0"/>
                                  </p:stCondLst>
                                  <p:childTnLst>
                                    <p:set>
                                      <p:cBhvr>
                                        <p:cTn id="124" dur="1" fill="hold">
                                          <p:stCondLst>
                                            <p:cond delay="0"/>
                                          </p:stCondLst>
                                        </p:cTn>
                                        <p:tgtEl>
                                          <p:spTgt spid="98"/>
                                        </p:tgtEl>
                                        <p:attrNameLst>
                                          <p:attrName>style.visibility</p:attrName>
                                        </p:attrNameLst>
                                      </p:cBhvr>
                                      <p:to>
                                        <p:strVal val="visible"/>
                                      </p:to>
                                    </p:set>
                                    <p:animEffect transition="in" filter="wipe(up)">
                                      <p:cBhvr>
                                        <p:cTn id="125" dur="500"/>
                                        <p:tgtEl>
                                          <p:spTgt spid="98"/>
                                        </p:tgtEl>
                                      </p:cBhvr>
                                    </p:animEffect>
                                  </p:childTnLst>
                                </p:cTn>
                              </p:par>
                              <p:par>
                                <p:cTn id="126" presetID="1" presetClass="exit" presetSubtype="0" fill="hold" nodeType="withEffect">
                                  <p:stCondLst>
                                    <p:cond delay="0"/>
                                  </p:stCondLst>
                                  <p:childTnLst>
                                    <p:set>
                                      <p:cBhvr>
                                        <p:cTn id="127" dur="1" fill="hold">
                                          <p:stCondLst>
                                            <p:cond delay="0"/>
                                          </p:stCondLst>
                                        </p:cTn>
                                        <p:tgtEl>
                                          <p:spTgt spid="94"/>
                                        </p:tgtEl>
                                        <p:attrNameLst>
                                          <p:attrName>style.visibility</p:attrName>
                                        </p:attrNameLst>
                                      </p:cBhvr>
                                      <p:to>
                                        <p:strVal val="hidden"/>
                                      </p:to>
                                    </p:set>
                                  </p:childTnLst>
                                </p:cTn>
                              </p:par>
                            </p:childTnLst>
                          </p:cTn>
                        </p:par>
                      </p:childTnLst>
                    </p:cTn>
                  </p:par>
                  <p:par>
                    <p:cTn id="128" fill="hold">
                      <p:stCondLst>
                        <p:cond delay="indefinite"/>
                      </p:stCondLst>
                      <p:childTnLst>
                        <p:par>
                          <p:cTn id="129" fill="hold">
                            <p:stCondLst>
                              <p:cond delay="0"/>
                            </p:stCondLst>
                            <p:childTnLst>
                              <p:par>
                                <p:cTn id="130" presetID="3" presetClass="emph" presetSubtype="2" fill="hold" grpId="0" nodeType="clickEffect">
                                  <p:stCondLst>
                                    <p:cond delay="0"/>
                                  </p:stCondLst>
                                  <p:childTnLst>
                                    <p:animClr clrSpc="rgb">
                                      <p:cBhvr override="childStyle">
                                        <p:cTn id="131" dur="500" fill="hold"/>
                                        <p:tgtEl>
                                          <p:spTgt spid="72"/>
                                        </p:tgtEl>
                                        <p:attrNameLst>
                                          <p:attrName>style.color</p:attrName>
                                        </p:attrNameLst>
                                      </p:cBhvr>
                                      <p:to>
                                        <a:srgbClr val="FF9900"/>
                                      </p:to>
                                    </p:animClr>
                                  </p:childTnLst>
                                </p:cTn>
                              </p:par>
                              <p:par>
                                <p:cTn id="132" presetID="3" presetClass="emph" presetSubtype="2" fill="hold" grpId="0" nodeType="withEffect">
                                  <p:stCondLst>
                                    <p:cond delay="0"/>
                                  </p:stCondLst>
                                  <p:childTnLst>
                                    <p:animClr clrSpc="rgb">
                                      <p:cBhvr override="childStyle">
                                        <p:cTn id="133" dur="500" fill="hold"/>
                                        <p:tgtEl>
                                          <p:spTgt spid="30"/>
                                        </p:tgtEl>
                                        <p:attrNameLst>
                                          <p:attrName>style.color</p:attrName>
                                        </p:attrNameLst>
                                      </p:cBhvr>
                                      <p:to>
                                        <a:srgbClr val="FF9900"/>
                                      </p:to>
                                    </p:animClr>
                                  </p:childTnLst>
                                </p:cTn>
                              </p:par>
                              <p:par>
                                <p:cTn id="134" presetID="3" presetClass="emph" presetSubtype="2" fill="hold" grpId="1" nodeType="withEffect">
                                  <p:stCondLst>
                                    <p:cond delay="0"/>
                                  </p:stCondLst>
                                  <p:childTnLst>
                                    <p:animClr clrSpc="rgb">
                                      <p:cBhvr override="childStyle">
                                        <p:cTn id="135" dur="500" fill="hold"/>
                                        <p:tgtEl>
                                          <p:spTgt spid="89"/>
                                        </p:tgtEl>
                                        <p:attrNameLst>
                                          <p:attrName>style.color</p:attrName>
                                        </p:attrNameLst>
                                      </p:cBhvr>
                                      <p:to>
                                        <a:srgbClr val="FF9900"/>
                                      </p:to>
                                    </p:animClr>
                                  </p:childTnLst>
                                </p:cTn>
                              </p:par>
                            </p:childTnLst>
                          </p:cTn>
                        </p:par>
                      </p:childTnLst>
                    </p:cTn>
                  </p:par>
                  <p:par>
                    <p:cTn id="136" fill="hold">
                      <p:stCondLst>
                        <p:cond delay="indefinite"/>
                      </p:stCondLst>
                      <p:childTnLst>
                        <p:par>
                          <p:cTn id="137" fill="hold">
                            <p:stCondLst>
                              <p:cond delay="0"/>
                            </p:stCondLst>
                            <p:childTnLst>
                              <p:par>
                                <p:cTn id="138" presetID="1" presetClass="entr" presetSubtype="0" fill="hold" grpId="0" nodeType="clickEffect">
                                  <p:stCondLst>
                                    <p:cond delay="0"/>
                                  </p:stCondLst>
                                  <p:childTnLst>
                                    <p:set>
                                      <p:cBhvr>
                                        <p:cTn id="139" dur="1" fill="hold">
                                          <p:stCondLst>
                                            <p:cond delay="0"/>
                                          </p:stCondLst>
                                        </p:cTn>
                                        <p:tgtEl>
                                          <p:spTgt spid="100"/>
                                        </p:tgtEl>
                                        <p:attrNameLst>
                                          <p:attrName>style.visibility</p:attrName>
                                        </p:attrNameLst>
                                      </p:cBhvr>
                                      <p:to>
                                        <p:strVal val="visible"/>
                                      </p:to>
                                    </p:set>
                                  </p:childTnLst>
                                </p:cTn>
                              </p:par>
                            </p:childTnLst>
                          </p:cTn>
                        </p:par>
                      </p:childTnLst>
                    </p:cTn>
                  </p:par>
                  <p:par>
                    <p:cTn id="140" fill="hold">
                      <p:stCondLst>
                        <p:cond delay="indefinite"/>
                      </p:stCondLst>
                      <p:childTnLst>
                        <p:par>
                          <p:cTn id="141" fill="hold">
                            <p:stCondLst>
                              <p:cond delay="0"/>
                            </p:stCondLst>
                            <p:childTnLst>
                              <p:par>
                                <p:cTn id="142" presetID="1" presetClass="entr" presetSubtype="0" fill="hold" grpId="0" nodeType="clickEffect">
                                  <p:stCondLst>
                                    <p:cond delay="0"/>
                                  </p:stCondLst>
                                  <p:childTnLst>
                                    <p:set>
                                      <p:cBhvr>
                                        <p:cTn id="143" dur="1" fill="hold">
                                          <p:stCondLst>
                                            <p:cond delay="0"/>
                                          </p:stCondLst>
                                        </p:cTn>
                                        <p:tgtEl>
                                          <p:spTgt spid="101"/>
                                        </p:tgtEl>
                                        <p:attrNameLst>
                                          <p:attrName>style.visibility</p:attrName>
                                        </p:attrNameLst>
                                      </p:cBhvr>
                                      <p:to>
                                        <p:strVal val="visible"/>
                                      </p:to>
                                    </p:set>
                                  </p:childTnLst>
                                </p:cTn>
                              </p:par>
                            </p:childTnLst>
                          </p:cTn>
                        </p:par>
                      </p:childTnLst>
                    </p:cTn>
                  </p:par>
                  <p:par>
                    <p:cTn id="144" fill="hold">
                      <p:stCondLst>
                        <p:cond delay="indefinite"/>
                      </p:stCondLst>
                      <p:childTnLst>
                        <p:par>
                          <p:cTn id="145" fill="hold">
                            <p:stCondLst>
                              <p:cond delay="0"/>
                            </p:stCondLst>
                            <p:childTnLst>
                              <p:par>
                                <p:cTn id="146" presetID="1" presetClass="exit" presetSubtype="0" fill="hold" grpId="1" nodeType="clickEffect">
                                  <p:stCondLst>
                                    <p:cond delay="0"/>
                                  </p:stCondLst>
                                  <p:childTnLst>
                                    <p:set>
                                      <p:cBhvr>
                                        <p:cTn id="147" dur="1" fill="hold">
                                          <p:stCondLst>
                                            <p:cond delay="0"/>
                                          </p:stCondLst>
                                        </p:cTn>
                                        <p:tgtEl>
                                          <p:spTgt spid="100"/>
                                        </p:tgtEl>
                                        <p:attrNameLst>
                                          <p:attrName>style.visibility</p:attrName>
                                        </p:attrNameLst>
                                      </p:cBhvr>
                                      <p:to>
                                        <p:strVal val="hidden"/>
                                      </p:to>
                                    </p:set>
                                  </p:childTnLst>
                                </p:cTn>
                              </p:par>
                              <p:par>
                                <p:cTn id="148" presetID="3" presetClass="emph" presetSubtype="2" fill="hold" grpId="1" nodeType="withEffect">
                                  <p:stCondLst>
                                    <p:cond delay="0"/>
                                  </p:stCondLst>
                                  <p:childTnLst>
                                    <p:animClr clrSpc="rgb">
                                      <p:cBhvr override="childStyle">
                                        <p:cTn id="149" dur="500" fill="hold"/>
                                        <p:tgtEl>
                                          <p:spTgt spid="30"/>
                                        </p:tgtEl>
                                        <p:attrNameLst>
                                          <p:attrName>style.color</p:attrName>
                                        </p:attrNameLst>
                                      </p:cBhvr>
                                      <p:to>
                                        <a:srgbClr val="3333FF"/>
                                      </p:to>
                                    </p:animClr>
                                  </p:childTnLst>
                                </p:cTn>
                              </p:par>
                              <p:par>
                                <p:cTn id="150" presetID="3" presetClass="emph" presetSubtype="2" fill="hold" grpId="2" nodeType="withEffect">
                                  <p:stCondLst>
                                    <p:cond delay="0"/>
                                  </p:stCondLst>
                                  <p:childTnLst>
                                    <p:animClr clrSpc="rgb">
                                      <p:cBhvr override="childStyle">
                                        <p:cTn id="151" dur="500" fill="hold"/>
                                        <p:tgtEl>
                                          <p:spTgt spid="89"/>
                                        </p:tgtEl>
                                        <p:attrNameLst>
                                          <p:attrName>style.color</p:attrName>
                                        </p:attrNameLst>
                                      </p:cBhvr>
                                      <p:to>
                                        <a:srgbClr val="3333FF"/>
                                      </p:to>
                                    </p:animClr>
                                  </p:childTnLst>
                                </p:cTn>
                              </p:par>
                            </p:childTnLst>
                          </p:cTn>
                        </p:par>
                      </p:childTnLst>
                    </p:cTn>
                  </p:par>
                  <p:par>
                    <p:cTn id="152" fill="hold">
                      <p:stCondLst>
                        <p:cond delay="indefinite"/>
                      </p:stCondLst>
                      <p:childTnLst>
                        <p:par>
                          <p:cTn id="153" fill="hold">
                            <p:stCondLst>
                              <p:cond delay="0"/>
                            </p:stCondLst>
                            <p:childTnLst>
                              <p:par>
                                <p:cTn id="154" presetID="22" presetClass="entr" presetSubtype="2" fill="hold" nodeType="clickEffect">
                                  <p:stCondLst>
                                    <p:cond delay="0"/>
                                  </p:stCondLst>
                                  <p:childTnLst>
                                    <p:set>
                                      <p:cBhvr>
                                        <p:cTn id="155" dur="1" fill="hold">
                                          <p:stCondLst>
                                            <p:cond delay="0"/>
                                          </p:stCondLst>
                                        </p:cTn>
                                        <p:tgtEl>
                                          <p:spTgt spid="108"/>
                                        </p:tgtEl>
                                        <p:attrNameLst>
                                          <p:attrName>style.visibility</p:attrName>
                                        </p:attrNameLst>
                                      </p:cBhvr>
                                      <p:to>
                                        <p:strVal val="visible"/>
                                      </p:to>
                                    </p:set>
                                    <p:animEffect transition="in" filter="wipe(right)">
                                      <p:cBhvr>
                                        <p:cTn id="156" dur="500"/>
                                        <p:tgtEl>
                                          <p:spTgt spid="108"/>
                                        </p:tgtEl>
                                      </p:cBhvr>
                                    </p:animEffect>
                                  </p:childTnLst>
                                </p:cTn>
                              </p:par>
                              <p:par>
                                <p:cTn id="157" presetID="9" presetClass="entr" presetSubtype="0" fill="hold" grpId="0" nodeType="withEffect">
                                  <p:stCondLst>
                                    <p:cond delay="0"/>
                                  </p:stCondLst>
                                  <p:childTnLst>
                                    <p:set>
                                      <p:cBhvr>
                                        <p:cTn id="158" dur="1" fill="hold">
                                          <p:stCondLst>
                                            <p:cond delay="0"/>
                                          </p:stCondLst>
                                        </p:cTn>
                                        <p:tgtEl>
                                          <p:spTgt spid="109"/>
                                        </p:tgtEl>
                                        <p:attrNameLst>
                                          <p:attrName>style.visibility</p:attrName>
                                        </p:attrNameLst>
                                      </p:cBhvr>
                                      <p:to>
                                        <p:strVal val="visible"/>
                                      </p:to>
                                    </p:set>
                                    <p:animEffect transition="in" filter="dissolve">
                                      <p:cBhvr>
                                        <p:cTn id="159" dur="500"/>
                                        <p:tgtEl>
                                          <p:spTgt spid="109"/>
                                        </p:tgtEl>
                                      </p:cBhvr>
                                    </p:animEffect>
                                  </p:childTnLst>
                                </p:cTn>
                              </p:par>
                              <p:par>
                                <p:cTn id="160" presetID="22" presetClass="entr" presetSubtype="2" fill="hold" nodeType="withEffect">
                                  <p:stCondLst>
                                    <p:cond delay="0"/>
                                  </p:stCondLst>
                                  <p:childTnLst>
                                    <p:set>
                                      <p:cBhvr>
                                        <p:cTn id="161" dur="1" fill="hold">
                                          <p:stCondLst>
                                            <p:cond delay="0"/>
                                          </p:stCondLst>
                                        </p:cTn>
                                        <p:tgtEl>
                                          <p:spTgt spid="103"/>
                                        </p:tgtEl>
                                        <p:attrNameLst>
                                          <p:attrName>style.visibility</p:attrName>
                                        </p:attrNameLst>
                                      </p:cBhvr>
                                      <p:to>
                                        <p:strVal val="visible"/>
                                      </p:to>
                                    </p:set>
                                    <p:animEffect transition="in" filter="wipe(right)">
                                      <p:cBhvr>
                                        <p:cTn id="162" dur="500"/>
                                        <p:tgtEl>
                                          <p:spTgt spid="103"/>
                                        </p:tgtEl>
                                      </p:cBhvr>
                                    </p:animEffect>
                                  </p:childTnLst>
                                </p:cTn>
                              </p:par>
                              <p:par>
                                <p:cTn id="163" presetID="9" presetClass="entr" presetSubtype="0" fill="hold" grpId="0" nodeType="withEffect">
                                  <p:stCondLst>
                                    <p:cond delay="0"/>
                                  </p:stCondLst>
                                  <p:childTnLst>
                                    <p:set>
                                      <p:cBhvr>
                                        <p:cTn id="164" dur="1" fill="hold">
                                          <p:stCondLst>
                                            <p:cond delay="0"/>
                                          </p:stCondLst>
                                        </p:cTn>
                                        <p:tgtEl>
                                          <p:spTgt spid="110"/>
                                        </p:tgtEl>
                                        <p:attrNameLst>
                                          <p:attrName>style.visibility</p:attrName>
                                        </p:attrNameLst>
                                      </p:cBhvr>
                                      <p:to>
                                        <p:strVal val="visible"/>
                                      </p:to>
                                    </p:set>
                                    <p:animEffect transition="in" filter="dissolve">
                                      <p:cBhvr>
                                        <p:cTn id="165" dur="500"/>
                                        <p:tgtEl>
                                          <p:spTgt spid="110"/>
                                        </p:tgtEl>
                                      </p:cBhvr>
                                    </p:animEffect>
                                  </p:childTnLst>
                                </p:cTn>
                              </p:par>
                            </p:childTnLst>
                          </p:cTn>
                        </p:par>
                      </p:childTnLst>
                    </p:cTn>
                  </p:par>
                  <p:par>
                    <p:cTn id="166" fill="hold">
                      <p:stCondLst>
                        <p:cond delay="indefinite"/>
                      </p:stCondLst>
                      <p:childTnLst>
                        <p:par>
                          <p:cTn id="167" fill="hold">
                            <p:stCondLst>
                              <p:cond delay="0"/>
                            </p:stCondLst>
                            <p:childTnLst>
                              <p:par>
                                <p:cTn id="168" presetID="22" presetClass="entr" presetSubtype="1" fill="hold" nodeType="clickEffect">
                                  <p:stCondLst>
                                    <p:cond delay="0"/>
                                  </p:stCondLst>
                                  <p:childTnLst>
                                    <p:set>
                                      <p:cBhvr>
                                        <p:cTn id="169" dur="1" fill="hold">
                                          <p:stCondLst>
                                            <p:cond delay="0"/>
                                          </p:stCondLst>
                                        </p:cTn>
                                        <p:tgtEl>
                                          <p:spTgt spid="112"/>
                                        </p:tgtEl>
                                        <p:attrNameLst>
                                          <p:attrName>style.visibility</p:attrName>
                                        </p:attrNameLst>
                                      </p:cBhvr>
                                      <p:to>
                                        <p:strVal val="visible"/>
                                      </p:to>
                                    </p:set>
                                    <p:animEffect transition="in" filter="wipe(up)">
                                      <p:cBhvr>
                                        <p:cTn id="170" dur="500"/>
                                        <p:tgtEl>
                                          <p:spTgt spid="112"/>
                                        </p:tgtEl>
                                      </p:cBhvr>
                                    </p:animEffect>
                                  </p:childTnLst>
                                </p:cTn>
                              </p:par>
                              <p:par>
                                <p:cTn id="171" presetID="22" presetClass="entr" presetSubtype="1" fill="hold" nodeType="withEffect">
                                  <p:stCondLst>
                                    <p:cond delay="0"/>
                                  </p:stCondLst>
                                  <p:childTnLst>
                                    <p:set>
                                      <p:cBhvr>
                                        <p:cTn id="172" dur="1" fill="hold">
                                          <p:stCondLst>
                                            <p:cond delay="0"/>
                                          </p:stCondLst>
                                        </p:cTn>
                                        <p:tgtEl>
                                          <p:spTgt spid="114"/>
                                        </p:tgtEl>
                                        <p:attrNameLst>
                                          <p:attrName>style.visibility</p:attrName>
                                        </p:attrNameLst>
                                      </p:cBhvr>
                                      <p:to>
                                        <p:strVal val="visible"/>
                                      </p:to>
                                    </p:set>
                                    <p:animEffect transition="in" filter="wipe(up)">
                                      <p:cBhvr>
                                        <p:cTn id="173" dur="500"/>
                                        <p:tgtEl>
                                          <p:spTgt spid="114"/>
                                        </p:tgtEl>
                                      </p:cBhvr>
                                    </p:animEffect>
                                  </p:childTnLst>
                                </p:cTn>
                              </p:par>
                              <p:par>
                                <p:cTn id="174" presetID="1" presetClass="exit" presetSubtype="0" fill="hold" nodeType="withEffect">
                                  <p:stCondLst>
                                    <p:cond delay="0"/>
                                  </p:stCondLst>
                                  <p:childTnLst>
                                    <p:set>
                                      <p:cBhvr>
                                        <p:cTn id="175" dur="1" fill="hold">
                                          <p:stCondLst>
                                            <p:cond delay="0"/>
                                          </p:stCondLst>
                                        </p:cTn>
                                        <p:tgtEl>
                                          <p:spTgt spid="108"/>
                                        </p:tgtEl>
                                        <p:attrNameLst>
                                          <p:attrName>style.visibility</p:attrName>
                                        </p:attrNameLst>
                                      </p:cBhvr>
                                      <p:to>
                                        <p:strVal val="hidden"/>
                                      </p:to>
                                    </p:set>
                                  </p:childTnLst>
                                </p:cTn>
                              </p:par>
                              <p:par>
                                <p:cTn id="176" presetID="1" presetClass="exit" presetSubtype="0" fill="hold" grpId="1" nodeType="withEffect">
                                  <p:stCondLst>
                                    <p:cond delay="0"/>
                                  </p:stCondLst>
                                  <p:childTnLst>
                                    <p:set>
                                      <p:cBhvr>
                                        <p:cTn id="177" dur="1" fill="hold">
                                          <p:stCondLst>
                                            <p:cond delay="0"/>
                                          </p:stCondLst>
                                        </p:cTn>
                                        <p:tgtEl>
                                          <p:spTgt spid="109"/>
                                        </p:tgtEl>
                                        <p:attrNameLst>
                                          <p:attrName>style.visibility</p:attrName>
                                        </p:attrNameLst>
                                      </p:cBhvr>
                                      <p:to>
                                        <p:strVal val="hidden"/>
                                      </p:to>
                                    </p:set>
                                  </p:childTnLst>
                                </p:cTn>
                              </p:par>
                              <p:par>
                                <p:cTn id="178" presetID="1" presetClass="exit" presetSubtype="0" fill="hold" grpId="1" nodeType="withEffect">
                                  <p:stCondLst>
                                    <p:cond delay="0"/>
                                  </p:stCondLst>
                                  <p:childTnLst>
                                    <p:set>
                                      <p:cBhvr>
                                        <p:cTn id="179" dur="1" fill="hold">
                                          <p:stCondLst>
                                            <p:cond delay="0"/>
                                          </p:stCondLst>
                                        </p:cTn>
                                        <p:tgtEl>
                                          <p:spTgt spid="110"/>
                                        </p:tgtEl>
                                        <p:attrNameLst>
                                          <p:attrName>style.visibility</p:attrName>
                                        </p:attrNameLst>
                                      </p:cBhvr>
                                      <p:to>
                                        <p:strVal val="hidden"/>
                                      </p:to>
                                    </p:set>
                                  </p:childTnLst>
                                </p:cTn>
                              </p:par>
                              <p:par>
                                <p:cTn id="180" presetID="1" presetClass="exit" presetSubtype="0" fill="hold" nodeType="withEffect">
                                  <p:stCondLst>
                                    <p:cond delay="0"/>
                                  </p:stCondLst>
                                  <p:childTnLst>
                                    <p:set>
                                      <p:cBhvr>
                                        <p:cTn id="181" dur="1" fill="hold">
                                          <p:stCondLst>
                                            <p:cond delay="0"/>
                                          </p:stCondLst>
                                        </p:cTn>
                                        <p:tgtEl>
                                          <p:spTgt spid="103"/>
                                        </p:tgtEl>
                                        <p:attrNameLst>
                                          <p:attrName>style.visibility</p:attrName>
                                        </p:attrNameLst>
                                      </p:cBhvr>
                                      <p:to>
                                        <p:strVal val="hidden"/>
                                      </p:to>
                                    </p:set>
                                  </p:childTnLst>
                                </p:cTn>
                              </p:par>
                              <p:par>
                                <p:cTn id="182" presetID="3" presetClass="emph" presetSubtype="2" fill="hold" grpId="0" nodeType="withEffect">
                                  <p:stCondLst>
                                    <p:cond delay="0"/>
                                  </p:stCondLst>
                                  <p:childTnLst>
                                    <p:animClr clrSpc="rgb">
                                      <p:cBhvr override="childStyle">
                                        <p:cTn id="183" dur="500" fill="hold"/>
                                        <p:tgtEl>
                                          <p:spTgt spid="12"/>
                                        </p:tgtEl>
                                        <p:attrNameLst>
                                          <p:attrName>style.color</p:attrName>
                                        </p:attrNameLst>
                                      </p:cBhvr>
                                      <p:to>
                                        <a:srgbClr val="3333FF"/>
                                      </p:to>
                                    </p:animClr>
                                  </p:childTnLst>
                                </p:cTn>
                              </p:par>
                              <p:par>
                                <p:cTn id="184" presetID="3" presetClass="emph" presetSubtype="2" fill="hold" grpId="1" nodeType="withEffect">
                                  <p:stCondLst>
                                    <p:cond delay="0"/>
                                  </p:stCondLst>
                                  <p:childTnLst>
                                    <p:animClr clrSpc="rgb">
                                      <p:cBhvr override="childStyle">
                                        <p:cTn id="185" dur="500" fill="hold"/>
                                        <p:tgtEl>
                                          <p:spTgt spid="10"/>
                                        </p:tgtEl>
                                        <p:attrNameLst>
                                          <p:attrName>style.color</p:attrName>
                                        </p:attrNameLst>
                                      </p:cBhvr>
                                      <p:to>
                                        <a:srgbClr val="3333FF"/>
                                      </p:to>
                                    </p:animClr>
                                  </p:childTnLst>
                                </p:cTn>
                              </p:par>
                              <p:par>
                                <p:cTn id="186" presetID="3" presetClass="emph" presetSubtype="2" fill="hold" grpId="1" nodeType="withEffect">
                                  <p:stCondLst>
                                    <p:cond delay="0"/>
                                  </p:stCondLst>
                                  <p:childTnLst>
                                    <p:animClr clrSpc="rgb">
                                      <p:cBhvr override="childStyle">
                                        <p:cTn id="187" dur="500" fill="hold"/>
                                        <p:tgtEl>
                                          <p:spTgt spid="72"/>
                                        </p:tgtEl>
                                        <p:attrNameLst>
                                          <p:attrName>style.color</p:attrName>
                                        </p:attrNameLst>
                                      </p:cBhvr>
                                      <p:to>
                                        <a:schemeClr val="tx1"/>
                                      </p:to>
                                    </p:animClr>
                                  </p:childTnLst>
                                </p:cTn>
                              </p:par>
                              <p:par>
                                <p:cTn id="188" presetID="1" presetClass="exit" presetSubtype="0" fill="hold" grpId="1" nodeType="withEffect">
                                  <p:stCondLst>
                                    <p:cond delay="0"/>
                                  </p:stCondLst>
                                  <p:childTnLst>
                                    <p:set>
                                      <p:cBhvr>
                                        <p:cTn id="189" dur="1" fill="hold">
                                          <p:stCondLst>
                                            <p:cond delay="0"/>
                                          </p:stCondLst>
                                        </p:cTn>
                                        <p:tgtEl>
                                          <p:spTgt spid="101"/>
                                        </p:tgtEl>
                                        <p:attrNameLst>
                                          <p:attrName>style.visibility</p:attrName>
                                        </p:attrNameLst>
                                      </p:cBhvr>
                                      <p:to>
                                        <p:strVal val="hidden"/>
                                      </p:to>
                                    </p:set>
                                  </p:childTnLst>
                                </p:cTn>
                              </p:par>
                            </p:childTnLst>
                          </p:cTn>
                        </p:par>
                      </p:childTnLst>
                    </p:cTn>
                  </p:par>
                  <p:par>
                    <p:cTn id="190" fill="hold">
                      <p:stCondLst>
                        <p:cond delay="indefinite"/>
                      </p:stCondLst>
                      <p:childTnLst>
                        <p:par>
                          <p:cTn id="191" fill="hold">
                            <p:stCondLst>
                              <p:cond delay="0"/>
                            </p:stCondLst>
                            <p:childTnLst>
                              <p:par>
                                <p:cTn id="192" presetID="3" presetClass="emph" presetSubtype="2" fill="hold" grpId="2" nodeType="clickEffect">
                                  <p:stCondLst>
                                    <p:cond delay="0"/>
                                  </p:stCondLst>
                                  <p:childTnLst>
                                    <p:animClr clrSpc="rgb">
                                      <p:cBhvr override="childStyle">
                                        <p:cTn id="193" dur="500" fill="hold"/>
                                        <p:tgtEl>
                                          <p:spTgt spid="72"/>
                                        </p:tgtEl>
                                        <p:attrNameLst>
                                          <p:attrName>style.color</p:attrName>
                                        </p:attrNameLst>
                                      </p:cBhvr>
                                      <p:to>
                                        <a:srgbClr val="FF9900"/>
                                      </p:to>
                                    </p:animClr>
                                  </p:childTnLst>
                                </p:cTn>
                              </p:par>
                              <p:par>
                                <p:cTn id="194" presetID="3" presetClass="emph" presetSubtype="2" fill="hold" grpId="1" nodeType="withEffect">
                                  <p:stCondLst>
                                    <p:cond delay="0"/>
                                  </p:stCondLst>
                                  <p:childTnLst>
                                    <p:animClr clrSpc="rgb">
                                      <p:cBhvr override="childStyle">
                                        <p:cTn id="195" dur="500" fill="hold"/>
                                        <p:tgtEl>
                                          <p:spTgt spid="76"/>
                                        </p:tgtEl>
                                        <p:attrNameLst>
                                          <p:attrName>style.color</p:attrName>
                                        </p:attrNameLst>
                                      </p:cBhvr>
                                      <p:to>
                                        <a:srgbClr val="FF9900"/>
                                      </p:to>
                                    </p:animClr>
                                  </p:childTnLst>
                                </p:cTn>
                              </p:par>
                              <p:par>
                                <p:cTn id="196" presetID="3" presetClass="emph" presetSubtype="2" fill="hold" grpId="1" nodeType="withEffect">
                                  <p:stCondLst>
                                    <p:cond delay="0"/>
                                  </p:stCondLst>
                                  <p:childTnLst>
                                    <p:animClr clrSpc="rgb">
                                      <p:cBhvr override="childStyle">
                                        <p:cTn id="197" dur="500" fill="hold"/>
                                        <p:tgtEl>
                                          <p:spTgt spid="95"/>
                                        </p:tgtEl>
                                        <p:attrNameLst>
                                          <p:attrName>style.color</p:attrName>
                                        </p:attrNameLst>
                                      </p:cBhvr>
                                      <p:to>
                                        <a:srgbClr val="FF9900"/>
                                      </p:to>
                                    </p:animClr>
                                  </p:childTnLst>
                                </p:cTn>
                              </p:par>
                              <p:par>
                                <p:cTn id="198" presetID="1" presetClass="exit" presetSubtype="0" fill="hold" nodeType="withEffect">
                                  <p:stCondLst>
                                    <p:cond delay="0"/>
                                  </p:stCondLst>
                                  <p:childTnLst>
                                    <p:set>
                                      <p:cBhvr>
                                        <p:cTn id="199" dur="1" fill="hold">
                                          <p:stCondLst>
                                            <p:cond delay="0"/>
                                          </p:stCondLst>
                                        </p:cTn>
                                        <p:tgtEl>
                                          <p:spTgt spid="112"/>
                                        </p:tgtEl>
                                        <p:attrNameLst>
                                          <p:attrName>style.visibility</p:attrName>
                                        </p:attrNameLst>
                                      </p:cBhvr>
                                      <p:to>
                                        <p:strVal val="hidden"/>
                                      </p:to>
                                    </p:set>
                                  </p:childTnLst>
                                </p:cTn>
                              </p:par>
                              <p:par>
                                <p:cTn id="200" presetID="1" presetClass="exit" presetSubtype="0" fill="hold" nodeType="withEffect">
                                  <p:stCondLst>
                                    <p:cond delay="0"/>
                                  </p:stCondLst>
                                  <p:childTnLst>
                                    <p:set>
                                      <p:cBhvr>
                                        <p:cTn id="201" dur="1" fill="hold">
                                          <p:stCondLst>
                                            <p:cond delay="0"/>
                                          </p:stCondLst>
                                        </p:cTn>
                                        <p:tgtEl>
                                          <p:spTgt spid="114"/>
                                        </p:tgtEl>
                                        <p:attrNameLst>
                                          <p:attrName>style.visibility</p:attrName>
                                        </p:attrNameLst>
                                      </p:cBhvr>
                                      <p:to>
                                        <p:strVal val="hidden"/>
                                      </p:to>
                                    </p:set>
                                  </p:childTnLst>
                                </p:cTn>
                              </p:par>
                            </p:childTnLst>
                          </p:cTn>
                        </p:par>
                      </p:childTnLst>
                    </p:cTn>
                  </p:par>
                  <p:par>
                    <p:cTn id="202" fill="hold">
                      <p:stCondLst>
                        <p:cond delay="indefinite"/>
                      </p:stCondLst>
                      <p:childTnLst>
                        <p:par>
                          <p:cTn id="203" fill="hold">
                            <p:stCondLst>
                              <p:cond delay="0"/>
                            </p:stCondLst>
                            <p:childTnLst>
                              <p:par>
                                <p:cTn id="204" presetID="3" presetClass="emph" presetSubtype="2" fill="hold" grpId="2" nodeType="clickEffect">
                                  <p:stCondLst>
                                    <p:cond delay="0"/>
                                  </p:stCondLst>
                                  <p:childTnLst>
                                    <p:animClr clrSpc="rgb">
                                      <p:cBhvr override="childStyle">
                                        <p:cTn id="205" dur="500" fill="hold"/>
                                        <p:tgtEl>
                                          <p:spTgt spid="95"/>
                                        </p:tgtEl>
                                        <p:attrNameLst>
                                          <p:attrName>style.color</p:attrName>
                                        </p:attrNameLst>
                                      </p:cBhvr>
                                      <p:to>
                                        <a:srgbClr val="FF33CC"/>
                                      </p:to>
                                    </p:animClr>
                                  </p:childTnLst>
                                </p:cTn>
                              </p:par>
                              <p:par>
                                <p:cTn id="206" presetID="9" presetClass="entr" presetSubtype="0" fill="hold" grpId="0" nodeType="withEffect">
                                  <p:stCondLst>
                                    <p:cond delay="0"/>
                                  </p:stCondLst>
                                  <p:childTnLst>
                                    <p:set>
                                      <p:cBhvr>
                                        <p:cTn id="207" dur="1" fill="hold">
                                          <p:stCondLst>
                                            <p:cond delay="0"/>
                                          </p:stCondLst>
                                        </p:cTn>
                                        <p:tgtEl>
                                          <p:spTgt spid="118"/>
                                        </p:tgtEl>
                                        <p:attrNameLst>
                                          <p:attrName>style.visibility</p:attrName>
                                        </p:attrNameLst>
                                      </p:cBhvr>
                                      <p:to>
                                        <p:strVal val="visible"/>
                                      </p:to>
                                    </p:set>
                                    <p:animEffect transition="in" filter="dissolve">
                                      <p:cBhvr>
                                        <p:cTn id="208" dur="500"/>
                                        <p:tgtEl>
                                          <p:spTgt spid="118"/>
                                        </p:tgtEl>
                                      </p:cBhvr>
                                    </p:animEffect>
                                  </p:childTnLst>
                                </p:cTn>
                              </p:par>
                              <p:par>
                                <p:cTn id="209" presetID="22" presetClass="entr" presetSubtype="4" fill="hold" nodeType="withEffect">
                                  <p:stCondLst>
                                    <p:cond delay="0"/>
                                  </p:stCondLst>
                                  <p:childTnLst>
                                    <p:set>
                                      <p:cBhvr>
                                        <p:cTn id="210" dur="1" fill="hold">
                                          <p:stCondLst>
                                            <p:cond delay="0"/>
                                          </p:stCondLst>
                                        </p:cTn>
                                        <p:tgtEl>
                                          <p:spTgt spid="117"/>
                                        </p:tgtEl>
                                        <p:attrNameLst>
                                          <p:attrName>style.visibility</p:attrName>
                                        </p:attrNameLst>
                                      </p:cBhvr>
                                      <p:to>
                                        <p:strVal val="visible"/>
                                      </p:to>
                                    </p:set>
                                    <p:animEffect transition="in" filter="wipe(down)">
                                      <p:cBhvr>
                                        <p:cTn id="211" dur="500"/>
                                        <p:tgtEl>
                                          <p:spTgt spid="117"/>
                                        </p:tgtEl>
                                      </p:cBhvr>
                                    </p:animEffect>
                                  </p:childTnLst>
                                </p:cTn>
                              </p:par>
                            </p:childTnLst>
                          </p:cTn>
                        </p:par>
                      </p:childTnLst>
                    </p:cTn>
                  </p:par>
                  <p:par>
                    <p:cTn id="212" fill="hold">
                      <p:stCondLst>
                        <p:cond delay="indefinite"/>
                      </p:stCondLst>
                      <p:childTnLst>
                        <p:par>
                          <p:cTn id="213" fill="hold">
                            <p:stCondLst>
                              <p:cond delay="0"/>
                            </p:stCondLst>
                            <p:childTnLst>
                              <p:par>
                                <p:cTn id="214" presetID="22" presetClass="entr" presetSubtype="1" fill="hold" nodeType="clickEffect">
                                  <p:stCondLst>
                                    <p:cond delay="0"/>
                                  </p:stCondLst>
                                  <p:childTnLst>
                                    <p:set>
                                      <p:cBhvr>
                                        <p:cTn id="215" dur="1" fill="hold">
                                          <p:stCondLst>
                                            <p:cond delay="0"/>
                                          </p:stCondLst>
                                        </p:cTn>
                                        <p:tgtEl>
                                          <p:spTgt spid="120"/>
                                        </p:tgtEl>
                                        <p:attrNameLst>
                                          <p:attrName>style.visibility</p:attrName>
                                        </p:attrNameLst>
                                      </p:cBhvr>
                                      <p:to>
                                        <p:strVal val="visible"/>
                                      </p:to>
                                    </p:set>
                                    <p:animEffect transition="in" filter="wipe(up)">
                                      <p:cBhvr>
                                        <p:cTn id="216" dur="500"/>
                                        <p:tgtEl>
                                          <p:spTgt spid="120"/>
                                        </p:tgtEl>
                                      </p:cBhvr>
                                    </p:animEffect>
                                  </p:childTnLst>
                                </p:cTn>
                              </p:par>
                              <p:par>
                                <p:cTn id="217" presetID="1" presetClass="exit" presetSubtype="0" fill="hold" nodeType="withEffect">
                                  <p:stCondLst>
                                    <p:cond delay="0"/>
                                  </p:stCondLst>
                                  <p:childTnLst>
                                    <p:set>
                                      <p:cBhvr>
                                        <p:cTn id="218" dur="1" fill="hold">
                                          <p:stCondLst>
                                            <p:cond delay="0"/>
                                          </p:stCondLst>
                                        </p:cTn>
                                        <p:tgtEl>
                                          <p:spTgt spid="117"/>
                                        </p:tgtEl>
                                        <p:attrNameLst>
                                          <p:attrName>style.visibility</p:attrName>
                                        </p:attrNameLst>
                                      </p:cBhvr>
                                      <p:to>
                                        <p:strVal val="hidden"/>
                                      </p:to>
                                    </p:set>
                                  </p:childTnLst>
                                </p:cTn>
                              </p:par>
                              <p:par>
                                <p:cTn id="219" presetID="1" presetClass="exit" presetSubtype="0" fill="hold" grpId="1" nodeType="withEffect">
                                  <p:stCondLst>
                                    <p:cond delay="0"/>
                                  </p:stCondLst>
                                  <p:childTnLst>
                                    <p:set>
                                      <p:cBhvr>
                                        <p:cTn id="220" dur="1" fill="hold">
                                          <p:stCondLst>
                                            <p:cond delay="0"/>
                                          </p:stCondLst>
                                        </p:cTn>
                                        <p:tgtEl>
                                          <p:spTgt spid="118"/>
                                        </p:tgtEl>
                                        <p:attrNameLst>
                                          <p:attrName>style.visibility</p:attrName>
                                        </p:attrNameLst>
                                      </p:cBhvr>
                                      <p:to>
                                        <p:strVal val="hidden"/>
                                      </p:to>
                                    </p:set>
                                  </p:childTnLst>
                                </p:cTn>
                              </p:par>
                              <p:par>
                                <p:cTn id="221" presetID="3" presetClass="emph" presetSubtype="2" fill="hold" grpId="1" nodeType="withEffect">
                                  <p:stCondLst>
                                    <p:cond delay="0"/>
                                  </p:stCondLst>
                                  <p:childTnLst>
                                    <p:animClr clrSpc="rgb">
                                      <p:cBhvr override="childStyle">
                                        <p:cTn id="222" dur="500" fill="hold"/>
                                        <p:tgtEl>
                                          <p:spTgt spid="11"/>
                                        </p:tgtEl>
                                        <p:attrNameLst>
                                          <p:attrName>style.color</p:attrName>
                                        </p:attrNameLst>
                                      </p:cBhvr>
                                      <p:to>
                                        <a:srgbClr val="FF33CC"/>
                                      </p:to>
                                    </p:animClr>
                                  </p:childTnLst>
                                </p:cTn>
                              </p:par>
                              <p:par>
                                <p:cTn id="223" presetID="3" presetClass="emph" presetSubtype="2" fill="hold" grpId="3" nodeType="withEffect">
                                  <p:stCondLst>
                                    <p:cond delay="0"/>
                                  </p:stCondLst>
                                  <p:childTnLst>
                                    <p:animClr clrSpc="rgb">
                                      <p:cBhvr override="childStyle">
                                        <p:cTn id="224" dur="500" fill="hold"/>
                                        <p:tgtEl>
                                          <p:spTgt spid="72"/>
                                        </p:tgtEl>
                                        <p:attrNameLst>
                                          <p:attrName>style.color</p:attrName>
                                        </p:attrNameLst>
                                      </p:cBhvr>
                                      <p:to>
                                        <a:schemeClr val="tx1"/>
                                      </p:to>
                                    </p:animClr>
                                  </p:childTnLst>
                                </p:cTn>
                              </p:par>
                              <p:par>
                                <p:cTn id="225" presetID="3" presetClass="emph" presetSubtype="2" fill="hold" grpId="2" nodeType="withEffect">
                                  <p:stCondLst>
                                    <p:cond delay="0"/>
                                  </p:stCondLst>
                                  <p:childTnLst>
                                    <p:animClr clrSpc="rgb">
                                      <p:cBhvr override="childStyle">
                                        <p:cTn id="226" dur="500" fill="hold"/>
                                        <p:tgtEl>
                                          <p:spTgt spid="76"/>
                                        </p:tgtEl>
                                        <p:attrNameLst>
                                          <p:attrName>style.color</p:attrName>
                                        </p:attrNameLst>
                                      </p:cBhvr>
                                      <p:to>
                                        <a:schemeClr val="tx1"/>
                                      </p:to>
                                    </p:animClr>
                                  </p:childTnLst>
                                </p:cTn>
                              </p:par>
                            </p:childTnLst>
                          </p:cTn>
                        </p:par>
                      </p:childTnLst>
                    </p:cTn>
                  </p:par>
                  <p:par>
                    <p:cTn id="227" fill="hold">
                      <p:stCondLst>
                        <p:cond delay="indefinite"/>
                      </p:stCondLst>
                      <p:childTnLst>
                        <p:par>
                          <p:cTn id="228" fill="hold">
                            <p:stCondLst>
                              <p:cond delay="0"/>
                            </p:stCondLst>
                            <p:childTnLst>
                              <p:par>
                                <p:cTn id="229" presetID="3" presetClass="emph" presetSubtype="2" fill="hold" grpId="4" nodeType="clickEffect">
                                  <p:stCondLst>
                                    <p:cond delay="0"/>
                                  </p:stCondLst>
                                  <p:childTnLst>
                                    <p:animClr clrSpc="rgb">
                                      <p:cBhvr override="childStyle">
                                        <p:cTn id="230" dur="500" fill="hold"/>
                                        <p:tgtEl>
                                          <p:spTgt spid="72"/>
                                        </p:tgtEl>
                                        <p:attrNameLst>
                                          <p:attrName>style.color</p:attrName>
                                        </p:attrNameLst>
                                      </p:cBhvr>
                                      <p:to>
                                        <a:srgbClr val="FF9900"/>
                                      </p:to>
                                    </p:animClr>
                                  </p:childTnLst>
                                </p:cTn>
                              </p:par>
                              <p:par>
                                <p:cTn id="231" presetID="3" presetClass="emph" presetSubtype="2" fill="hold" grpId="3" nodeType="withEffect">
                                  <p:stCondLst>
                                    <p:cond delay="0"/>
                                  </p:stCondLst>
                                  <p:childTnLst>
                                    <p:animClr clrSpc="rgb">
                                      <p:cBhvr override="childStyle">
                                        <p:cTn id="232" dur="500" fill="hold"/>
                                        <p:tgtEl>
                                          <p:spTgt spid="76"/>
                                        </p:tgtEl>
                                        <p:attrNameLst>
                                          <p:attrName>style.color</p:attrName>
                                        </p:attrNameLst>
                                      </p:cBhvr>
                                      <p:to>
                                        <a:srgbClr val="FF9900"/>
                                      </p:to>
                                    </p:animClr>
                                  </p:childTnLst>
                                </p:cTn>
                              </p:par>
                              <p:par>
                                <p:cTn id="233" presetID="1" presetClass="exit" presetSubtype="0" fill="hold" nodeType="withEffect">
                                  <p:stCondLst>
                                    <p:cond delay="0"/>
                                  </p:stCondLst>
                                  <p:childTnLst>
                                    <p:set>
                                      <p:cBhvr>
                                        <p:cTn id="234" dur="1" fill="hold">
                                          <p:stCondLst>
                                            <p:cond delay="0"/>
                                          </p:stCondLst>
                                        </p:cTn>
                                        <p:tgtEl>
                                          <p:spTgt spid="120"/>
                                        </p:tgtEl>
                                        <p:attrNameLst>
                                          <p:attrName>style.visibility</p:attrName>
                                        </p:attrNameLst>
                                      </p:cBhvr>
                                      <p:to>
                                        <p:strVal val="hidden"/>
                                      </p:to>
                                    </p:set>
                                  </p:childTnLst>
                                </p:cTn>
                              </p:par>
                            </p:childTnLst>
                          </p:cTn>
                        </p:par>
                      </p:childTnLst>
                    </p:cTn>
                  </p:par>
                  <p:par>
                    <p:cTn id="235" fill="hold">
                      <p:stCondLst>
                        <p:cond delay="indefinite"/>
                      </p:stCondLst>
                      <p:childTnLst>
                        <p:par>
                          <p:cTn id="236" fill="hold">
                            <p:stCondLst>
                              <p:cond delay="0"/>
                            </p:stCondLst>
                            <p:childTnLst>
                              <p:par>
                                <p:cTn id="237" presetID="23" presetClass="entr" presetSubtype="16" fill="hold" grpId="0" nodeType="clickEffect">
                                  <p:stCondLst>
                                    <p:cond delay="0"/>
                                  </p:stCondLst>
                                  <p:childTnLst>
                                    <p:set>
                                      <p:cBhvr>
                                        <p:cTn id="238" dur="1" fill="hold">
                                          <p:stCondLst>
                                            <p:cond delay="0"/>
                                          </p:stCondLst>
                                        </p:cTn>
                                        <p:tgtEl>
                                          <p:spTgt spid="121"/>
                                        </p:tgtEl>
                                        <p:attrNameLst>
                                          <p:attrName>style.visibility</p:attrName>
                                        </p:attrNameLst>
                                      </p:cBhvr>
                                      <p:to>
                                        <p:strVal val="visible"/>
                                      </p:to>
                                    </p:set>
                                    <p:anim calcmode="lin" valueType="num">
                                      <p:cBhvr>
                                        <p:cTn id="239" dur="500" fill="hold"/>
                                        <p:tgtEl>
                                          <p:spTgt spid="121"/>
                                        </p:tgtEl>
                                        <p:attrNameLst>
                                          <p:attrName>ppt_w</p:attrName>
                                        </p:attrNameLst>
                                      </p:cBhvr>
                                      <p:tavLst>
                                        <p:tav tm="0">
                                          <p:val>
                                            <p:fltVal val="0"/>
                                          </p:val>
                                        </p:tav>
                                        <p:tav tm="100000">
                                          <p:val>
                                            <p:strVal val="#ppt_w"/>
                                          </p:val>
                                        </p:tav>
                                      </p:tavLst>
                                    </p:anim>
                                    <p:anim calcmode="lin" valueType="num">
                                      <p:cBhvr>
                                        <p:cTn id="240" dur="500" fill="hold"/>
                                        <p:tgtEl>
                                          <p:spTgt spid="121"/>
                                        </p:tgtEl>
                                        <p:attrNameLst>
                                          <p:attrName>ppt_h</p:attrName>
                                        </p:attrNameLst>
                                      </p:cBhvr>
                                      <p:tavLst>
                                        <p:tav tm="0">
                                          <p:val>
                                            <p:fltVal val="0"/>
                                          </p:val>
                                        </p:tav>
                                        <p:tav tm="100000">
                                          <p:val>
                                            <p:strVal val="#ppt_h"/>
                                          </p:val>
                                        </p:tav>
                                      </p:tavLst>
                                    </p:anim>
                                  </p:childTnLst>
                                </p:cTn>
                              </p:par>
                            </p:childTnLst>
                          </p:cTn>
                        </p:par>
                      </p:childTnLst>
                    </p:cTn>
                  </p:par>
                  <p:par>
                    <p:cTn id="241" fill="hold">
                      <p:stCondLst>
                        <p:cond delay="indefinite"/>
                      </p:stCondLst>
                      <p:childTnLst>
                        <p:par>
                          <p:cTn id="242" fill="hold">
                            <p:stCondLst>
                              <p:cond delay="0"/>
                            </p:stCondLst>
                            <p:childTnLst>
                              <p:par>
                                <p:cTn id="243" presetID="1" presetClass="entr" presetSubtype="0" fill="hold" grpId="0" nodeType="clickEffect">
                                  <p:stCondLst>
                                    <p:cond delay="0"/>
                                  </p:stCondLst>
                                  <p:childTnLst>
                                    <p:set>
                                      <p:cBhvr>
                                        <p:cTn id="244" dur="1" fill="hold">
                                          <p:stCondLst>
                                            <p:cond delay="0"/>
                                          </p:stCondLst>
                                        </p:cTn>
                                        <p:tgtEl>
                                          <p:spTgt spid="122"/>
                                        </p:tgtEl>
                                        <p:attrNameLst>
                                          <p:attrName>style.visibility</p:attrName>
                                        </p:attrNameLst>
                                      </p:cBhvr>
                                      <p:to>
                                        <p:strVal val="visible"/>
                                      </p:to>
                                    </p:set>
                                  </p:childTnLst>
                                </p:cTn>
                              </p:par>
                            </p:childTnLst>
                          </p:cTn>
                        </p:par>
                      </p:childTnLst>
                    </p:cTn>
                  </p:par>
                  <p:par>
                    <p:cTn id="245" fill="hold">
                      <p:stCondLst>
                        <p:cond delay="indefinite"/>
                      </p:stCondLst>
                      <p:childTnLst>
                        <p:par>
                          <p:cTn id="246" fill="hold">
                            <p:stCondLst>
                              <p:cond delay="0"/>
                            </p:stCondLst>
                            <p:childTnLst>
                              <p:par>
                                <p:cTn id="247" presetID="1" presetClass="entr" presetSubtype="0" fill="hold" grpId="1" nodeType="clickEffect">
                                  <p:stCondLst>
                                    <p:cond delay="0"/>
                                  </p:stCondLst>
                                  <p:childTnLst>
                                    <p:set>
                                      <p:cBhvr>
                                        <p:cTn id="248" dur="1" fill="hold">
                                          <p:stCondLst>
                                            <p:cond delay="0"/>
                                          </p:stCondLst>
                                        </p:cTn>
                                        <p:tgtEl>
                                          <p:spTgt spid="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P spid="50" grpId="0" animBg="1"/>
      <p:bldP spid="50" grpId="1" animBg="1"/>
      <p:bldP spid="15" grpId="0" animBg="1"/>
      <p:bldP spid="72" grpId="0"/>
      <p:bldP spid="72" grpId="1"/>
      <p:bldP spid="72" grpId="2"/>
      <p:bldP spid="72" grpId="3"/>
      <p:bldP spid="72" grpId="4"/>
      <p:bldP spid="30" grpId="0"/>
      <p:bldP spid="30" grpId="1"/>
      <p:bldP spid="43" grpId="0"/>
      <p:bldP spid="76" grpId="0"/>
      <p:bldP spid="76" grpId="1"/>
      <p:bldP spid="76" grpId="2"/>
      <p:bldP spid="76" grpId="3"/>
      <p:bldP spid="89" grpId="0"/>
      <p:bldP spid="89" grpId="1"/>
      <p:bldP spid="89" grpId="2"/>
      <p:bldP spid="92" grpId="0"/>
      <p:bldP spid="92" grpId="1"/>
      <p:bldP spid="95" grpId="0"/>
      <p:bldP spid="95" grpId="1"/>
      <p:bldP spid="95" grpId="2"/>
      <p:bldP spid="100" grpId="0" animBg="1"/>
      <p:bldP spid="100" grpId="1" animBg="1"/>
      <p:bldP spid="101" grpId="0" animBg="1"/>
      <p:bldP spid="101" grpId="1" animBg="1"/>
      <p:bldP spid="109" grpId="0"/>
      <p:bldP spid="109" grpId="1"/>
      <p:bldP spid="110" grpId="0"/>
      <p:bldP spid="110" grpId="1"/>
      <p:bldP spid="118" grpId="0"/>
      <p:bldP spid="118" grpId="1"/>
      <p:bldP spid="121" grpId="0" animBg="1"/>
      <p:bldP spid="122" grpId="0" animBg="1"/>
      <p:bldP spid="122" grpId="1" animBg="1"/>
      <p:bldP spid="59" grpId="0" animBg="1"/>
      <p:bldP spid="59" grpId="1" animBg="1"/>
      <p:bldP spid="59" grpId="2"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57463"/>
            <a:ext cx="5257800" cy="795337"/>
          </a:xfrm>
        </p:spPr>
        <p:txBody>
          <a:bodyPr>
            <a:normAutofit fontScale="90000"/>
          </a:bodyPr>
          <a:lstStyle/>
          <a:p>
            <a:r>
              <a:rPr lang="en-US" sz="3200" b="1" dirty="0" smtClean="0">
                <a:solidFill>
                  <a:srgbClr val="002060"/>
                </a:solidFill>
              </a:rPr>
              <a:t>Once ISP discovers the maximal set of sends that can match a wildcard receive, it employs DYNAMIC REWRITING of wildcard receives into SPECIFIC RECEIVES !!</a:t>
            </a:r>
            <a:endParaRPr lang="en-US" sz="3200" b="1" dirty="0">
              <a:solidFill>
                <a:srgbClr val="002060"/>
              </a:solidFill>
            </a:endParaRPr>
          </a:p>
        </p:txBody>
      </p:sp>
      <p:sp>
        <p:nvSpPr>
          <p:cNvPr id="9" name="Slide Number Placeholder 8"/>
          <p:cNvSpPr>
            <a:spLocks noGrp="1"/>
          </p:cNvSpPr>
          <p:nvPr>
            <p:ph type="sldNum" sz="quarter" idx="12"/>
          </p:nvPr>
        </p:nvSpPr>
        <p:spPr/>
        <p:txBody>
          <a:bodyPr/>
          <a:lstStyle/>
          <a:p>
            <a:fld id="{08210399-BF1E-F845-A018-4F8D6DDD9A3F}" type="slidenum">
              <a:rPr lang="en-US" smtClean="0"/>
              <a:pPr/>
              <a:t>82</a:t>
            </a:fld>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DD71935B-29DB-4D68-BC9C-E77DA615EBD6}" type="slidenum">
              <a:rPr lang="en-US"/>
              <a:pPr/>
              <a:t>83</a:t>
            </a:fld>
            <a:endParaRPr lang="en-US"/>
          </a:p>
        </p:txBody>
      </p:sp>
      <p:sp>
        <p:nvSpPr>
          <p:cNvPr id="1979394" name="Rectangle 2"/>
          <p:cNvSpPr>
            <a:spLocks noGrp="1" noChangeArrowheads="1"/>
          </p:cNvSpPr>
          <p:nvPr>
            <p:ph type="title"/>
          </p:nvPr>
        </p:nvSpPr>
        <p:spPr>
          <a:xfrm>
            <a:off x="228600" y="347663"/>
            <a:ext cx="8458200" cy="795337"/>
          </a:xfrm>
        </p:spPr>
        <p:txBody>
          <a:bodyPr/>
          <a:lstStyle/>
          <a:p>
            <a:r>
              <a:rPr lang="en-US" sz="2800" b="0"/>
              <a:t>Discover All Potential Senders by Collecting (but not issuing) operations at runtime…</a:t>
            </a:r>
            <a:br>
              <a:rPr lang="en-US" sz="2800" b="0"/>
            </a:br>
            <a:endParaRPr lang="en-US" sz="2800" b="0">
              <a:solidFill>
                <a:schemeClr val="tx2"/>
              </a:solidFill>
            </a:endParaRPr>
          </a:p>
        </p:txBody>
      </p:sp>
      <p:sp>
        <p:nvSpPr>
          <p:cNvPr id="1979395" name="Text Box 3"/>
          <p:cNvSpPr txBox="1">
            <a:spLocks noChangeArrowheads="1"/>
          </p:cNvSpPr>
          <p:nvPr/>
        </p:nvSpPr>
        <p:spPr bwMode="auto">
          <a:xfrm>
            <a:off x="1143000" y="2220913"/>
            <a:ext cx="2128838" cy="1920875"/>
          </a:xfrm>
          <a:prstGeom prst="rect">
            <a:avLst/>
          </a:prstGeom>
          <a:noFill/>
          <a:ln w="12700">
            <a:noFill/>
            <a:miter lim="800000"/>
            <a:headEnd type="none" w="sm" len="sm"/>
            <a:tailEnd type="none" w="sm" len="sm"/>
          </a:ln>
          <a:effectLst/>
        </p:spPr>
        <p:txBody>
          <a:bodyPr wrap="none">
            <a:spAutoFit/>
          </a:bodyPr>
          <a:lstStyle/>
          <a:p>
            <a:r>
              <a:rPr lang="en-US" sz="2000"/>
              <a:t>P0</a:t>
            </a:r>
          </a:p>
          <a:p>
            <a:r>
              <a:rPr lang="en-US" sz="2000"/>
              <a:t>---</a:t>
            </a:r>
          </a:p>
          <a:p>
            <a:endParaRPr lang="en-US" sz="2000"/>
          </a:p>
          <a:p>
            <a:r>
              <a:rPr lang="en-US" sz="2000">
                <a:solidFill>
                  <a:srgbClr val="CC0099"/>
                </a:solidFill>
              </a:rPr>
              <a:t>MPI_Isend ( P2 )</a:t>
            </a:r>
          </a:p>
          <a:p>
            <a:endParaRPr lang="en-US" sz="2000">
              <a:solidFill>
                <a:srgbClr val="CC0099"/>
              </a:solidFill>
            </a:endParaRPr>
          </a:p>
          <a:p>
            <a:r>
              <a:rPr lang="en-US" sz="2000">
                <a:solidFill>
                  <a:srgbClr val="FF0000"/>
                </a:solidFill>
              </a:rPr>
              <a:t>MPI_Barrier</a:t>
            </a:r>
          </a:p>
        </p:txBody>
      </p:sp>
      <p:sp>
        <p:nvSpPr>
          <p:cNvPr id="1979396" name="Text Box 4"/>
          <p:cNvSpPr txBox="1">
            <a:spLocks noChangeArrowheads="1"/>
          </p:cNvSpPr>
          <p:nvPr/>
        </p:nvSpPr>
        <p:spPr bwMode="auto">
          <a:xfrm>
            <a:off x="3562350" y="2209800"/>
            <a:ext cx="2058988" cy="1920875"/>
          </a:xfrm>
          <a:prstGeom prst="rect">
            <a:avLst/>
          </a:prstGeom>
          <a:noFill/>
          <a:ln w="12700">
            <a:noFill/>
            <a:miter lim="800000"/>
            <a:headEnd type="none" w="sm" len="sm"/>
            <a:tailEnd type="none" w="sm" len="sm"/>
          </a:ln>
          <a:effectLst/>
        </p:spPr>
        <p:txBody>
          <a:bodyPr wrap="none">
            <a:spAutoFit/>
          </a:bodyPr>
          <a:lstStyle/>
          <a:p>
            <a:r>
              <a:rPr lang="en-US" sz="2000"/>
              <a:t>P1</a:t>
            </a:r>
          </a:p>
          <a:p>
            <a:r>
              <a:rPr lang="en-US" sz="2000"/>
              <a:t>---</a:t>
            </a:r>
          </a:p>
          <a:p>
            <a:endParaRPr lang="en-US" sz="2000"/>
          </a:p>
          <a:p>
            <a:r>
              <a:rPr lang="en-US" sz="2000">
                <a:solidFill>
                  <a:srgbClr val="FF0000"/>
                </a:solidFill>
              </a:rPr>
              <a:t>MPI_Barrier</a:t>
            </a:r>
          </a:p>
          <a:p>
            <a:endParaRPr lang="en-US" sz="2000">
              <a:solidFill>
                <a:srgbClr val="FF0000"/>
              </a:solidFill>
            </a:endParaRPr>
          </a:p>
          <a:p>
            <a:r>
              <a:rPr lang="en-US" sz="2000">
                <a:solidFill>
                  <a:srgbClr val="CC0099"/>
                </a:solidFill>
              </a:rPr>
              <a:t>MPI_Isend( P2 )</a:t>
            </a:r>
          </a:p>
        </p:txBody>
      </p:sp>
      <p:sp>
        <p:nvSpPr>
          <p:cNvPr id="1979397" name="Text Box 5"/>
          <p:cNvSpPr txBox="1">
            <a:spLocks noChangeArrowheads="1"/>
          </p:cNvSpPr>
          <p:nvPr/>
        </p:nvSpPr>
        <p:spPr bwMode="auto">
          <a:xfrm>
            <a:off x="6100763" y="2209800"/>
            <a:ext cx="2284412" cy="1920875"/>
          </a:xfrm>
          <a:prstGeom prst="rect">
            <a:avLst/>
          </a:prstGeom>
          <a:noFill/>
          <a:ln w="12700">
            <a:noFill/>
            <a:miter lim="800000"/>
            <a:headEnd type="none" w="sm" len="sm"/>
            <a:tailEnd type="none" w="sm" len="sm"/>
          </a:ln>
          <a:effectLst/>
        </p:spPr>
        <p:txBody>
          <a:bodyPr wrap="none">
            <a:spAutoFit/>
          </a:bodyPr>
          <a:lstStyle/>
          <a:p>
            <a:r>
              <a:rPr lang="en-US" sz="2000"/>
              <a:t>P2</a:t>
            </a:r>
          </a:p>
          <a:p>
            <a:r>
              <a:rPr lang="en-US" sz="2000"/>
              <a:t>---</a:t>
            </a:r>
          </a:p>
          <a:p>
            <a:endParaRPr lang="en-US" sz="2000"/>
          </a:p>
          <a:p>
            <a:r>
              <a:rPr lang="en-US" sz="2000">
                <a:solidFill>
                  <a:srgbClr val="CC0099"/>
                </a:solidFill>
              </a:rPr>
              <a:t>MPI_Irecv ( ANY )</a:t>
            </a:r>
          </a:p>
          <a:p>
            <a:endParaRPr lang="en-US" sz="2000">
              <a:solidFill>
                <a:srgbClr val="CC0099"/>
              </a:solidFill>
            </a:endParaRPr>
          </a:p>
          <a:p>
            <a:r>
              <a:rPr lang="en-US" sz="2000">
                <a:solidFill>
                  <a:srgbClr val="FF0000"/>
                </a:solidFill>
              </a:rPr>
              <a:t>MPI_Barrier</a:t>
            </a:r>
          </a:p>
        </p:txBody>
      </p:sp>
      <p:sp>
        <p:nvSpPr>
          <p:cNvPr id="1979398" name="Freeform 6"/>
          <p:cNvSpPr>
            <a:spLocks/>
          </p:cNvSpPr>
          <p:nvPr/>
        </p:nvSpPr>
        <p:spPr bwMode="auto">
          <a:xfrm>
            <a:off x="762000" y="2819400"/>
            <a:ext cx="7924800" cy="952500"/>
          </a:xfrm>
          <a:custGeom>
            <a:avLst/>
            <a:gdLst/>
            <a:ahLst/>
            <a:cxnLst>
              <a:cxn ang="0">
                <a:pos x="0" y="488"/>
              </a:cxn>
              <a:cxn ang="0">
                <a:pos x="1584" y="536"/>
              </a:cxn>
              <a:cxn ang="0">
                <a:pos x="1776" y="104"/>
              </a:cxn>
              <a:cxn ang="0">
                <a:pos x="2208" y="8"/>
              </a:cxn>
              <a:cxn ang="0">
                <a:pos x="2736" y="56"/>
              </a:cxn>
              <a:cxn ang="0">
                <a:pos x="2832" y="296"/>
              </a:cxn>
              <a:cxn ang="0">
                <a:pos x="3024" y="440"/>
              </a:cxn>
              <a:cxn ang="0">
                <a:pos x="3360" y="440"/>
              </a:cxn>
              <a:cxn ang="0">
                <a:pos x="4224" y="440"/>
              </a:cxn>
              <a:cxn ang="0">
                <a:pos x="4992" y="440"/>
              </a:cxn>
            </a:cxnLst>
            <a:rect l="0" t="0" r="r" b="b"/>
            <a:pathLst>
              <a:path w="4992" h="600">
                <a:moveTo>
                  <a:pt x="0" y="488"/>
                </a:moveTo>
                <a:cubicBezTo>
                  <a:pt x="644" y="544"/>
                  <a:pt x="1288" y="600"/>
                  <a:pt x="1584" y="536"/>
                </a:cubicBezTo>
                <a:cubicBezTo>
                  <a:pt x="1880" y="472"/>
                  <a:pt x="1672" y="192"/>
                  <a:pt x="1776" y="104"/>
                </a:cubicBezTo>
                <a:cubicBezTo>
                  <a:pt x="1880" y="16"/>
                  <a:pt x="2048" y="16"/>
                  <a:pt x="2208" y="8"/>
                </a:cubicBezTo>
                <a:cubicBezTo>
                  <a:pt x="2368" y="0"/>
                  <a:pt x="2632" y="8"/>
                  <a:pt x="2736" y="56"/>
                </a:cubicBezTo>
                <a:cubicBezTo>
                  <a:pt x="2840" y="104"/>
                  <a:pt x="2784" y="232"/>
                  <a:pt x="2832" y="296"/>
                </a:cubicBezTo>
                <a:cubicBezTo>
                  <a:pt x="2880" y="360"/>
                  <a:pt x="2936" y="416"/>
                  <a:pt x="3024" y="440"/>
                </a:cubicBezTo>
                <a:cubicBezTo>
                  <a:pt x="3112" y="464"/>
                  <a:pt x="3160" y="440"/>
                  <a:pt x="3360" y="440"/>
                </a:cubicBezTo>
                <a:cubicBezTo>
                  <a:pt x="3560" y="440"/>
                  <a:pt x="3952" y="440"/>
                  <a:pt x="4224" y="440"/>
                </a:cubicBezTo>
                <a:cubicBezTo>
                  <a:pt x="4496" y="440"/>
                  <a:pt x="4744" y="440"/>
                  <a:pt x="4992" y="440"/>
                </a:cubicBezTo>
              </a:path>
            </a:pathLst>
          </a:custGeom>
          <a:noFill/>
          <a:ln w="6350" cap="flat" cmpd="sng">
            <a:solidFill>
              <a:schemeClr val="tx1"/>
            </a:solidFill>
            <a:prstDash val="dash"/>
            <a:round/>
            <a:headEnd type="none" w="sm" len="sm"/>
            <a:tailEnd type="none" w="sm" len="sm"/>
          </a:ln>
          <a:effectLst/>
        </p:spPr>
        <p:txBody>
          <a:bodyPr/>
          <a:lstStyle/>
          <a:p>
            <a:endParaRPr lang="en-US"/>
          </a:p>
        </p:txBody>
      </p:sp>
      <p:sp>
        <p:nvSpPr>
          <p:cNvPr id="1979399" name="Freeform 7"/>
          <p:cNvSpPr>
            <a:spLocks/>
          </p:cNvSpPr>
          <p:nvPr/>
        </p:nvSpPr>
        <p:spPr bwMode="auto">
          <a:xfrm>
            <a:off x="1981200" y="1778000"/>
            <a:ext cx="4267200" cy="1397000"/>
          </a:xfrm>
          <a:custGeom>
            <a:avLst/>
            <a:gdLst/>
            <a:ahLst/>
            <a:cxnLst>
              <a:cxn ang="0">
                <a:pos x="144" y="800"/>
              </a:cxn>
              <a:cxn ang="0">
                <a:pos x="144" y="752"/>
              </a:cxn>
              <a:cxn ang="0">
                <a:pos x="1008" y="32"/>
              </a:cxn>
              <a:cxn ang="0">
                <a:pos x="2352" y="560"/>
              </a:cxn>
              <a:cxn ang="0">
                <a:pos x="2688" y="848"/>
              </a:cxn>
            </a:cxnLst>
            <a:rect l="0" t="0" r="r" b="b"/>
            <a:pathLst>
              <a:path w="2688" h="880">
                <a:moveTo>
                  <a:pt x="144" y="800"/>
                </a:moveTo>
                <a:cubicBezTo>
                  <a:pt x="72" y="840"/>
                  <a:pt x="0" y="880"/>
                  <a:pt x="144" y="752"/>
                </a:cubicBezTo>
                <a:cubicBezTo>
                  <a:pt x="288" y="624"/>
                  <a:pt x="640" y="64"/>
                  <a:pt x="1008" y="32"/>
                </a:cubicBezTo>
                <a:cubicBezTo>
                  <a:pt x="1376" y="0"/>
                  <a:pt x="2072" y="424"/>
                  <a:pt x="2352" y="560"/>
                </a:cubicBezTo>
                <a:cubicBezTo>
                  <a:pt x="2632" y="696"/>
                  <a:pt x="2660" y="772"/>
                  <a:pt x="2688" y="848"/>
                </a:cubicBezTo>
              </a:path>
            </a:pathLst>
          </a:custGeom>
          <a:noFill/>
          <a:ln w="12700" cap="flat" cmpd="sng">
            <a:solidFill>
              <a:schemeClr val="accent1"/>
            </a:solidFill>
            <a:prstDash val="solid"/>
            <a:round/>
            <a:headEnd type="none" w="sm" len="sm"/>
            <a:tailEnd type="triangle" w="med" len="med"/>
          </a:ln>
          <a:effectLst/>
        </p:spPr>
        <p:txBody>
          <a:bodyPr/>
          <a:lstStyle/>
          <a:p>
            <a:endParaRPr lang="en-US"/>
          </a:p>
        </p:txBody>
      </p:sp>
      <p:sp>
        <p:nvSpPr>
          <p:cNvPr id="1979400" name="Freeform 8"/>
          <p:cNvSpPr>
            <a:spLocks/>
          </p:cNvSpPr>
          <p:nvPr/>
        </p:nvSpPr>
        <p:spPr bwMode="auto">
          <a:xfrm>
            <a:off x="4953000" y="3657600"/>
            <a:ext cx="1447800" cy="1066800"/>
          </a:xfrm>
          <a:custGeom>
            <a:avLst/>
            <a:gdLst/>
            <a:ahLst/>
            <a:cxnLst>
              <a:cxn ang="0">
                <a:pos x="0" y="336"/>
              </a:cxn>
              <a:cxn ang="0">
                <a:pos x="240" y="672"/>
              </a:cxn>
              <a:cxn ang="0">
                <a:pos x="528" y="336"/>
              </a:cxn>
              <a:cxn ang="0">
                <a:pos x="912" y="0"/>
              </a:cxn>
            </a:cxnLst>
            <a:rect l="0" t="0" r="r" b="b"/>
            <a:pathLst>
              <a:path w="912" h="672">
                <a:moveTo>
                  <a:pt x="0" y="336"/>
                </a:moveTo>
                <a:cubicBezTo>
                  <a:pt x="76" y="504"/>
                  <a:pt x="152" y="672"/>
                  <a:pt x="240" y="672"/>
                </a:cubicBezTo>
                <a:cubicBezTo>
                  <a:pt x="328" y="672"/>
                  <a:pt x="416" y="448"/>
                  <a:pt x="528" y="336"/>
                </a:cubicBezTo>
                <a:cubicBezTo>
                  <a:pt x="640" y="224"/>
                  <a:pt x="776" y="112"/>
                  <a:pt x="912" y="0"/>
                </a:cubicBezTo>
              </a:path>
            </a:pathLst>
          </a:custGeom>
          <a:noFill/>
          <a:ln w="12700" cap="flat" cmpd="sng">
            <a:solidFill>
              <a:schemeClr val="accent1"/>
            </a:solidFill>
            <a:prstDash val="solid"/>
            <a:round/>
            <a:headEnd type="none" w="sm" len="sm"/>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76D837E7-8F2F-4C31-87E5-FE2CD66CB3C6}" type="slidenum">
              <a:rPr lang="en-US"/>
              <a:pPr/>
              <a:t>84</a:t>
            </a:fld>
            <a:endParaRPr lang="en-US"/>
          </a:p>
        </p:txBody>
      </p:sp>
      <p:sp>
        <p:nvSpPr>
          <p:cNvPr id="1991682" name="Rectangle 2"/>
          <p:cNvSpPr>
            <a:spLocks noGrp="1" noChangeArrowheads="1"/>
          </p:cNvSpPr>
          <p:nvPr>
            <p:ph type="title"/>
          </p:nvPr>
        </p:nvSpPr>
        <p:spPr>
          <a:xfrm>
            <a:off x="228600" y="347663"/>
            <a:ext cx="8458200" cy="795337"/>
          </a:xfrm>
        </p:spPr>
        <p:txBody>
          <a:bodyPr/>
          <a:lstStyle/>
          <a:p>
            <a:r>
              <a:rPr lang="en-US" sz="2800" b="0"/>
              <a:t>Rewrite “ANY” to ALL POTENTIAL SENDERS </a:t>
            </a:r>
            <a:endParaRPr lang="en-US" sz="2800" b="0">
              <a:solidFill>
                <a:schemeClr val="tx2"/>
              </a:solidFill>
            </a:endParaRPr>
          </a:p>
        </p:txBody>
      </p:sp>
      <p:sp>
        <p:nvSpPr>
          <p:cNvPr id="1991683" name="Text Box 3"/>
          <p:cNvSpPr txBox="1">
            <a:spLocks noChangeArrowheads="1"/>
          </p:cNvSpPr>
          <p:nvPr/>
        </p:nvSpPr>
        <p:spPr bwMode="auto">
          <a:xfrm>
            <a:off x="1143000" y="2220913"/>
            <a:ext cx="2128838" cy="1920875"/>
          </a:xfrm>
          <a:prstGeom prst="rect">
            <a:avLst/>
          </a:prstGeom>
          <a:noFill/>
          <a:ln w="12700">
            <a:noFill/>
            <a:miter lim="800000"/>
            <a:headEnd type="none" w="sm" len="sm"/>
            <a:tailEnd type="none" w="sm" len="sm"/>
          </a:ln>
          <a:effectLst/>
        </p:spPr>
        <p:txBody>
          <a:bodyPr wrap="none">
            <a:spAutoFit/>
          </a:bodyPr>
          <a:lstStyle/>
          <a:p>
            <a:r>
              <a:rPr lang="en-US" sz="2000"/>
              <a:t>P0</a:t>
            </a:r>
          </a:p>
          <a:p>
            <a:r>
              <a:rPr lang="en-US" sz="2000"/>
              <a:t>---</a:t>
            </a:r>
          </a:p>
          <a:p>
            <a:endParaRPr lang="en-US" sz="2000"/>
          </a:p>
          <a:p>
            <a:r>
              <a:rPr lang="en-US" sz="2000">
                <a:solidFill>
                  <a:srgbClr val="CC0099"/>
                </a:solidFill>
              </a:rPr>
              <a:t>MPI_Isend ( P2 )</a:t>
            </a:r>
          </a:p>
          <a:p>
            <a:endParaRPr lang="en-US" sz="2000">
              <a:solidFill>
                <a:srgbClr val="CC0099"/>
              </a:solidFill>
            </a:endParaRPr>
          </a:p>
          <a:p>
            <a:r>
              <a:rPr lang="en-US" sz="2000">
                <a:solidFill>
                  <a:srgbClr val="FF0000"/>
                </a:solidFill>
              </a:rPr>
              <a:t>MPI_Barrier</a:t>
            </a:r>
          </a:p>
        </p:txBody>
      </p:sp>
      <p:sp>
        <p:nvSpPr>
          <p:cNvPr id="1991684" name="Text Box 4"/>
          <p:cNvSpPr txBox="1">
            <a:spLocks noChangeArrowheads="1"/>
          </p:cNvSpPr>
          <p:nvPr/>
        </p:nvSpPr>
        <p:spPr bwMode="auto">
          <a:xfrm>
            <a:off x="3562350" y="2209800"/>
            <a:ext cx="2058988" cy="1920875"/>
          </a:xfrm>
          <a:prstGeom prst="rect">
            <a:avLst/>
          </a:prstGeom>
          <a:noFill/>
          <a:ln w="12700">
            <a:noFill/>
            <a:miter lim="800000"/>
            <a:headEnd type="none" w="sm" len="sm"/>
            <a:tailEnd type="none" w="sm" len="sm"/>
          </a:ln>
          <a:effectLst/>
        </p:spPr>
        <p:txBody>
          <a:bodyPr wrap="none">
            <a:spAutoFit/>
          </a:bodyPr>
          <a:lstStyle/>
          <a:p>
            <a:r>
              <a:rPr lang="en-US" sz="2000"/>
              <a:t>P1</a:t>
            </a:r>
          </a:p>
          <a:p>
            <a:r>
              <a:rPr lang="en-US" sz="2000"/>
              <a:t>---</a:t>
            </a:r>
          </a:p>
          <a:p>
            <a:endParaRPr lang="en-US" sz="2000"/>
          </a:p>
          <a:p>
            <a:r>
              <a:rPr lang="en-US" sz="2000">
                <a:solidFill>
                  <a:srgbClr val="FF0000"/>
                </a:solidFill>
              </a:rPr>
              <a:t>MPI_Barrier</a:t>
            </a:r>
          </a:p>
          <a:p>
            <a:endParaRPr lang="en-US" sz="2000">
              <a:solidFill>
                <a:srgbClr val="FF0000"/>
              </a:solidFill>
            </a:endParaRPr>
          </a:p>
          <a:p>
            <a:r>
              <a:rPr lang="en-US" sz="2000">
                <a:solidFill>
                  <a:srgbClr val="CC0099"/>
                </a:solidFill>
              </a:rPr>
              <a:t>MPI_Isend( P2 )</a:t>
            </a:r>
          </a:p>
        </p:txBody>
      </p:sp>
      <p:sp>
        <p:nvSpPr>
          <p:cNvPr id="1991685" name="Text Box 5"/>
          <p:cNvSpPr txBox="1">
            <a:spLocks noChangeArrowheads="1"/>
          </p:cNvSpPr>
          <p:nvPr/>
        </p:nvSpPr>
        <p:spPr bwMode="auto">
          <a:xfrm>
            <a:off x="6100763" y="2209800"/>
            <a:ext cx="2057400" cy="1920875"/>
          </a:xfrm>
          <a:prstGeom prst="rect">
            <a:avLst/>
          </a:prstGeom>
          <a:noFill/>
          <a:ln w="12700">
            <a:noFill/>
            <a:miter lim="800000"/>
            <a:headEnd type="none" w="sm" len="sm"/>
            <a:tailEnd type="none" w="sm" len="sm"/>
          </a:ln>
          <a:effectLst/>
        </p:spPr>
        <p:txBody>
          <a:bodyPr wrap="none">
            <a:spAutoFit/>
          </a:bodyPr>
          <a:lstStyle/>
          <a:p>
            <a:r>
              <a:rPr lang="en-US" sz="2000"/>
              <a:t>P2</a:t>
            </a:r>
          </a:p>
          <a:p>
            <a:r>
              <a:rPr lang="en-US" sz="2000"/>
              <a:t>---</a:t>
            </a:r>
          </a:p>
          <a:p>
            <a:endParaRPr lang="en-US" sz="2000"/>
          </a:p>
          <a:p>
            <a:r>
              <a:rPr lang="en-US" sz="2000">
                <a:solidFill>
                  <a:srgbClr val="CC0099"/>
                </a:solidFill>
              </a:rPr>
              <a:t>MPI_Irecv ( </a:t>
            </a:r>
            <a:r>
              <a:rPr lang="en-US" sz="2000">
                <a:solidFill>
                  <a:srgbClr val="FF0000"/>
                </a:solidFill>
              </a:rPr>
              <a:t>P0</a:t>
            </a:r>
            <a:r>
              <a:rPr lang="en-US" sz="2000">
                <a:solidFill>
                  <a:srgbClr val="CC0099"/>
                </a:solidFill>
              </a:rPr>
              <a:t> )</a:t>
            </a:r>
          </a:p>
          <a:p>
            <a:endParaRPr lang="en-US" sz="2000">
              <a:solidFill>
                <a:srgbClr val="CC0099"/>
              </a:solidFill>
            </a:endParaRPr>
          </a:p>
          <a:p>
            <a:r>
              <a:rPr lang="en-US" sz="2000">
                <a:solidFill>
                  <a:srgbClr val="FF0000"/>
                </a:solidFill>
              </a:rPr>
              <a:t>MPI_Barrier</a:t>
            </a:r>
          </a:p>
        </p:txBody>
      </p:sp>
      <p:sp>
        <p:nvSpPr>
          <p:cNvPr id="1991686" name="Freeform 6"/>
          <p:cNvSpPr>
            <a:spLocks/>
          </p:cNvSpPr>
          <p:nvPr/>
        </p:nvSpPr>
        <p:spPr bwMode="auto">
          <a:xfrm>
            <a:off x="762000" y="2819400"/>
            <a:ext cx="7924800" cy="952500"/>
          </a:xfrm>
          <a:custGeom>
            <a:avLst/>
            <a:gdLst/>
            <a:ahLst/>
            <a:cxnLst>
              <a:cxn ang="0">
                <a:pos x="0" y="488"/>
              </a:cxn>
              <a:cxn ang="0">
                <a:pos x="1584" y="536"/>
              </a:cxn>
              <a:cxn ang="0">
                <a:pos x="1776" y="104"/>
              </a:cxn>
              <a:cxn ang="0">
                <a:pos x="2208" y="8"/>
              </a:cxn>
              <a:cxn ang="0">
                <a:pos x="2736" y="56"/>
              </a:cxn>
              <a:cxn ang="0">
                <a:pos x="2832" y="296"/>
              </a:cxn>
              <a:cxn ang="0">
                <a:pos x="3024" y="440"/>
              </a:cxn>
              <a:cxn ang="0">
                <a:pos x="3360" y="440"/>
              </a:cxn>
              <a:cxn ang="0">
                <a:pos x="4224" y="440"/>
              </a:cxn>
              <a:cxn ang="0">
                <a:pos x="4992" y="440"/>
              </a:cxn>
            </a:cxnLst>
            <a:rect l="0" t="0" r="r" b="b"/>
            <a:pathLst>
              <a:path w="4992" h="600">
                <a:moveTo>
                  <a:pt x="0" y="488"/>
                </a:moveTo>
                <a:cubicBezTo>
                  <a:pt x="644" y="544"/>
                  <a:pt x="1288" y="600"/>
                  <a:pt x="1584" y="536"/>
                </a:cubicBezTo>
                <a:cubicBezTo>
                  <a:pt x="1880" y="472"/>
                  <a:pt x="1672" y="192"/>
                  <a:pt x="1776" y="104"/>
                </a:cubicBezTo>
                <a:cubicBezTo>
                  <a:pt x="1880" y="16"/>
                  <a:pt x="2048" y="16"/>
                  <a:pt x="2208" y="8"/>
                </a:cubicBezTo>
                <a:cubicBezTo>
                  <a:pt x="2368" y="0"/>
                  <a:pt x="2632" y="8"/>
                  <a:pt x="2736" y="56"/>
                </a:cubicBezTo>
                <a:cubicBezTo>
                  <a:pt x="2840" y="104"/>
                  <a:pt x="2784" y="232"/>
                  <a:pt x="2832" y="296"/>
                </a:cubicBezTo>
                <a:cubicBezTo>
                  <a:pt x="2880" y="360"/>
                  <a:pt x="2936" y="416"/>
                  <a:pt x="3024" y="440"/>
                </a:cubicBezTo>
                <a:cubicBezTo>
                  <a:pt x="3112" y="464"/>
                  <a:pt x="3160" y="440"/>
                  <a:pt x="3360" y="440"/>
                </a:cubicBezTo>
                <a:cubicBezTo>
                  <a:pt x="3560" y="440"/>
                  <a:pt x="3952" y="440"/>
                  <a:pt x="4224" y="440"/>
                </a:cubicBezTo>
                <a:cubicBezTo>
                  <a:pt x="4496" y="440"/>
                  <a:pt x="4744" y="440"/>
                  <a:pt x="4992" y="440"/>
                </a:cubicBezTo>
              </a:path>
            </a:pathLst>
          </a:custGeom>
          <a:noFill/>
          <a:ln w="6350" cap="flat" cmpd="sng">
            <a:solidFill>
              <a:schemeClr val="tx1"/>
            </a:solidFill>
            <a:prstDash val="dash"/>
            <a:round/>
            <a:headEnd type="none" w="sm" len="sm"/>
            <a:tailEnd type="none" w="sm" len="sm"/>
          </a:ln>
          <a:effectLst/>
        </p:spPr>
        <p:txBody>
          <a:bodyPr/>
          <a:lstStyle/>
          <a:p>
            <a:endParaRPr lang="en-US"/>
          </a:p>
        </p:txBody>
      </p:sp>
      <p:sp>
        <p:nvSpPr>
          <p:cNvPr id="1991687" name="Freeform 7"/>
          <p:cNvSpPr>
            <a:spLocks/>
          </p:cNvSpPr>
          <p:nvPr/>
        </p:nvSpPr>
        <p:spPr bwMode="auto">
          <a:xfrm>
            <a:off x="1981200" y="1778000"/>
            <a:ext cx="4267200" cy="1397000"/>
          </a:xfrm>
          <a:custGeom>
            <a:avLst/>
            <a:gdLst/>
            <a:ahLst/>
            <a:cxnLst>
              <a:cxn ang="0">
                <a:pos x="144" y="800"/>
              </a:cxn>
              <a:cxn ang="0">
                <a:pos x="144" y="752"/>
              </a:cxn>
              <a:cxn ang="0">
                <a:pos x="1008" y="32"/>
              </a:cxn>
              <a:cxn ang="0">
                <a:pos x="2352" y="560"/>
              </a:cxn>
              <a:cxn ang="0">
                <a:pos x="2688" y="848"/>
              </a:cxn>
            </a:cxnLst>
            <a:rect l="0" t="0" r="r" b="b"/>
            <a:pathLst>
              <a:path w="2688" h="880">
                <a:moveTo>
                  <a:pt x="144" y="800"/>
                </a:moveTo>
                <a:cubicBezTo>
                  <a:pt x="72" y="840"/>
                  <a:pt x="0" y="880"/>
                  <a:pt x="144" y="752"/>
                </a:cubicBezTo>
                <a:cubicBezTo>
                  <a:pt x="288" y="624"/>
                  <a:pt x="640" y="64"/>
                  <a:pt x="1008" y="32"/>
                </a:cubicBezTo>
                <a:cubicBezTo>
                  <a:pt x="1376" y="0"/>
                  <a:pt x="2072" y="424"/>
                  <a:pt x="2352" y="560"/>
                </a:cubicBezTo>
                <a:cubicBezTo>
                  <a:pt x="2632" y="696"/>
                  <a:pt x="2660" y="772"/>
                  <a:pt x="2688" y="848"/>
                </a:cubicBezTo>
              </a:path>
            </a:pathLst>
          </a:custGeom>
          <a:noFill/>
          <a:ln w="12700" cap="flat" cmpd="sng">
            <a:solidFill>
              <a:schemeClr val="accent1"/>
            </a:solidFill>
            <a:prstDash val="solid"/>
            <a:round/>
            <a:headEnd type="none" w="sm" len="sm"/>
            <a:tailEnd type="triangle" w="med" len="med"/>
          </a:ln>
          <a:effectLst/>
        </p:spPr>
        <p:txBody>
          <a:bodyPr/>
          <a:lstStyle/>
          <a:p>
            <a:endParaRPr lang="en-US"/>
          </a:p>
        </p:txBody>
      </p:sp>
      <p:sp>
        <p:nvSpPr>
          <p:cNvPr id="1991688" name="Freeform 8"/>
          <p:cNvSpPr>
            <a:spLocks/>
          </p:cNvSpPr>
          <p:nvPr/>
        </p:nvSpPr>
        <p:spPr bwMode="auto">
          <a:xfrm>
            <a:off x="4953000" y="3657600"/>
            <a:ext cx="1447800" cy="1066800"/>
          </a:xfrm>
          <a:custGeom>
            <a:avLst/>
            <a:gdLst/>
            <a:ahLst/>
            <a:cxnLst>
              <a:cxn ang="0">
                <a:pos x="0" y="336"/>
              </a:cxn>
              <a:cxn ang="0">
                <a:pos x="240" y="672"/>
              </a:cxn>
              <a:cxn ang="0">
                <a:pos x="528" y="336"/>
              </a:cxn>
              <a:cxn ang="0">
                <a:pos x="912" y="0"/>
              </a:cxn>
            </a:cxnLst>
            <a:rect l="0" t="0" r="r" b="b"/>
            <a:pathLst>
              <a:path w="912" h="672">
                <a:moveTo>
                  <a:pt x="0" y="336"/>
                </a:moveTo>
                <a:cubicBezTo>
                  <a:pt x="76" y="504"/>
                  <a:pt x="152" y="672"/>
                  <a:pt x="240" y="672"/>
                </a:cubicBezTo>
                <a:cubicBezTo>
                  <a:pt x="328" y="672"/>
                  <a:pt x="416" y="448"/>
                  <a:pt x="528" y="336"/>
                </a:cubicBezTo>
                <a:cubicBezTo>
                  <a:pt x="640" y="224"/>
                  <a:pt x="776" y="112"/>
                  <a:pt x="912" y="0"/>
                </a:cubicBezTo>
              </a:path>
            </a:pathLst>
          </a:custGeom>
          <a:noFill/>
          <a:ln w="12700" cap="flat" cmpd="sng">
            <a:solidFill>
              <a:schemeClr val="accent1"/>
            </a:solidFill>
            <a:prstDash val="solid"/>
            <a:round/>
            <a:headEnd type="none" w="sm" len="sm"/>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83EF86B1-8C3E-403B-A5C6-D37326837821}" type="slidenum">
              <a:rPr lang="en-US"/>
              <a:pPr/>
              <a:t>85</a:t>
            </a:fld>
            <a:endParaRPr lang="en-US"/>
          </a:p>
        </p:txBody>
      </p:sp>
      <p:sp>
        <p:nvSpPr>
          <p:cNvPr id="2001922" name="Rectangle 2"/>
          <p:cNvSpPr>
            <a:spLocks noGrp="1" noChangeArrowheads="1"/>
          </p:cNvSpPr>
          <p:nvPr>
            <p:ph type="title"/>
          </p:nvPr>
        </p:nvSpPr>
        <p:spPr>
          <a:xfrm>
            <a:off x="228600" y="347663"/>
            <a:ext cx="8458200" cy="795337"/>
          </a:xfrm>
        </p:spPr>
        <p:txBody>
          <a:bodyPr/>
          <a:lstStyle/>
          <a:p>
            <a:r>
              <a:rPr lang="en-US" sz="2800" b="0"/>
              <a:t>Rewrite “ANY” to ALL POTENTIAL SENDERS </a:t>
            </a:r>
            <a:endParaRPr lang="en-US" sz="2800" b="0">
              <a:solidFill>
                <a:schemeClr val="tx2"/>
              </a:solidFill>
            </a:endParaRPr>
          </a:p>
        </p:txBody>
      </p:sp>
      <p:sp>
        <p:nvSpPr>
          <p:cNvPr id="2001923" name="Text Box 3"/>
          <p:cNvSpPr txBox="1">
            <a:spLocks noChangeArrowheads="1"/>
          </p:cNvSpPr>
          <p:nvPr/>
        </p:nvSpPr>
        <p:spPr bwMode="auto">
          <a:xfrm>
            <a:off x="1143000" y="2220913"/>
            <a:ext cx="2128838" cy="1920875"/>
          </a:xfrm>
          <a:prstGeom prst="rect">
            <a:avLst/>
          </a:prstGeom>
          <a:noFill/>
          <a:ln w="12700">
            <a:noFill/>
            <a:miter lim="800000"/>
            <a:headEnd type="none" w="sm" len="sm"/>
            <a:tailEnd type="none" w="sm" len="sm"/>
          </a:ln>
          <a:effectLst/>
        </p:spPr>
        <p:txBody>
          <a:bodyPr wrap="none">
            <a:spAutoFit/>
          </a:bodyPr>
          <a:lstStyle/>
          <a:p>
            <a:r>
              <a:rPr lang="en-US" sz="2000"/>
              <a:t>P0</a:t>
            </a:r>
          </a:p>
          <a:p>
            <a:r>
              <a:rPr lang="en-US" sz="2000"/>
              <a:t>---</a:t>
            </a:r>
          </a:p>
          <a:p>
            <a:endParaRPr lang="en-US" sz="2000"/>
          </a:p>
          <a:p>
            <a:r>
              <a:rPr lang="en-US" sz="2000">
                <a:solidFill>
                  <a:srgbClr val="CC0099"/>
                </a:solidFill>
              </a:rPr>
              <a:t>MPI_Isend ( P2 )</a:t>
            </a:r>
          </a:p>
          <a:p>
            <a:endParaRPr lang="en-US" sz="2000">
              <a:solidFill>
                <a:srgbClr val="CC0099"/>
              </a:solidFill>
            </a:endParaRPr>
          </a:p>
          <a:p>
            <a:r>
              <a:rPr lang="en-US" sz="2000">
                <a:solidFill>
                  <a:srgbClr val="FF0000"/>
                </a:solidFill>
              </a:rPr>
              <a:t>MPI_Barrier</a:t>
            </a:r>
          </a:p>
        </p:txBody>
      </p:sp>
      <p:sp>
        <p:nvSpPr>
          <p:cNvPr id="2001924" name="Text Box 4"/>
          <p:cNvSpPr txBox="1">
            <a:spLocks noChangeArrowheads="1"/>
          </p:cNvSpPr>
          <p:nvPr/>
        </p:nvSpPr>
        <p:spPr bwMode="auto">
          <a:xfrm>
            <a:off x="3562350" y="2209800"/>
            <a:ext cx="2058988" cy="1920875"/>
          </a:xfrm>
          <a:prstGeom prst="rect">
            <a:avLst/>
          </a:prstGeom>
          <a:noFill/>
          <a:ln w="12700">
            <a:noFill/>
            <a:miter lim="800000"/>
            <a:headEnd type="none" w="sm" len="sm"/>
            <a:tailEnd type="none" w="sm" len="sm"/>
          </a:ln>
          <a:effectLst/>
        </p:spPr>
        <p:txBody>
          <a:bodyPr wrap="none">
            <a:spAutoFit/>
          </a:bodyPr>
          <a:lstStyle/>
          <a:p>
            <a:r>
              <a:rPr lang="en-US" sz="2000"/>
              <a:t>P1</a:t>
            </a:r>
          </a:p>
          <a:p>
            <a:r>
              <a:rPr lang="en-US" sz="2000"/>
              <a:t>---</a:t>
            </a:r>
          </a:p>
          <a:p>
            <a:endParaRPr lang="en-US" sz="2000"/>
          </a:p>
          <a:p>
            <a:r>
              <a:rPr lang="en-US" sz="2000">
                <a:solidFill>
                  <a:srgbClr val="FF0000"/>
                </a:solidFill>
              </a:rPr>
              <a:t>MPI_Barrier</a:t>
            </a:r>
          </a:p>
          <a:p>
            <a:endParaRPr lang="en-US" sz="2000">
              <a:solidFill>
                <a:srgbClr val="FF0000"/>
              </a:solidFill>
            </a:endParaRPr>
          </a:p>
          <a:p>
            <a:r>
              <a:rPr lang="en-US" sz="2000">
                <a:solidFill>
                  <a:srgbClr val="CC0099"/>
                </a:solidFill>
              </a:rPr>
              <a:t>MPI_Isend( P2 )</a:t>
            </a:r>
          </a:p>
        </p:txBody>
      </p:sp>
      <p:sp>
        <p:nvSpPr>
          <p:cNvPr id="2001925" name="Text Box 5"/>
          <p:cNvSpPr txBox="1">
            <a:spLocks noChangeArrowheads="1"/>
          </p:cNvSpPr>
          <p:nvPr/>
        </p:nvSpPr>
        <p:spPr bwMode="auto">
          <a:xfrm>
            <a:off x="6100763" y="2209800"/>
            <a:ext cx="2057400" cy="1920875"/>
          </a:xfrm>
          <a:prstGeom prst="rect">
            <a:avLst/>
          </a:prstGeom>
          <a:noFill/>
          <a:ln w="12700">
            <a:noFill/>
            <a:miter lim="800000"/>
            <a:headEnd type="none" w="sm" len="sm"/>
            <a:tailEnd type="none" w="sm" len="sm"/>
          </a:ln>
          <a:effectLst/>
        </p:spPr>
        <p:txBody>
          <a:bodyPr wrap="none">
            <a:spAutoFit/>
          </a:bodyPr>
          <a:lstStyle/>
          <a:p>
            <a:r>
              <a:rPr lang="en-US" sz="2000"/>
              <a:t>P2</a:t>
            </a:r>
          </a:p>
          <a:p>
            <a:r>
              <a:rPr lang="en-US" sz="2000"/>
              <a:t>---</a:t>
            </a:r>
          </a:p>
          <a:p>
            <a:endParaRPr lang="en-US" sz="2000"/>
          </a:p>
          <a:p>
            <a:r>
              <a:rPr lang="en-US" sz="2000">
                <a:solidFill>
                  <a:srgbClr val="CC0099"/>
                </a:solidFill>
              </a:rPr>
              <a:t>MPI_Irecv ( </a:t>
            </a:r>
            <a:r>
              <a:rPr lang="en-US" sz="2000">
                <a:solidFill>
                  <a:srgbClr val="FF0000"/>
                </a:solidFill>
              </a:rPr>
              <a:t>P1</a:t>
            </a:r>
            <a:r>
              <a:rPr lang="en-US" sz="2000">
                <a:solidFill>
                  <a:srgbClr val="CC0099"/>
                </a:solidFill>
              </a:rPr>
              <a:t> )</a:t>
            </a:r>
          </a:p>
          <a:p>
            <a:endParaRPr lang="en-US" sz="2000">
              <a:solidFill>
                <a:srgbClr val="CC0099"/>
              </a:solidFill>
            </a:endParaRPr>
          </a:p>
          <a:p>
            <a:r>
              <a:rPr lang="en-US" sz="2000">
                <a:solidFill>
                  <a:srgbClr val="FF0000"/>
                </a:solidFill>
              </a:rPr>
              <a:t>MPI_Barrier</a:t>
            </a:r>
          </a:p>
        </p:txBody>
      </p:sp>
      <p:sp>
        <p:nvSpPr>
          <p:cNvPr id="2001926" name="Freeform 6"/>
          <p:cNvSpPr>
            <a:spLocks/>
          </p:cNvSpPr>
          <p:nvPr/>
        </p:nvSpPr>
        <p:spPr bwMode="auto">
          <a:xfrm>
            <a:off x="762000" y="2819400"/>
            <a:ext cx="7924800" cy="952500"/>
          </a:xfrm>
          <a:custGeom>
            <a:avLst/>
            <a:gdLst/>
            <a:ahLst/>
            <a:cxnLst>
              <a:cxn ang="0">
                <a:pos x="0" y="488"/>
              </a:cxn>
              <a:cxn ang="0">
                <a:pos x="1584" y="536"/>
              </a:cxn>
              <a:cxn ang="0">
                <a:pos x="1776" y="104"/>
              </a:cxn>
              <a:cxn ang="0">
                <a:pos x="2208" y="8"/>
              </a:cxn>
              <a:cxn ang="0">
                <a:pos x="2736" y="56"/>
              </a:cxn>
              <a:cxn ang="0">
                <a:pos x="2832" y="296"/>
              </a:cxn>
              <a:cxn ang="0">
                <a:pos x="3024" y="440"/>
              </a:cxn>
              <a:cxn ang="0">
                <a:pos x="3360" y="440"/>
              </a:cxn>
              <a:cxn ang="0">
                <a:pos x="4224" y="440"/>
              </a:cxn>
              <a:cxn ang="0">
                <a:pos x="4992" y="440"/>
              </a:cxn>
            </a:cxnLst>
            <a:rect l="0" t="0" r="r" b="b"/>
            <a:pathLst>
              <a:path w="4992" h="600">
                <a:moveTo>
                  <a:pt x="0" y="488"/>
                </a:moveTo>
                <a:cubicBezTo>
                  <a:pt x="644" y="544"/>
                  <a:pt x="1288" y="600"/>
                  <a:pt x="1584" y="536"/>
                </a:cubicBezTo>
                <a:cubicBezTo>
                  <a:pt x="1880" y="472"/>
                  <a:pt x="1672" y="192"/>
                  <a:pt x="1776" y="104"/>
                </a:cubicBezTo>
                <a:cubicBezTo>
                  <a:pt x="1880" y="16"/>
                  <a:pt x="2048" y="16"/>
                  <a:pt x="2208" y="8"/>
                </a:cubicBezTo>
                <a:cubicBezTo>
                  <a:pt x="2368" y="0"/>
                  <a:pt x="2632" y="8"/>
                  <a:pt x="2736" y="56"/>
                </a:cubicBezTo>
                <a:cubicBezTo>
                  <a:pt x="2840" y="104"/>
                  <a:pt x="2784" y="232"/>
                  <a:pt x="2832" y="296"/>
                </a:cubicBezTo>
                <a:cubicBezTo>
                  <a:pt x="2880" y="360"/>
                  <a:pt x="2936" y="416"/>
                  <a:pt x="3024" y="440"/>
                </a:cubicBezTo>
                <a:cubicBezTo>
                  <a:pt x="3112" y="464"/>
                  <a:pt x="3160" y="440"/>
                  <a:pt x="3360" y="440"/>
                </a:cubicBezTo>
                <a:cubicBezTo>
                  <a:pt x="3560" y="440"/>
                  <a:pt x="3952" y="440"/>
                  <a:pt x="4224" y="440"/>
                </a:cubicBezTo>
                <a:cubicBezTo>
                  <a:pt x="4496" y="440"/>
                  <a:pt x="4744" y="440"/>
                  <a:pt x="4992" y="440"/>
                </a:cubicBezTo>
              </a:path>
            </a:pathLst>
          </a:custGeom>
          <a:noFill/>
          <a:ln w="6350" cap="flat" cmpd="sng">
            <a:solidFill>
              <a:schemeClr val="tx1"/>
            </a:solidFill>
            <a:prstDash val="dash"/>
            <a:round/>
            <a:headEnd type="none" w="sm" len="sm"/>
            <a:tailEnd type="none" w="sm" len="sm"/>
          </a:ln>
          <a:effectLst/>
        </p:spPr>
        <p:txBody>
          <a:bodyPr/>
          <a:lstStyle/>
          <a:p>
            <a:endParaRPr lang="en-US"/>
          </a:p>
        </p:txBody>
      </p:sp>
      <p:sp>
        <p:nvSpPr>
          <p:cNvPr id="2001927" name="Freeform 7"/>
          <p:cNvSpPr>
            <a:spLocks/>
          </p:cNvSpPr>
          <p:nvPr/>
        </p:nvSpPr>
        <p:spPr bwMode="auto">
          <a:xfrm>
            <a:off x="1981200" y="1778000"/>
            <a:ext cx="4267200" cy="1397000"/>
          </a:xfrm>
          <a:custGeom>
            <a:avLst/>
            <a:gdLst/>
            <a:ahLst/>
            <a:cxnLst>
              <a:cxn ang="0">
                <a:pos x="144" y="800"/>
              </a:cxn>
              <a:cxn ang="0">
                <a:pos x="144" y="752"/>
              </a:cxn>
              <a:cxn ang="0">
                <a:pos x="1008" y="32"/>
              </a:cxn>
              <a:cxn ang="0">
                <a:pos x="2352" y="560"/>
              </a:cxn>
              <a:cxn ang="0">
                <a:pos x="2688" y="848"/>
              </a:cxn>
            </a:cxnLst>
            <a:rect l="0" t="0" r="r" b="b"/>
            <a:pathLst>
              <a:path w="2688" h="880">
                <a:moveTo>
                  <a:pt x="144" y="800"/>
                </a:moveTo>
                <a:cubicBezTo>
                  <a:pt x="72" y="840"/>
                  <a:pt x="0" y="880"/>
                  <a:pt x="144" y="752"/>
                </a:cubicBezTo>
                <a:cubicBezTo>
                  <a:pt x="288" y="624"/>
                  <a:pt x="640" y="64"/>
                  <a:pt x="1008" y="32"/>
                </a:cubicBezTo>
                <a:cubicBezTo>
                  <a:pt x="1376" y="0"/>
                  <a:pt x="2072" y="424"/>
                  <a:pt x="2352" y="560"/>
                </a:cubicBezTo>
                <a:cubicBezTo>
                  <a:pt x="2632" y="696"/>
                  <a:pt x="2660" y="772"/>
                  <a:pt x="2688" y="848"/>
                </a:cubicBezTo>
              </a:path>
            </a:pathLst>
          </a:custGeom>
          <a:noFill/>
          <a:ln w="12700" cap="flat" cmpd="sng">
            <a:solidFill>
              <a:schemeClr val="accent1"/>
            </a:solidFill>
            <a:prstDash val="solid"/>
            <a:round/>
            <a:headEnd type="none" w="sm" len="sm"/>
            <a:tailEnd type="triangle" w="med" len="med"/>
          </a:ln>
          <a:effectLst/>
        </p:spPr>
        <p:txBody>
          <a:bodyPr/>
          <a:lstStyle/>
          <a:p>
            <a:endParaRPr lang="en-US"/>
          </a:p>
        </p:txBody>
      </p:sp>
      <p:sp>
        <p:nvSpPr>
          <p:cNvPr id="2001928" name="Freeform 8"/>
          <p:cNvSpPr>
            <a:spLocks/>
          </p:cNvSpPr>
          <p:nvPr/>
        </p:nvSpPr>
        <p:spPr bwMode="auto">
          <a:xfrm>
            <a:off x="4953000" y="3657600"/>
            <a:ext cx="1447800" cy="1066800"/>
          </a:xfrm>
          <a:custGeom>
            <a:avLst/>
            <a:gdLst/>
            <a:ahLst/>
            <a:cxnLst>
              <a:cxn ang="0">
                <a:pos x="0" y="336"/>
              </a:cxn>
              <a:cxn ang="0">
                <a:pos x="240" y="672"/>
              </a:cxn>
              <a:cxn ang="0">
                <a:pos x="528" y="336"/>
              </a:cxn>
              <a:cxn ang="0">
                <a:pos x="912" y="0"/>
              </a:cxn>
            </a:cxnLst>
            <a:rect l="0" t="0" r="r" b="b"/>
            <a:pathLst>
              <a:path w="912" h="672">
                <a:moveTo>
                  <a:pt x="0" y="336"/>
                </a:moveTo>
                <a:cubicBezTo>
                  <a:pt x="76" y="504"/>
                  <a:pt x="152" y="672"/>
                  <a:pt x="240" y="672"/>
                </a:cubicBezTo>
                <a:cubicBezTo>
                  <a:pt x="328" y="672"/>
                  <a:pt x="416" y="448"/>
                  <a:pt x="528" y="336"/>
                </a:cubicBezTo>
                <a:cubicBezTo>
                  <a:pt x="640" y="224"/>
                  <a:pt x="776" y="112"/>
                  <a:pt x="912" y="0"/>
                </a:cubicBezTo>
              </a:path>
            </a:pathLst>
          </a:custGeom>
          <a:noFill/>
          <a:ln w="12700" cap="flat" cmpd="sng">
            <a:solidFill>
              <a:schemeClr val="accent1"/>
            </a:solidFill>
            <a:prstDash val="solid"/>
            <a:round/>
            <a:headEnd type="none" w="sm" len="sm"/>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5EE169E7-B4DC-4DC8-BCA0-4A58F9CA180D}" type="slidenum">
              <a:rPr lang="en-US"/>
              <a:pPr/>
              <a:t>86</a:t>
            </a:fld>
            <a:endParaRPr lang="en-US"/>
          </a:p>
        </p:txBody>
      </p:sp>
      <p:sp>
        <p:nvSpPr>
          <p:cNvPr id="2003970" name="Rectangle 2"/>
          <p:cNvSpPr>
            <a:spLocks noGrp="1" noChangeArrowheads="1"/>
          </p:cNvSpPr>
          <p:nvPr>
            <p:ph type="title"/>
          </p:nvPr>
        </p:nvSpPr>
        <p:spPr>
          <a:xfrm>
            <a:off x="228600" y="347663"/>
            <a:ext cx="8458200" cy="795337"/>
          </a:xfrm>
        </p:spPr>
        <p:txBody>
          <a:bodyPr/>
          <a:lstStyle/>
          <a:p>
            <a:r>
              <a:rPr lang="en-US" sz="2800" b="0"/>
              <a:t>Recurse over all such configurations ! </a:t>
            </a:r>
            <a:endParaRPr lang="en-US" sz="2800" b="0">
              <a:solidFill>
                <a:schemeClr val="tx2"/>
              </a:solidFill>
            </a:endParaRPr>
          </a:p>
        </p:txBody>
      </p:sp>
      <p:sp>
        <p:nvSpPr>
          <p:cNvPr id="2003971" name="Text Box 3"/>
          <p:cNvSpPr txBox="1">
            <a:spLocks noChangeArrowheads="1"/>
          </p:cNvSpPr>
          <p:nvPr/>
        </p:nvSpPr>
        <p:spPr bwMode="auto">
          <a:xfrm>
            <a:off x="1143000" y="2220913"/>
            <a:ext cx="2128838" cy="1920875"/>
          </a:xfrm>
          <a:prstGeom prst="rect">
            <a:avLst/>
          </a:prstGeom>
          <a:noFill/>
          <a:ln w="12700">
            <a:noFill/>
            <a:miter lim="800000"/>
            <a:headEnd type="none" w="sm" len="sm"/>
            <a:tailEnd type="none" w="sm" len="sm"/>
          </a:ln>
          <a:effectLst/>
        </p:spPr>
        <p:txBody>
          <a:bodyPr wrap="none">
            <a:spAutoFit/>
          </a:bodyPr>
          <a:lstStyle/>
          <a:p>
            <a:r>
              <a:rPr lang="en-US" sz="2000"/>
              <a:t>P0</a:t>
            </a:r>
          </a:p>
          <a:p>
            <a:r>
              <a:rPr lang="en-US" sz="2000"/>
              <a:t>---</a:t>
            </a:r>
          </a:p>
          <a:p>
            <a:endParaRPr lang="en-US" sz="2000"/>
          </a:p>
          <a:p>
            <a:r>
              <a:rPr lang="en-US" sz="2000">
                <a:solidFill>
                  <a:srgbClr val="CC0099"/>
                </a:solidFill>
              </a:rPr>
              <a:t>MPI_Isend ( P2 )</a:t>
            </a:r>
          </a:p>
          <a:p>
            <a:endParaRPr lang="en-US" sz="2000">
              <a:solidFill>
                <a:srgbClr val="CC0099"/>
              </a:solidFill>
            </a:endParaRPr>
          </a:p>
          <a:p>
            <a:r>
              <a:rPr lang="en-US" sz="2000">
                <a:solidFill>
                  <a:srgbClr val="FF0000"/>
                </a:solidFill>
              </a:rPr>
              <a:t>MPI_Barrier</a:t>
            </a:r>
          </a:p>
        </p:txBody>
      </p:sp>
      <p:sp>
        <p:nvSpPr>
          <p:cNvPr id="2003972" name="Text Box 4"/>
          <p:cNvSpPr txBox="1">
            <a:spLocks noChangeArrowheads="1"/>
          </p:cNvSpPr>
          <p:nvPr/>
        </p:nvSpPr>
        <p:spPr bwMode="auto">
          <a:xfrm>
            <a:off x="3562350" y="2209800"/>
            <a:ext cx="2058988" cy="1920875"/>
          </a:xfrm>
          <a:prstGeom prst="rect">
            <a:avLst/>
          </a:prstGeom>
          <a:noFill/>
          <a:ln w="12700">
            <a:noFill/>
            <a:miter lim="800000"/>
            <a:headEnd type="none" w="sm" len="sm"/>
            <a:tailEnd type="none" w="sm" len="sm"/>
          </a:ln>
          <a:effectLst/>
        </p:spPr>
        <p:txBody>
          <a:bodyPr wrap="none">
            <a:spAutoFit/>
          </a:bodyPr>
          <a:lstStyle/>
          <a:p>
            <a:r>
              <a:rPr lang="en-US" sz="2000"/>
              <a:t>P1</a:t>
            </a:r>
          </a:p>
          <a:p>
            <a:r>
              <a:rPr lang="en-US" sz="2000"/>
              <a:t>---</a:t>
            </a:r>
          </a:p>
          <a:p>
            <a:endParaRPr lang="en-US" sz="2000"/>
          </a:p>
          <a:p>
            <a:r>
              <a:rPr lang="en-US" sz="2000">
                <a:solidFill>
                  <a:srgbClr val="FF0000"/>
                </a:solidFill>
              </a:rPr>
              <a:t>MPI_Barrier</a:t>
            </a:r>
          </a:p>
          <a:p>
            <a:endParaRPr lang="en-US" sz="2000">
              <a:solidFill>
                <a:srgbClr val="FF0000"/>
              </a:solidFill>
            </a:endParaRPr>
          </a:p>
          <a:p>
            <a:r>
              <a:rPr lang="en-US" sz="2000">
                <a:solidFill>
                  <a:srgbClr val="CC0099"/>
                </a:solidFill>
              </a:rPr>
              <a:t>MPI_Isend( P2 )</a:t>
            </a:r>
          </a:p>
        </p:txBody>
      </p:sp>
      <p:sp>
        <p:nvSpPr>
          <p:cNvPr id="2003973" name="Text Box 5"/>
          <p:cNvSpPr txBox="1">
            <a:spLocks noChangeArrowheads="1"/>
          </p:cNvSpPr>
          <p:nvPr/>
        </p:nvSpPr>
        <p:spPr bwMode="auto">
          <a:xfrm>
            <a:off x="6100763" y="2209800"/>
            <a:ext cx="2057400" cy="1920875"/>
          </a:xfrm>
          <a:prstGeom prst="rect">
            <a:avLst/>
          </a:prstGeom>
          <a:noFill/>
          <a:ln w="12700">
            <a:noFill/>
            <a:miter lim="800000"/>
            <a:headEnd type="none" w="sm" len="sm"/>
            <a:tailEnd type="none" w="sm" len="sm"/>
          </a:ln>
          <a:effectLst/>
        </p:spPr>
        <p:txBody>
          <a:bodyPr wrap="none">
            <a:spAutoFit/>
          </a:bodyPr>
          <a:lstStyle/>
          <a:p>
            <a:r>
              <a:rPr lang="en-US" sz="2000"/>
              <a:t>P2</a:t>
            </a:r>
          </a:p>
          <a:p>
            <a:r>
              <a:rPr lang="en-US" sz="2000"/>
              <a:t>---</a:t>
            </a:r>
          </a:p>
          <a:p>
            <a:endParaRPr lang="en-US" sz="2000"/>
          </a:p>
          <a:p>
            <a:r>
              <a:rPr lang="en-US" sz="2000">
                <a:solidFill>
                  <a:srgbClr val="CC0099"/>
                </a:solidFill>
              </a:rPr>
              <a:t>MPI_Irecv ( </a:t>
            </a:r>
            <a:r>
              <a:rPr lang="en-US" sz="2000">
                <a:solidFill>
                  <a:srgbClr val="FF0000"/>
                </a:solidFill>
              </a:rPr>
              <a:t>P1</a:t>
            </a:r>
            <a:r>
              <a:rPr lang="en-US" sz="2000">
                <a:solidFill>
                  <a:srgbClr val="CC0099"/>
                </a:solidFill>
              </a:rPr>
              <a:t> )</a:t>
            </a:r>
          </a:p>
          <a:p>
            <a:endParaRPr lang="en-US" sz="2000">
              <a:solidFill>
                <a:srgbClr val="CC0099"/>
              </a:solidFill>
            </a:endParaRPr>
          </a:p>
          <a:p>
            <a:r>
              <a:rPr lang="en-US" sz="2000">
                <a:solidFill>
                  <a:srgbClr val="FF0000"/>
                </a:solidFill>
              </a:rPr>
              <a:t>MPI_Barrier</a:t>
            </a:r>
          </a:p>
        </p:txBody>
      </p:sp>
      <p:sp>
        <p:nvSpPr>
          <p:cNvPr id="2003974" name="Freeform 6"/>
          <p:cNvSpPr>
            <a:spLocks/>
          </p:cNvSpPr>
          <p:nvPr/>
        </p:nvSpPr>
        <p:spPr bwMode="auto">
          <a:xfrm>
            <a:off x="762000" y="2819400"/>
            <a:ext cx="7924800" cy="952500"/>
          </a:xfrm>
          <a:custGeom>
            <a:avLst/>
            <a:gdLst/>
            <a:ahLst/>
            <a:cxnLst>
              <a:cxn ang="0">
                <a:pos x="0" y="488"/>
              </a:cxn>
              <a:cxn ang="0">
                <a:pos x="1584" y="536"/>
              </a:cxn>
              <a:cxn ang="0">
                <a:pos x="1776" y="104"/>
              </a:cxn>
              <a:cxn ang="0">
                <a:pos x="2208" y="8"/>
              </a:cxn>
              <a:cxn ang="0">
                <a:pos x="2736" y="56"/>
              </a:cxn>
              <a:cxn ang="0">
                <a:pos x="2832" y="296"/>
              </a:cxn>
              <a:cxn ang="0">
                <a:pos x="3024" y="440"/>
              </a:cxn>
              <a:cxn ang="0">
                <a:pos x="3360" y="440"/>
              </a:cxn>
              <a:cxn ang="0">
                <a:pos x="4224" y="440"/>
              </a:cxn>
              <a:cxn ang="0">
                <a:pos x="4992" y="440"/>
              </a:cxn>
            </a:cxnLst>
            <a:rect l="0" t="0" r="r" b="b"/>
            <a:pathLst>
              <a:path w="4992" h="600">
                <a:moveTo>
                  <a:pt x="0" y="488"/>
                </a:moveTo>
                <a:cubicBezTo>
                  <a:pt x="644" y="544"/>
                  <a:pt x="1288" y="600"/>
                  <a:pt x="1584" y="536"/>
                </a:cubicBezTo>
                <a:cubicBezTo>
                  <a:pt x="1880" y="472"/>
                  <a:pt x="1672" y="192"/>
                  <a:pt x="1776" y="104"/>
                </a:cubicBezTo>
                <a:cubicBezTo>
                  <a:pt x="1880" y="16"/>
                  <a:pt x="2048" y="16"/>
                  <a:pt x="2208" y="8"/>
                </a:cubicBezTo>
                <a:cubicBezTo>
                  <a:pt x="2368" y="0"/>
                  <a:pt x="2632" y="8"/>
                  <a:pt x="2736" y="56"/>
                </a:cubicBezTo>
                <a:cubicBezTo>
                  <a:pt x="2840" y="104"/>
                  <a:pt x="2784" y="232"/>
                  <a:pt x="2832" y="296"/>
                </a:cubicBezTo>
                <a:cubicBezTo>
                  <a:pt x="2880" y="360"/>
                  <a:pt x="2936" y="416"/>
                  <a:pt x="3024" y="440"/>
                </a:cubicBezTo>
                <a:cubicBezTo>
                  <a:pt x="3112" y="464"/>
                  <a:pt x="3160" y="440"/>
                  <a:pt x="3360" y="440"/>
                </a:cubicBezTo>
                <a:cubicBezTo>
                  <a:pt x="3560" y="440"/>
                  <a:pt x="3952" y="440"/>
                  <a:pt x="4224" y="440"/>
                </a:cubicBezTo>
                <a:cubicBezTo>
                  <a:pt x="4496" y="440"/>
                  <a:pt x="4744" y="440"/>
                  <a:pt x="4992" y="440"/>
                </a:cubicBezTo>
              </a:path>
            </a:pathLst>
          </a:custGeom>
          <a:noFill/>
          <a:ln w="6350" cap="flat" cmpd="sng">
            <a:solidFill>
              <a:schemeClr val="tx1"/>
            </a:solidFill>
            <a:prstDash val="dash"/>
            <a:round/>
            <a:headEnd type="none" w="sm" len="sm"/>
            <a:tailEnd type="none" w="sm" len="sm"/>
          </a:ln>
          <a:effectLst/>
        </p:spPr>
        <p:txBody>
          <a:bodyPr/>
          <a:lstStyle/>
          <a:p>
            <a:endParaRPr lang="en-US"/>
          </a:p>
        </p:txBody>
      </p:sp>
      <p:sp>
        <p:nvSpPr>
          <p:cNvPr id="2003975" name="Freeform 7"/>
          <p:cNvSpPr>
            <a:spLocks/>
          </p:cNvSpPr>
          <p:nvPr/>
        </p:nvSpPr>
        <p:spPr bwMode="auto">
          <a:xfrm>
            <a:off x="1981200" y="1778000"/>
            <a:ext cx="4267200" cy="1397000"/>
          </a:xfrm>
          <a:custGeom>
            <a:avLst/>
            <a:gdLst/>
            <a:ahLst/>
            <a:cxnLst>
              <a:cxn ang="0">
                <a:pos x="144" y="800"/>
              </a:cxn>
              <a:cxn ang="0">
                <a:pos x="144" y="752"/>
              </a:cxn>
              <a:cxn ang="0">
                <a:pos x="1008" y="32"/>
              </a:cxn>
              <a:cxn ang="0">
                <a:pos x="2352" y="560"/>
              </a:cxn>
              <a:cxn ang="0">
                <a:pos x="2688" y="848"/>
              </a:cxn>
            </a:cxnLst>
            <a:rect l="0" t="0" r="r" b="b"/>
            <a:pathLst>
              <a:path w="2688" h="880">
                <a:moveTo>
                  <a:pt x="144" y="800"/>
                </a:moveTo>
                <a:cubicBezTo>
                  <a:pt x="72" y="840"/>
                  <a:pt x="0" y="880"/>
                  <a:pt x="144" y="752"/>
                </a:cubicBezTo>
                <a:cubicBezTo>
                  <a:pt x="288" y="624"/>
                  <a:pt x="640" y="64"/>
                  <a:pt x="1008" y="32"/>
                </a:cubicBezTo>
                <a:cubicBezTo>
                  <a:pt x="1376" y="0"/>
                  <a:pt x="2072" y="424"/>
                  <a:pt x="2352" y="560"/>
                </a:cubicBezTo>
                <a:cubicBezTo>
                  <a:pt x="2632" y="696"/>
                  <a:pt x="2660" y="772"/>
                  <a:pt x="2688" y="848"/>
                </a:cubicBezTo>
              </a:path>
            </a:pathLst>
          </a:custGeom>
          <a:noFill/>
          <a:ln w="12700" cap="flat" cmpd="sng">
            <a:solidFill>
              <a:schemeClr val="accent1"/>
            </a:solidFill>
            <a:prstDash val="solid"/>
            <a:round/>
            <a:headEnd type="none" w="sm" len="sm"/>
            <a:tailEnd type="triangle" w="med" len="med"/>
          </a:ln>
          <a:effectLst/>
        </p:spPr>
        <p:txBody>
          <a:bodyPr/>
          <a:lstStyle/>
          <a:p>
            <a:endParaRPr lang="en-US"/>
          </a:p>
        </p:txBody>
      </p:sp>
      <p:sp>
        <p:nvSpPr>
          <p:cNvPr id="2003976" name="Freeform 8"/>
          <p:cNvSpPr>
            <a:spLocks/>
          </p:cNvSpPr>
          <p:nvPr/>
        </p:nvSpPr>
        <p:spPr bwMode="auto">
          <a:xfrm>
            <a:off x="4953000" y="3657600"/>
            <a:ext cx="1447800" cy="1066800"/>
          </a:xfrm>
          <a:custGeom>
            <a:avLst/>
            <a:gdLst/>
            <a:ahLst/>
            <a:cxnLst>
              <a:cxn ang="0">
                <a:pos x="0" y="336"/>
              </a:cxn>
              <a:cxn ang="0">
                <a:pos x="240" y="672"/>
              </a:cxn>
              <a:cxn ang="0">
                <a:pos x="528" y="336"/>
              </a:cxn>
              <a:cxn ang="0">
                <a:pos x="912" y="0"/>
              </a:cxn>
            </a:cxnLst>
            <a:rect l="0" t="0" r="r" b="b"/>
            <a:pathLst>
              <a:path w="912" h="672">
                <a:moveTo>
                  <a:pt x="0" y="336"/>
                </a:moveTo>
                <a:cubicBezTo>
                  <a:pt x="76" y="504"/>
                  <a:pt x="152" y="672"/>
                  <a:pt x="240" y="672"/>
                </a:cubicBezTo>
                <a:cubicBezTo>
                  <a:pt x="328" y="672"/>
                  <a:pt x="416" y="448"/>
                  <a:pt x="528" y="336"/>
                </a:cubicBezTo>
                <a:cubicBezTo>
                  <a:pt x="640" y="224"/>
                  <a:pt x="776" y="112"/>
                  <a:pt x="912" y="0"/>
                </a:cubicBezTo>
              </a:path>
            </a:pathLst>
          </a:custGeom>
          <a:noFill/>
          <a:ln w="12700" cap="flat" cmpd="sng">
            <a:solidFill>
              <a:schemeClr val="accent1"/>
            </a:solidFill>
            <a:prstDash val="solid"/>
            <a:round/>
            <a:headEnd type="none" w="sm" len="sm"/>
            <a:tailEnd type="triangle" w="med" len="med"/>
          </a:ln>
          <a:effectLst/>
        </p:spPr>
        <p:txBody>
          <a:bodyPr/>
          <a:lstStyle/>
          <a:p>
            <a:endParaRPr lang="en-US"/>
          </a:p>
        </p:txBody>
      </p:sp>
      <p:sp>
        <p:nvSpPr>
          <p:cNvPr id="2003977" name="Line 9"/>
          <p:cNvSpPr>
            <a:spLocks noChangeShapeType="1"/>
          </p:cNvSpPr>
          <p:nvPr/>
        </p:nvSpPr>
        <p:spPr bwMode="auto">
          <a:xfrm flipH="1">
            <a:off x="6781800" y="3352800"/>
            <a:ext cx="838200" cy="2133600"/>
          </a:xfrm>
          <a:prstGeom prst="line">
            <a:avLst/>
          </a:prstGeom>
          <a:noFill/>
          <a:ln w="12700">
            <a:solidFill>
              <a:schemeClr val="tx1"/>
            </a:solidFill>
            <a:round/>
            <a:headEnd type="none" w="sm" len="sm"/>
            <a:tailEnd type="triangle" w="med" len="med"/>
          </a:ln>
          <a:effectLst/>
        </p:spPr>
        <p:txBody>
          <a:bodyPr/>
          <a:lstStyle/>
          <a:p>
            <a:endParaRPr lang="en-US"/>
          </a:p>
        </p:txBody>
      </p:sp>
      <p:sp>
        <p:nvSpPr>
          <p:cNvPr id="2003978" name="Line 10"/>
          <p:cNvSpPr>
            <a:spLocks noChangeShapeType="1"/>
          </p:cNvSpPr>
          <p:nvPr/>
        </p:nvSpPr>
        <p:spPr bwMode="auto">
          <a:xfrm>
            <a:off x="7772400" y="3352800"/>
            <a:ext cx="838200" cy="2133600"/>
          </a:xfrm>
          <a:prstGeom prst="line">
            <a:avLst/>
          </a:prstGeom>
          <a:noFill/>
          <a:ln w="12700">
            <a:solidFill>
              <a:schemeClr val="tx1"/>
            </a:solidFill>
            <a:round/>
            <a:headEnd type="none" w="sm" len="sm"/>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676400"/>
            <a:ext cx="5257800" cy="795337"/>
          </a:xfrm>
        </p:spPr>
        <p:txBody>
          <a:bodyPr>
            <a:normAutofit fontScale="90000"/>
          </a:bodyPr>
          <a:lstStyle/>
          <a:p>
            <a:r>
              <a:rPr lang="en-US" sz="3200" b="1" dirty="0" smtClean="0">
                <a:solidFill>
                  <a:srgbClr val="002060"/>
                </a:solidFill>
              </a:rPr>
              <a:t>We’ve learned how to fight the MPICH2 progress engine (and win so far)</a:t>
            </a:r>
            <a:br>
              <a:rPr lang="en-US" sz="3200" b="1" dirty="0" smtClean="0">
                <a:solidFill>
                  <a:srgbClr val="002060"/>
                </a:solidFill>
              </a:rPr>
            </a:br>
            <a:r>
              <a:rPr lang="en-US" sz="3200" b="1" dirty="0" smtClean="0">
                <a:solidFill>
                  <a:srgbClr val="002060"/>
                </a:solidFill>
              </a:rPr>
              <a:t/>
            </a:r>
            <a:br>
              <a:rPr lang="en-US" sz="3200" b="1" dirty="0" smtClean="0">
                <a:solidFill>
                  <a:srgbClr val="002060"/>
                </a:solidFill>
              </a:rPr>
            </a:br>
            <a:r>
              <a:rPr lang="en-US" sz="3200" dirty="0" smtClean="0">
                <a:solidFill>
                  <a:srgbClr val="002060"/>
                </a:solidFill>
              </a:rPr>
              <a:t>May have to re-invent the tricks for </a:t>
            </a:r>
            <a:r>
              <a:rPr lang="en-US" sz="3200" dirty="0" err="1" smtClean="0">
                <a:solidFill>
                  <a:srgbClr val="002060"/>
                </a:solidFill>
              </a:rPr>
              <a:t>OpenMPI</a:t>
            </a:r>
            <a:r>
              <a:rPr lang="en-US" sz="3200" dirty="0" smtClean="0">
                <a:solidFill>
                  <a:srgbClr val="002060"/>
                </a:solidFill>
              </a:rPr>
              <a:t/>
            </a:r>
            <a:br>
              <a:rPr lang="en-US" sz="3200" dirty="0" smtClean="0">
                <a:solidFill>
                  <a:srgbClr val="002060"/>
                </a:solidFill>
              </a:rPr>
            </a:br>
            <a:r>
              <a:rPr lang="en-US" sz="3200" dirty="0" smtClean="0">
                <a:solidFill>
                  <a:srgbClr val="002060"/>
                </a:solidFill>
              </a:rPr>
              <a:t/>
            </a:r>
            <a:br>
              <a:rPr lang="en-US" sz="3200" dirty="0" smtClean="0">
                <a:solidFill>
                  <a:srgbClr val="002060"/>
                </a:solidFill>
              </a:rPr>
            </a:br>
            <a:r>
              <a:rPr lang="en-US" sz="3200" dirty="0" smtClean="0">
                <a:solidFill>
                  <a:srgbClr val="002060"/>
                </a:solidFill>
              </a:rPr>
              <a:t>Eventually will build OUR OWN verification version of the MPI library…</a:t>
            </a:r>
            <a:endParaRPr lang="en-US" sz="3200" b="1" dirty="0">
              <a:solidFill>
                <a:srgbClr val="002060"/>
              </a:solidFill>
            </a:endParaRPr>
          </a:p>
        </p:txBody>
      </p:sp>
      <p:sp>
        <p:nvSpPr>
          <p:cNvPr id="9" name="Slide Number Placeholder 8"/>
          <p:cNvSpPr>
            <a:spLocks noGrp="1"/>
          </p:cNvSpPr>
          <p:nvPr>
            <p:ph type="sldNum" sz="quarter" idx="12"/>
          </p:nvPr>
        </p:nvSpPr>
        <p:spPr/>
        <p:txBody>
          <a:bodyPr/>
          <a:lstStyle/>
          <a:p>
            <a:fld id="{08210399-BF1E-F845-A018-4F8D6DDD9A3F}" type="slidenum">
              <a:rPr lang="en-US" smtClean="0"/>
              <a:pPr/>
              <a:t>87</a:t>
            </a:fld>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162"/>
            <a:ext cx="8229600" cy="914400"/>
          </a:xfrm>
        </p:spPr>
        <p:txBody>
          <a:bodyPr>
            <a:normAutofit/>
          </a:bodyPr>
          <a:lstStyle/>
          <a:p>
            <a:r>
              <a:rPr lang="en-US" sz="3200" b="1" dirty="0" err="1" smtClean="0">
                <a:solidFill>
                  <a:schemeClr val="accent2"/>
                </a:solidFill>
              </a:rPr>
              <a:t>MPI_Waitany</a:t>
            </a:r>
            <a:r>
              <a:rPr lang="en-US" sz="3200" b="1" dirty="0" smtClean="0">
                <a:solidFill>
                  <a:schemeClr val="accent2"/>
                </a:solidFill>
              </a:rPr>
              <a:t> + POE</a:t>
            </a:r>
            <a:endParaRPr lang="en-US" sz="3200" b="1" dirty="0">
              <a:solidFill>
                <a:schemeClr val="accent2"/>
              </a:solidFill>
            </a:endParaRPr>
          </a:p>
        </p:txBody>
      </p:sp>
      <p:sp>
        <p:nvSpPr>
          <p:cNvPr id="7" name="Rectangle 6"/>
          <p:cNvSpPr/>
          <p:nvPr/>
        </p:nvSpPr>
        <p:spPr>
          <a:xfrm>
            <a:off x="266700" y="884238"/>
            <a:ext cx="54102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t> P0                            P1                         P2</a:t>
            </a:r>
            <a:endParaRPr lang="en-US" sz="2200" dirty="0"/>
          </a:p>
        </p:txBody>
      </p:sp>
      <p:sp>
        <p:nvSpPr>
          <p:cNvPr id="18" name="Rounded Rectangle 17"/>
          <p:cNvSpPr/>
          <p:nvPr/>
        </p:nvSpPr>
        <p:spPr>
          <a:xfrm>
            <a:off x="266700" y="5715000"/>
            <a:ext cx="5943600" cy="838200"/>
          </a:xfrm>
          <a:prstGeom prst="roundRect">
            <a:avLst/>
          </a:prstGeom>
          <a:solidFill>
            <a:schemeClr val="accent5">
              <a:lumMod val="60000"/>
              <a:lumOff val="40000"/>
            </a:schemeClr>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MPI Runtime</a:t>
            </a:r>
            <a:endParaRPr lang="en-US" dirty="0"/>
          </a:p>
        </p:txBody>
      </p:sp>
      <p:grpSp>
        <p:nvGrpSpPr>
          <p:cNvPr id="2" name="Group 58"/>
          <p:cNvGrpSpPr/>
          <p:nvPr/>
        </p:nvGrpSpPr>
        <p:grpSpPr>
          <a:xfrm>
            <a:off x="6477001" y="1049614"/>
            <a:ext cx="2476500" cy="5122586"/>
            <a:chOff x="6477001" y="609601"/>
            <a:chExt cx="2476500" cy="5503586"/>
          </a:xfrm>
        </p:grpSpPr>
        <p:sp>
          <p:nvSpPr>
            <p:cNvPr id="23" name="Rectangle 22"/>
            <p:cNvSpPr/>
            <p:nvPr/>
          </p:nvSpPr>
          <p:spPr>
            <a:xfrm>
              <a:off x="6477001" y="609601"/>
              <a:ext cx="2476500" cy="5503586"/>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TextBox 23"/>
            <p:cNvSpPr txBox="1"/>
            <p:nvPr/>
          </p:nvSpPr>
          <p:spPr>
            <a:xfrm>
              <a:off x="6477001" y="609601"/>
              <a:ext cx="2476500" cy="369332"/>
            </a:xfrm>
            <a:prstGeom prst="rect">
              <a:avLst/>
            </a:prstGeom>
            <a:solidFill>
              <a:schemeClr val="accent2">
                <a:lumMod val="60000"/>
                <a:lumOff val="40000"/>
              </a:schemeClr>
            </a:solidFill>
          </p:spPr>
          <p:txBody>
            <a:bodyPr wrap="square" rtlCol="0">
              <a:spAutoFit/>
            </a:bodyPr>
            <a:lstStyle/>
            <a:p>
              <a:r>
                <a:rPr lang="en-US" dirty="0" smtClean="0">
                  <a:solidFill>
                    <a:schemeClr val="bg1"/>
                  </a:solidFill>
                </a:rPr>
                <a:t>Scheduler</a:t>
              </a:r>
              <a:endParaRPr lang="en-US" dirty="0">
                <a:solidFill>
                  <a:schemeClr val="bg1"/>
                </a:solidFill>
              </a:endParaRPr>
            </a:p>
          </p:txBody>
        </p:sp>
      </p:grpSp>
      <p:cxnSp>
        <p:nvCxnSpPr>
          <p:cNvPr id="80" name="Straight Connector 79"/>
          <p:cNvCxnSpPr/>
          <p:nvPr/>
        </p:nvCxnSpPr>
        <p:spPr>
          <a:xfrm>
            <a:off x="6477001" y="2707603"/>
            <a:ext cx="24765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6477001" y="4115316"/>
            <a:ext cx="24765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4381500" y="1903256"/>
            <a:ext cx="1600200" cy="5334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Barrier</a:t>
            </a:r>
            <a:endParaRPr lang="en-US" dirty="0">
              <a:solidFill>
                <a:schemeClr val="tx1"/>
              </a:solidFill>
            </a:endParaRPr>
          </a:p>
        </p:txBody>
      </p:sp>
      <p:sp>
        <p:nvSpPr>
          <p:cNvPr id="10" name="Rectangle 9"/>
          <p:cNvSpPr/>
          <p:nvPr/>
        </p:nvSpPr>
        <p:spPr>
          <a:xfrm>
            <a:off x="4381500" y="2709191"/>
            <a:ext cx="1600200" cy="5334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chemeClr val="tx1"/>
                </a:solidFill>
              </a:rPr>
              <a:t>Recv</a:t>
            </a:r>
            <a:r>
              <a:rPr lang="en-US" dirty="0" smtClean="0">
                <a:solidFill>
                  <a:schemeClr val="tx1"/>
                </a:solidFill>
              </a:rPr>
              <a:t>(0)</a:t>
            </a:r>
            <a:endParaRPr lang="en-US" dirty="0">
              <a:solidFill>
                <a:schemeClr val="tx1"/>
              </a:solidFill>
            </a:endParaRPr>
          </a:p>
        </p:txBody>
      </p:sp>
      <p:sp>
        <p:nvSpPr>
          <p:cNvPr id="12" name="Rectangle 11"/>
          <p:cNvSpPr/>
          <p:nvPr/>
        </p:nvSpPr>
        <p:spPr>
          <a:xfrm>
            <a:off x="2476500" y="1903256"/>
            <a:ext cx="1600200" cy="5334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chemeClr val="tx1"/>
                </a:solidFill>
              </a:rPr>
              <a:t>Recv</a:t>
            </a:r>
            <a:r>
              <a:rPr lang="en-US" dirty="0" smtClean="0">
                <a:solidFill>
                  <a:schemeClr val="tx1"/>
                </a:solidFill>
              </a:rPr>
              <a:t>(0)</a:t>
            </a:r>
            <a:endParaRPr lang="en-US" dirty="0">
              <a:solidFill>
                <a:schemeClr val="tx1"/>
              </a:solidFill>
            </a:endParaRPr>
          </a:p>
        </p:txBody>
      </p:sp>
      <p:sp>
        <p:nvSpPr>
          <p:cNvPr id="13" name="Rectangle 12"/>
          <p:cNvSpPr/>
          <p:nvPr/>
        </p:nvSpPr>
        <p:spPr>
          <a:xfrm>
            <a:off x="2476500" y="2709191"/>
            <a:ext cx="1600200" cy="5334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Barrier</a:t>
            </a:r>
            <a:endParaRPr lang="en-US" dirty="0">
              <a:solidFill>
                <a:schemeClr val="tx1"/>
              </a:solidFill>
            </a:endParaRPr>
          </a:p>
        </p:txBody>
      </p:sp>
      <p:sp>
        <p:nvSpPr>
          <p:cNvPr id="14" name="Rectangle 13"/>
          <p:cNvSpPr/>
          <p:nvPr/>
        </p:nvSpPr>
        <p:spPr>
          <a:xfrm>
            <a:off x="571500" y="1903256"/>
            <a:ext cx="1638300" cy="5334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Isend(1, </a:t>
            </a:r>
            <a:r>
              <a:rPr lang="en-US" dirty="0" err="1" smtClean="0">
                <a:solidFill>
                  <a:schemeClr val="tx1"/>
                </a:solidFill>
              </a:rPr>
              <a:t>req</a:t>
            </a:r>
            <a:r>
              <a:rPr lang="en-US" dirty="0" smtClean="0">
                <a:solidFill>
                  <a:schemeClr val="tx1"/>
                </a:solidFill>
              </a:rPr>
              <a:t>[0])</a:t>
            </a:r>
            <a:endParaRPr lang="en-US" dirty="0">
              <a:solidFill>
                <a:schemeClr val="tx1"/>
              </a:solidFill>
            </a:endParaRPr>
          </a:p>
        </p:txBody>
      </p:sp>
      <p:sp>
        <p:nvSpPr>
          <p:cNvPr id="15" name="Rectangle 14"/>
          <p:cNvSpPr/>
          <p:nvPr/>
        </p:nvSpPr>
        <p:spPr>
          <a:xfrm>
            <a:off x="571500" y="3583504"/>
            <a:ext cx="1600200" cy="5334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chemeClr val="tx1"/>
                </a:solidFill>
              </a:rPr>
              <a:t>Waitany</a:t>
            </a:r>
            <a:r>
              <a:rPr lang="en-US" dirty="0" smtClean="0">
                <a:solidFill>
                  <a:schemeClr val="tx1"/>
                </a:solidFill>
              </a:rPr>
              <a:t>(2,req)</a:t>
            </a:r>
            <a:endParaRPr lang="en-US" dirty="0">
              <a:solidFill>
                <a:schemeClr val="tx1"/>
              </a:solidFill>
            </a:endParaRPr>
          </a:p>
        </p:txBody>
      </p:sp>
      <p:cxnSp>
        <p:nvCxnSpPr>
          <p:cNvPr id="28" name="Straight Arrow Connector 27"/>
          <p:cNvCxnSpPr/>
          <p:nvPr/>
        </p:nvCxnSpPr>
        <p:spPr>
          <a:xfrm>
            <a:off x="266700" y="1863648"/>
            <a:ext cx="266700" cy="14505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2209800" y="1903256"/>
            <a:ext cx="266700" cy="14505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4114800" y="1903256"/>
            <a:ext cx="266700" cy="14505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1" name="Rectangle 60"/>
          <p:cNvSpPr/>
          <p:nvPr/>
        </p:nvSpPr>
        <p:spPr>
          <a:xfrm>
            <a:off x="571500" y="2730783"/>
            <a:ext cx="1638300" cy="5334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chemeClr val="tx1"/>
                </a:solidFill>
              </a:rPr>
              <a:t>Isend</a:t>
            </a:r>
            <a:r>
              <a:rPr lang="en-US" dirty="0" smtClean="0">
                <a:solidFill>
                  <a:schemeClr val="tx1"/>
                </a:solidFill>
              </a:rPr>
              <a:t>(2, </a:t>
            </a:r>
            <a:r>
              <a:rPr lang="en-US" dirty="0" err="1" smtClean="0">
                <a:solidFill>
                  <a:schemeClr val="tx1"/>
                </a:solidFill>
              </a:rPr>
              <a:t>req</a:t>
            </a:r>
            <a:r>
              <a:rPr lang="en-US" dirty="0" smtClean="0">
                <a:solidFill>
                  <a:schemeClr val="tx1"/>
                </a:solidFill>
              </a:rPr>
              <a:t>[1])</a:t>
            </a:r>
            <a:endParaRPr lang="en-US" dirty="0">
              <a:solidFill>
                <a:schemeClr val="tx1"/>
              </a:solidFill>
            </a:endParaRPr>
          </a:p>
        </p:txBody>
      </p:sp>
      <p:sp>
        <p:nvSpPr>
          <p:cNvPr id="62" name="Rectangle 61"/>
          <p:cNvSpPr/>
          <p:nvPr/>
        </p:nvSpPr>
        <p:spPr>
          <a:xfrm>
            <a:off x="571500" y="4324154"/>
            <a:ext cx="1600200" cy="5334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Barrier</a:t>
            </a:r>
            <a:endParaRPr lang="en-US" dirty="0">
              <a:solidFill>
                <a:schemeClr val="tx1"/>
              </a:solidFill>
            </a:endParaRPr>
          </a:p>
        </p:txBody>
      </p:sp>
      <p:cxnSp>
        <p:nvCxnSpPr>
          <p:cNvPr id="67" name="Shape 66"/>
          <p:cNvCxnSpPr>
            <a:stCxn id="14" idx="0"/>
          </p:cNvCxnSpPr>
          <p:nvPr/>
        </p:nvCxnSpPr>
        <p:spPr>
          <a:xfrm rot="5400000" flipH="1" flipV="1">
            <a:off x="3782297" y="-791447"/>
            <a:ext cx="303056" cy="5086351"/>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7162800" y="1418946"/>
            <a:ext cx="1632370" cy="369332"/>
          </a:xfrm>
          <a:prstGeom prst="rect">
            <a:avLst/>
          </a:prstGeom>
          <a:noFill/>
        </p:spPr>
        <p:txBody>
          <a:bodyPr wrap="none" rtlCol="0">
            <a:spAutoFit/>
          </a:bodyPr>
          <a:lstStyle/>
          <a:p>
            <a:r>
              <a:rPr lang="en-US" dirty="0" err="1" smtClean="0"/>
              <a:t>Isend</a:t>
            </a:r>
            <a:r>
              <a:rPr lang="en-US" dirty="0" smtClean="0"/>
              <a:t>(1, </a:t>
            </a:r>
            <a:r>
              <a:rPr lang="en-US" dirty="0" err="1" smtClean="0"/>
              <a:t>req</a:t>
            </a:r>
            <a:r>
              <a:rPr lang="en-US" dirty="0" smtClean="0"/>
              <a:t>[0])</a:t>
            </a:r>
            <a:endParaRPr lang="en-US" dirty="0"/>
          </a:p>
        </p:txBody>
      </p:sp>
      <p:cxnSp>
        <p:nvCxnSpPr>
          <p:cNvPr id="71" name="Curved Connector 70"/>
          <p:cNvCxnSpPr/>
          <p:nvPr/>
        </p:nvCxnSpPr>
        <p:spPr>
          <a:xfrm rot="10800000" flipV="1">
            <a:off x="1390649" y="1600199"/>
            <a:ext cx="5086352" cy="303057"/>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73" name="TextBox 72"/>
          <p:cNvSpPr txBox="1"/>
          <p:nvPr/>
        </p:nvSpPr>
        <p:spPr>
          <a:xfrm>
            <a:off x="3579012" y="1512332"/>
            <a:ext cx="1071575" cy="369332"/>
          </a:xfrm>
          <a:prstGeom prst="rect">
            <a:avLst/>
          </a:prstGeom>
          <a:noFill/>
        </p:spPr>
        <p:txBody>
          <a:bodyPr wrap="none" rtlCol="0">
            <a:spAutoFit/>
          </a:bodyPr>
          <a:lstStyle/>
          <a:p>
            <a:r>
              <a:rPr lang="en-US" dirty="0" err="1" smtClean="0"/>
              <a:t>sendNext</a:t>
            </a:r>
            <a:endParaRPr lang="en-US" dirty="0"/>
          </a:p>
        </p:txBody>
      </p:sp>
      <p:cxnSp>
        <p:nvCxnSpPr>
          <p:cNvPr id="77" name="Shape 76"/>
          <p:cNvCxnSpPr>
            <a:stCxn id="61" idx="0"/>
          </p:cNvCxnSpPr>
          <p:nvPr/>
        </p:nvCxnSpPr>
        <p:spPr>
          <a:xfrm rot="5400000" flipH="1" flipV="1">
            <a:off x="3539112" y="-245205"/>
            <a:ext cx="827527" cy="5124451"/>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81" name="TextBox 80"/>
          <p:cNvSpPr txBox="1"/>
          <p:nvPr/>
        </p:nvSpPr>
        <p:spPr>
          <a:xfrm>
            <a:off x="7162800" y="1863648"/>
            <a:ext cx="1632370" cy="369332"/>
          </a:xfrm>
          <a:prstGeom prst="rect">
            <a:avLst/>
          </a:prstGeom>
          <a:noFill/>
        </p:spPr>
        <p:txBody>
          <a:bodyPr wrap="none" rtlCol="0">
            <a:spAutoFit/>
          </a:bodyPr>
          <a:lstStyle/>
          <a:p>
            <a:r>
              <a:rPr lang="en-US" dirty="0" err="1" smtClean="0"/>
              <a:t>Isend</a:t>
            </a:r>
            <a:r>
              <a:rPr lang="en-US" dirty="0" smtClean="0"/>
              <a:t>(2, </a:t>
            </a:r>
            <a:r>
              <a:rPr lang="en-US" dirty="0" err="1" smtClean="0"/>
              <a:t>req</a:t>
            </a:r>
            <a:r>
              <a:rPr lang="en-US" dirty="0" smtClean="0"/>
              <a:t>[0])</a:t>
            </a:r>
            <a:endParaRPr lang="en-US" dirty="0"/>
          </a:p>
        </p:txBody>
      </p:sp>
      <p:cxnSp>
        <p:nvCxnSpPr>
          <p:cNvPr id="88" name="Curved Connector 87"/>
          <p:cNvCxnSpPr/>
          <p:nvPr/>
        </p:nvCxnSpPr>
        <p:spPr>
          <a:xfrm rot="10800000" flipV="1">
            <a:off x="1390649" y="1788277"/>
            <a:ext cx="5086352" cy="920913"/>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90" name="TextBox 89"/>
          <p:cNvSpPr txBox="1"/>
          <p:nvPr/>
        </p:nvSpPr>
        <p:spPr>
          <a:xfrm>
            <a:off x="4910125" y="1494316"/>
            <a:ext cx="1071575" cy="369332"/>
          </a:xfrm>
          <a:prstGeom prst="rect">
            <a:avLst/>
          </a:prstGeom>
          <a:noFill/>
        </p:spPr>
        <p:txBody>
          <a:bodyPr wrap="none" rtlCol="0">
            <a:spAutoFit/>
          </a:bodyPr>
          <a:lstStyle/>
          <a:p>
            <a:r>
              <a:rPr lang="en-US" dirty="0" err="1" smtClean="0"/>
              <a:t>sendNext</a:t>
            </a:r>
            <a:endParaRPr lang="en-US" dirty="0"/>
          </a:p>
        </p:txBody>
      </p:sp>
      <p:cxnSp>
        <p:nvCxnSpPr>
          <p:cNvPr id="97" name="Shape 96"/>
          <p:cNvCxnSpPr>
            <a:stCxn id="15" idx="0"/>
          </p:cNvCxnSpPr>
          <p:nvPr/>
        </p:nvCxnSpPr>
        <p:spPr>
          <a:xfrm rot="5400000" flipH="1" flipV="1">
            <a:off x="3369926" y="438330"/>
            <a:ext cx="1146848" cy="5143501"/>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99" name="TextBox 98"/>
          <p:cNvSpPr txBox="1"/>
          <p:nvPr/>
        </p:nvSpPr>
        <p:spPr>
          <a:xfrm>
            <a:off x="7162800" y="2251990"/>
            <a:ext cx="1634871" cy="369332"/>
          </a:xfrm>
          <a:prstGeom prst="rect">
            <a:avLst/>
          </a:prstGeom>
          <a:noFill/>
        </p:spPr>
        <p:txBody>
          <a:bodyPr wrap="none" rtlCol="0">
            <a:spAutoFit/>
          </a:bodyPr>
          <a:lstStyle/>
          <a:p>
            <a:r>
              <a:rPr lang="en-US" dirty="0" err="1" smtClean="0"/>
              <a:t>Waitany</a:t>
            </a:r>
            <a:r>
              <a:rPr lang="en-US" dirty="0" smtClean="0"/>
              <a:t>(2, </a:t>
            </a:r>
            <a:r>
              <a:rPr lang="en-US" dirty="0" err="1" smtClean="0"/>
              <a:t>req</a:t>
            </a:r>
            <a:r>
              <a:rPr lang="en-US" dirty="0" smtClean="0"/>
              <a:t>)</a:t>
            </a:r>
            <a:endParaRPr lang="en-US" dirty="0"/>
          </a:p>
        </p:txBody>
      </p:sp>
      <p:cxnSp>
        <p:nvCxnSpPr>
          <p:cNvPr id="104" name="Shape 103"/>
          <p:cNvCxnSpPr>
            <a:stCxn id="12" idx="2"/>
          </p:cNvCxnSpPr>
          <p:nvPr/>
        </p:nvCxnSpPr>
        <p:spPr>
          <a:xfrm rot="16200000" flipH="1">
            <a:off x="4666378" y="1046877"/>
            <a:ext cx="458944" cy="3238501"/>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105" name="TextBox 104"/>
          <p:cNvSpPr txBox="1"/>
          <p:nvPr/>
        </p:nvSpPr>
        <p:spPr>
          <a:xfrm>
            <a:off x="7315200" y="2873259"/>
            <a:ext cx="881139" cy="369332"/>
          </a:xfrm>
          <a:prstGeom prst="rect">
            <a:avLst/>
          </a:prstGeom>
          <a:noFill/>
        </p:spPr>
        <p:txBody>
          <a:bodyPr wrap="none" rtlCol="0">
            <a:spAutoFit/>
          </a:bodyPr>
          <a:lstStyle/>
          <a:p>
            <a:r>
              <a:rPr lang="en-US" dirty="0" err="1" smtClean="0"/>
              <a:t>Recv</a:t>
            </a:r>
            <a:r>
              <a:rPr lang="en-US" dirty="0" smtClean="0"/>
              <a:t>(0)</a:t>
            </a:r>
            <a:endParaRPr lang="en-US" dirty="0"/>
          </a:p>
        </p:txBody>
      </p:sp>
      <p:cxnSp>
        <p:nvCxnSpPr>
          <p:cNvPr id="106" name="Curved Connector 105"/>
          <p:cNvCxnSpPr/>
          <p:nvPr/>
        </p:nvCxnSpPr>
        <p:spPr>
          <a:xfrm rot="10800000" flipV="1">
            <a:off x="7162800" y="1600198"/>
            <a:ext cx="1588" cy="785852"/>
          </a:xfrm>
          <a:prstGeom prst="curvedConnector3">
            <a:avLst>
              <a:gd name="adj1" fmla="val 27371671"/>
            </a:avLst>
          </a:prstGeom>
          <a:ln>
            <a:prstDash val="dash"/>
            <a:tailEnd type="triangle" w="lg" len="lg"/>
          </a:ln>
        </p:spPr>
        <p:style>
          <a:lnRef idx="1">
            <a:schemeClr val="accent6"/>
          </a:lnRef>
          <a:fillRef idx="0">
            <a:schemeClr val="accent6"/>
          </a:fillRef>
          <a:effectRef idx="0">
            <a:schemeClr val="accent6"/>
          </a:effectRef>
          <a:fontRef idx="minor">
            <a:schemeClr val="tx1"/>
          </a:fontRef>
        </p:style>
      </p:cxnSp>
      <p:cxnSp>
        <p:nvCxnSpPr>
          <p:cNvPr id="107" name="Shape 106"/>
          <p:cNvCxnSpPr/>
          <p:nvPr/>
        </p:nvCxnSpPr>
        <p:spPr>
          <a:xfrm rot="10800000" flipH="1" flipV="1">
            <a:off x="7253322" y="2048314"/>
            <a:ext cx="61878" cy="347146"/>
          </a:xfrm>
          <a:prstGeom prst="curvedConnector4">
            <a:avLst>
              <a:gd name="adj1" fmla="val -369437"/>
              <a:gd name="adj2" fmla="val 76598"/>
            </a:avLst>
          </a:prstGeom>
          <a:ln>
            <a:prstDash val="dash"/>
            <a:tailEnd type="triangle" w="lg" len="lg"/>
          </a:ln>
        </p:spPr>
        <p:style>
          <a:lnRef idx="1">
            <a:schemeClr val="accent6"/>
          </a:lnRef>
          <a:fillRef idx="0">
            <a:schemeClr val="accent6"/>
          </a:fillRef>
          <a:effectRef idx="0">
            <a:schemeClr val="accent6"/>
          </a:effectRef>
          <a:fontRef idx="minor">
            <a:schemeClr val="tx1"/>
          </a:fontRef>
        </p:style>
      </p:cxnSp>
      <p:cxnSp>
        <p:nvCxnSpPr>
          <p:cNvPr id="116" name="Shape 115"/>
          <p:cNvCxnSpPr/>
          <p:nvPr/>
        </p:nvCxnSpPr>
        <p:spPr>
          <a:xfrm rot="16200000" flipH="1">
            <a:off x="5146925" y="2471331"/>
            <a:ext cx="1364751" cy="1295401"/>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119" name="TextBox 118"/>
          <p:cNvSpPr txBox="1"/>
          <p:nvPr/>
        </p:nvSpPr>
        <p:spPr>
          <a:xfrm>
            <a:off x="7366289" y="4324154"/>
            <a:ext cx="830050" cy="369332"/>
          </a:xfrm>
          <a:prstGeom prst="rect">
            <a:avLst/>
          </a:prstGeom>
          <a:noFill/>
        </p:spPr>
        <p:txBody>
          <a:bodyPr wrap="none" rtlCol="0">
            <a:spAutoFit/>
          </a:bodyPr>
          <a:lstStyle/>
          <a:p>
            <a:r>
              <a:rPr lang="en-US" dirty="0" smtClean="0"/>
              <a:t>Barrier</a:t>
            </a:r>
            <a:endParaRPr lang="en-US" dirty="0"/>
          </a:p>
        </p:txBody>
      </p:sp>
      <p:sp>
        <p:nvSpPr>
          <p:cNvPr id="123" name="Rectangle 122"/>
          <p:cNvSpPr/>
          <p:nvPr/>
        </p:nvSpPr>
        <p:spPr>
          <a:xfrm>
            <a:off x="419099" y="1600200"/>
            <a:ext cx="1905000" cy="352955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Slide Number Placeholder 39"/>
          <p:cNvSpPr>
            <a:spLocks noGrp="1"/>
          </p:cNvSpPr>
          <p:nvPr>
            <p:ph type="sldNum" sz="quarter" idx="12"/>
          </p:nvPr>
        </p:nvSpPr>
        <p:spPr/>
        <p:txBody>
          <a:bodyPr/>
          <a:lstStyle/>
          <a:p>
            <a:fld id="{08210399-BF1E-F845-A018-4F8D6DDD9A3F}" type="slidenum">
              <a:rPr lang="en-US" smtClean="0"/>
              <a:pPr/>
              <a:t>88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123"/>
                                        </p:tgtEl>
                                        <p:attrNameLst>
                                          <p:attrName>style.visibility</p:attrName>
                                        </p:attrNameLst>
                                      </p:cBhvr>
                                      <p:to>
                                        <p:strVal val="visible"/>
                                      </p:to>
                                    </p:set>
                                    <p:anim calcmode="lin" valueType="num">
                                      <p:cBhvr additive="base">
                                        <p:cTn id="7" dur="500" fill="hold"/>
                                        <p:tgtEl>
                                          <p:spTgt spid="123"/>
                                        </p:tgtEl>
                                        <p:attrNameLst>
                                          <p:attrName>ppt_x</p:attrName>
                                        </p:attrNameLst>
                                      </p:cBhvr>
                                      <p:tavLst>
                                        <p:tav tm="0">
                                          <p:val>
                                            <p:strVal val="#ppt_x"/>
                                          </p:val>
                                        </p:tav>
                                        <p:tav tm="100000">
                                          <p:val>
                                            <p:strVal val="#ppt_x"/>
                                          </p:val>
                                        </p:tav>
                                      </p:tavLst>
                                    </p:anim>
                                    <p:anim calcmode="lin" valueType="num">
                                      <p:cBhvr additive="base">
                                        <p:cTn id="8" dur="500" fill="hold"/>
                                        <p:tgtEl>
                                          <p:spTgt spid="1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67"/>
                                        </p:tgtEl>
                                        <p:attrNameLst>
                                          <p:attrName>style.visibility</p:attrName>
                                        </p:attrNameLst>
                                      </p:cBhvr>
                                      <p:to>
                                        <p:strVal val="visible"/>
                                      </p:to>
                                    </p:set>
                                    <p:animEffect transition="in" filter="wipe(left)">
                                      <p:cBhvr>
                                        <p:cTn id="13" dur="500"/>
                                        <p:tgtEl>
                                          <p:spTgt spid="67"/>
                                        </p:tgtEl>
                                      </p:cBhvr>
                                    </p:animEffect>
                                  </p:childTnLst>
                                </p:cTn>
                              </p:par>
                              <p:par>
                                <p:cTn id="14" presetID="3" presetClass="emph" presetSubtype="2" fill="hold" nodeType="withEffect">
                                  <p:stCondLst>
                                    <p:cond delay="0"/>
                                  </p:stCondLst>
                                  <p:childTnLst>
                                    <p:animClr clrSpc="rgb">
                                      <p:cBhvr override="childStyle">
                                        <p:cTn id="15" dur="500" fill="hold"/>
                                        <p:tgtEl>
                                          <p:spTgt spid="14">
                                            <p:txEl>
                                              <p:pRg st="0" end="0"/>
                                            </p:txEl>
                                          </p:spTgt>
                                        </p:tgtEl>
                                        <p:attrNameLst>
                                          <p:attrName>style.color</p:attrName>
                                        </p:attrNameLst>
                                      </p:cBhvr>
                                      <p:to>
                                        <a:srgbClr val="33CC33"/>
                                      </p:to>
                                    </p:animClr>
                                  </p:childTnLst>
                                </p:cTn>
                              </p:par>
                              <p:par>
                                <p:cTn id="16" presetID="9" presetClass="entr" presetSubtype="0"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dissolve">
                                      <p:cBhvr>
                                        <p:cTn id="18" dur="5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71"/>
                                        </p:tgtEl>
                                        <p:attrNameLst>
                                          <p:attrName>style.visibility</p:attrName>
                                        </p:attrNameLst>
                                      </p:cBhvr>
                                      <p:to>
                                        <p:strVal val="visible"/>
                                      </p:to>
                                    </p:set>
                                    <p:animEffect transition="in" filter="wipe(right)">
                                      <p:cBhvr>
                                        <p:cTn id="23" dur="500"/>
                                        <p:tgtEl>
                                          <p:spTgt spid="71"/>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Effect transition="in" filter="dissolve">
                                      <p:cBhvr>
                                        <p:cTn id="26" dur="500"/>
                                        <p:tgtEl>
                                          <p:spTgt spid="73"/>
                                        </p:tgtEl>
                                      </p:cBhvr>
                                    </p:animEffect>
                                  </p:childTnLst>
                                </p:cTn>
                              </p:par>
                              <p:par>
                                <p:cTn id="27" presetID="1" presetClass="exit" presetSubtype="0" fill="hold" nodeType="withEffect">
                                  <p:stCondLst>
                                    <p:cond delay="0"/>
                                  </p:stCondLst>
                                  <p:childTnLst>
                                    <p:set>
                                      <p:cBhvr>
                                        <p:cTn id="28" dur="1" fill="hold">
                                          <p:stCondLst>
                                            <p:cond delay="0"/>
                                          </p:stCondLst>
                                        </p:cTn>
                                        <p:tgtEl>
                                          <p:spTgt spid="6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50000" fill="hold" nodeType="clickEffect">
                                  <p:stCondLst>
                                    <p:cond delay="0"/>
                                  </p:stCondLst>
                                  <p:childTnLst>
                                    <p:animMotion origin="layout" path="M 3.33333E-6 3.42276E-6 L 3.33333E-6 0.11193 " pathEditMode="relative" rAng="0" ptsTypes="AA">
                                      <p:cBhvr>
                                        <p:cTn id="32" dur="500" fill="hold"/>
                                        <p:tgtEl>
                                          <p:spTgt spid="28"/>
                                        </p:tgtEl>
                                        <p:attrNameLst>
                                          <p:attrName>ppt_x</p:attrName>
                                          <p:attrName>ppt_y</p:attrName>
                                        </p:attrNameLst>
                                      </p:cBhvr>
                                      <p:rCtr x="0" y="56"/>
                                    </p:animMotion>
                                  </p:childTnLst>
                                </p:cTn>
                              </p:par>
                              <p:par>
                                <p:cTn id="33" presetID="1" presetClass="exit" presetSubtype="0" fill="hold" nodeType="withEffect">
                                  <p:stCondLst>
                                    <p:cond delay="0"/>
                                  </p:stCondLst>
                                  <p:childTnLst>
                                    <p:set>
                                      <p:cBhvr>
                                        <p:cTn id="34" dur="1" fill="hold">
                                          <p:stCondLst>
                                            <p:cond delay="0"/>
                                          </p:stCondLst>
                                        </p:cTn>
                                        <p:tgtEl>
                                          <p:spTgt spid="71"/>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73"/>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wipe(left)">
                                      <p:cBhvr>
                                        <p:cTn id="41" dur="500"/>
                                        <p:tgtEl>
                                          <p:spTgt spid="77"/>
                                        </p:tgtEl>
                                      </p:cBhvr>
                                    </p:animEffect>
                                  </p:childTnLst>
                                </p:cTn>
                              </p:par>
                              <p:par>
                                <p:cTn id="42" presetID="3" presetClass="emph" presetSubtype="2" fill="hold" nodeType="withEffect">
                                  <p:stCondLst>
                                    <p:cond delay="0"/>
                                  </p:stCondLst>
                                  <p:childTnLst>
                                    <p:animClr clrSpc="rgb">
                                      <p:cBhvr override="childStyle">
                                        <p:cTn id="43" dur="500" fill="hold"/>
                                        <p:tgtEl>
                                          <p:spTgt spid="61">
                                            <p:txEl>
                                              <p:pRg st="0" end="0"/>
                                            </p:txEl>
                                          </p:spTgt>
                                        </p:tgtEl>
                                        <p:attrNameLst>
                                          <p:attrName>style.color</p:attrName>
                                        </p:attrNameLst>
                                      </p:cBhvr>
                                      <p:to>
                                        <a:srgbClr val="33CC33"/>
                                      </p:to>
                                    </p:animClr>
                                  </p:childTnLst>
                                </p:cTn>
                              </p:par>
                              <p:par>
                                <p:cTn id="44" presetID="9" presetClass="entr" presetSubtype="0" fill="hold" grpId="0" nodeType="withEffect">
                                  <p:stCondLst>
                                    <p:cond delay="0"/>
                                  </p:stCondLst>
                                  <p:childTnLst>
                                    <p:set>
                                      <p:cBhvr>
                                        <p:cTn id="45" dur="1" fill="hold">
                                          <p:stCondLst>
                                            <p:cond delay="0"/>
                                          </p:stCondLst>
                                        </p:cTn>
                                        <p:tgtEl>
                                          <p:spTgt spid="81"/>
                                        </p:tgtEl>
                                        <p:attrNameLst>
                                          <p:attrName>style.visibility</p:attrName>
                                        </p:attrNameLst>
                                      </p:cBhvr>
                                      <p:to>
                                        <p:strVal val="visible"/>
                                      </p:to>
                                    </p:set>
                                    <p:animEffect transition="in" filter="dissolve">
                                      <p:cBhvr>
                                        <p:cTn id="46" dur="500"/>
                                        <p:tgtEl>
                                          <p:spTgt spid="81"/>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dissolve">
                                      <p:cBhvr>
                                        <p:cTn id="49" dur="500"/>
                                        <p:tgtEl>
                                          <p:spTgt spid="90"/>
                                        </p:tgtEl>
                                      </p:cBhvr>
                                    </p:animEffect>
                                  </p:childTnLst>
                                </p:cTn>
                              </p:par>
                              <p:par>
                                <p:cTn id="50" presetID="1" presetClass="exit" presetSubtype="0" fill="hold" grpId="1" nodeType="withEffect">
                                  <p:stCondLst>
                                    <p:cond delay="0"/>
                                  </p:stCondLst>
                                  <p:childTnLst>
                                    <p:set>
                                      <p:cBhvr>
                                        <p:cTn id="51" dur="1" fill="hold">
                                          <p:stCondLst>
                                            <p:cond delay="0"/>
                                          </p:stCondLst>
                                        </p:cTn>
                                        <p:tgtEl>
                                          <p:spTgt spid="90"/>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nodeType="clickEffect">
                                  <p:stCondLst>
                                    <p:cond delay="0"/>
                                  </p:stCondLst>
                                  <p:childTnLst>
                                    <p:set>
                                      <p:cBhvr>
                                        <p:cTn id="55" dur="1" fill="hold">
                                          <p:stCondLst>
                                            <p:cond delay="0"/>
                                          </p:stCondLst>
                                        </p:cTn>
                                        <p:tgtEl>
                                          <p:spTgt spid="88"/>
                                        </p:tgtEl>
                                        <p:attrNameLst>
                                          <p:attrName>style.visibility</p:attrName>
                                        </p:attrNameLst>
                                      </p:cBhvr>
                                      <p:to>
                                        <p:strVal val="visible"/>
                                      </p:to>
                                    </p:set>
                                    <p:animEffect transition="in" filter="wipe(right)">
                                      <p:cBhvr>
                                        <p:cTn id="56" dur="500"/>
                                        <p:tgtEl>
                                          <p:spTgt spid="88"/>
                                        </p:tgtEl>
                                      </p:cBhvr>
                                    </p:animEffect>
                                  </p:childTnLst>
                                </p:cTn>
                              </p:par>
                              <p:par>
                                <p:cTn id="57" presetID="1" presetClass="exit" presetSubtype="0" fill="hold" nodeType="withEffect">
                                  <p:stCondLst>
                                    <p:cond delay="0"/>
                                  </p:stCondLst>
                                  <p:childTnLst>
                                    <p:set>
                                      <p:cBhvr>
                                        <p:cTn id="58" dur="1" fill="hold">
                                          <p:stCondLst>
                                            <p:cond delay="0"/>
                                          </p:stCondLst>
                                        </p:cTn>
                                        <p:tgtEl>
                                          <p:spTgt spid="77"/>
                                        </p:tgtEl>
                                        <p:attrNameLst>
                                          <p:attrName>style.visibility</p:attrName>
                                        </p:attrNameLst>
                                      </p:cBhvr>
                                      <p:to>
                                        <p:strVal val="hidden"/>
                                      </p:to>
                                    </p:set>
                                  </p:childTnLst>
                                </p:cTn>
                              </p:par>
                              <p:par>
                                <p:cTn id="59" presetID="9" presetClass="entr" presetSubtype="0" fill="hold" grpId="2" nodeType="with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dissolve">
                                      <p:cBhvr>
                                        <p:cTn id="61" dur="500"/>
                                        <p:tgtEl>
                                          <p:spTgt spid="90"/>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path" presetSubtype="0" accel="50000" decel="50000" fill="hold" nodeType="clickEffect">
                                  <p:stCondLst>
                                    <p:cond delay="0"/>
                                  </p:stCondLst>
                                  <p:childTnLst>
                                    <p:animMotion origin="layout" path="M 3.33333E-6 0.11193 L 3.33333E-6 0.23404 " pathEditMode="relative" rAng="0" ptsTypes="AA">
                                      <p:cBhvr>
                                        <p:cTn id="65" dur="500" fill="hold"/>
                                        <p:tgtEl>
                                          <p:spTgt spid="28"/>
                                        </p:tgtEl>
                                        <p:attrNameLst>
                                          <p:attrName>ppt_x</p:attrName>
                                          <p:attrName>ppt_y</p:attrName>
                                        </p:attrNameLst>
                                      </p:cBhvr>
                                      <p:rCtr x="0" y="61"/>
                                    </p:animMotion>
                                  </p:childTnLst>
                                </p:cTn>
                              </p:par>
                              <p:par>
                                <p:cTn id="66" presetID="1" presetClass="exit" presetSubtype="0" fill="hold" nodeType="withEffect">
                                  <p:stCondLst>
                                    <p:cond delay="0"/>
                                  </p:stCondLst>
                                  <p:childTnLst>
                                    <p:set>
                                      <p:cBhvr>
                                        <p:cTn id="67" dur="1" fill="hold">
                                          <p:stCondLst>
                                            <p:cond delay="0"/>
                                          </p:stCondLst>
                                        </p:cTn>
                                        <p:tgtEl>
                                          <p:spTgt spid="88"/>
                                        </p:tgtEl>
                                        <p:attrNameLst>
                                          <p:attrName>style.visibility</p:attrName>
                                        </p:attrNameLst>
                                      </p:cBhvr>
                                      <p:to>
                                        <p:strVal val="hidden"/>
                                      </p:to>
                                    </p:set>
                                  </p:childTnLst>
                                </p:cTn>
                              </p:par>
                              <p:par>
                                <p:cTn id="68" presetID="1" presetClass="exit" presetSubtype="0" fill="hold" grpId="3" nodeType="withEffect">
                                  <p:stCondLst>
                                    <p:cond delay="0"/>
                                  </p:stCondLst>
                                  <p:childTnLst>
                                    <p:set>
                                      <p:cBhvr>
                                        <p:cTn id="69" dur="1" fill="hold">
                                          <p:stCondLst>
                                            <p:cond delay="0"/>
                                          </p:stCondLst>
                                        </p:cTn>
                                        <p:tgtEl>
                                          <p:spTgt spid="90"/>
                                        </p:tgtEl>
                                        <p:attrNameLst>
                                          <p:attrName>style.visibility</p:attrName>
                                        </p:attrNameLst>
                                      </p:cBhvr>
                                      <p:to>
                                        <p:strVal val="hidden"/>
                                      </p:to>
                                    </p:set>
                                  </p:childTnLst>
                                </p:cTn>
                              </p:par>
                              <p:par>
                                <p:cTn id="70" presetID="9" presetClass="entr" presetSubtype="0" fill="hold" grpId="0" nodeType="withEffect">
                                  <p:stCondLst>
                                    <p:cond delay="0"/>
                                  </p:stCondLst>
                                  <p:childTnLst>
                                    <p:set>
                                      <p:cBhvr>
                                        <p:cTn id="71" dur="1" fill="hold">
                                          <p:stCondLst>
                                            <p:cond delay="0"/>
                                          </p:stCondLst>
                                        </p:cTn>
                                        <p:tgtEl>
                                          <p:spTgt spid="99"/>
                                        </p:tgtEl>
                                        <p:attrNameLst>
                                          <p:attrName>style.visibility</p:attrName>
                                        </p:attrNameLst>
                                      </p:cBhvr>
                                      <p:to>
                                        <p:strVal val="visible"/>
                                      </p:to>
                                    </p:set>
                                    <p:animEffect transition="in" filter="dissolve">
                                      <p:cBhvr>
                                        <p:cTn id="72" dur="500"/>
                                        <p:tgtEl>
                                          <p:spTgt spid="9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wipe(left)">
                                      <p:cBhvr>
                                        <p:cTn id="77" dur="500"/>
                                        <p:tgtEl>
                                          <p:spTgt spid="97"/>
                                        </p:tgtEl>
                                      </p:cBhvr>
                                    </p:animEffect>
                                  </p:childTnLst>
                                </p:cTn>
                              </p:par>
                              <p:par>
                                <p:cTn id="78" presetID="3" presetClass="emph" presetSubtype="2" fill="hold" grpId="0" nodeType="withEffect">
                                  <p:stCondLst>
                                    <p:cond delay="0"/>
                                  </p:stCondLst>
                                  <p:childTnLst>
                                    <p:animClr clrSpc="rgb">
                                      <p:cBhvr override="childStyle">
                                        <p:cTn id="79" dur="500" fill="hold"/>
                                        <p:tgtEl>
                                          <p:spTgt spid="15"/>
                                        </p:tgtEl>
                                        <p:attrNameLst>
                                          <p:attrName>style.color</p:attrName>
                                        </p:attrNameLst>
                                      </p:cBhvr>
                                      <p:to>
                                        <a:srgbClr val="33CC33"/>
                                      </p:to>
                                    </p:animClr>
                                  </p:childTnLst>
                                </p:cTn>
                              </p:par>
                              <p:par>
                                <p:cTn id="80" presetID="9" presetClass="entr" presetSubtype="0" fill="hold" grpId="1" nodeType="withEffect">
                                  <p:stCondLst>
                                    <p:cond delay="0"/>
                                  </p:stCondLst>
                                  <p:childTnLst>
                                    <p:set>
                                      <p:cBhvr>
                                        <p:cTn id="81" dur="1" fill="hold">
                                          <p:stCondLst>
                                            <p:cond delay="0"/>
                                          </p:stCondLst>
                                        </p:cTn>
                                        <p:tgtEl>
                                          <p:spTgt spid="99"/>
                                        </p:tgtEl>
                                        <p:attrNameLst>
                                          <p:attrName>style.visibility</p:attrName>
                                        </p:attrNameLst>
                                      </p:cBhvr>
                                      <p:to>
                                        <p:strVal val="visible"/>
                                      </p:to>
                                    </p:set>
                                    <p:animEffect transition="in" filter="dissolve">
                                      <p:cBhvr>
                                        <p:cTn id="82" dur="500"/>
                                        <p:tgtEl>
                                          <p:spTgt spid="99"/>
                                        </p:tgtEl>
                                      </p:cBhvr>
                                    </p:animEffec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nodeType="clickEffect">
                                  <p:stCondLst>
                                    <p:cond delay="0"/>
                                  </p:stCondLst>
                                  <p:childTnLst>
                                    <p:set>
                                      <p:cBhvr>
                                        <p:cTn id="86" dur="1" fill="hold">
                                          <p:stCondLst>
                                            <p:cond delay="0"/>
                                          </p:stCondLst>
                                        </p:cTn>
                                        <p:tgtEl>
                                          <p:spTgt spid="97"/>
                                        </p:tgtEl>
                                        <p:attrNameLst>
                                          <p:attrName>style.visibility</p:attrName>
                                        </p:attrNameLst>
                                      </p:cBhvr>
                                      <p:to>
                                        <p:strVal val="hidden"/>
                                      </p:to>
                                    </p:set>
                                  </p:childTnLst>
                                </p:cTn>
                              </p:par>
                              <p:par>
                                <p:cTn id="87" presetID="22" presetClass="entr" presetSubtype="1" fill="hold" nodeType="withEffect">
                                  <p:stCondLst>
                                    <p:cond delay="0"/>
                                  </p:stCondLst>
                                  <p:childTnLst>
                                    <p:set>
                                      <p:cBhvr>
                                        <p:cTn id="88" dur="1" fill="hold">
                                          <p:stCondLst>
                                            <p:cond delay="0"/>
                                          </p:stCondLst>
                                        </p:cTn>
                                        <p:tgtEl>
                                          <p:spTgt spid="106"/>
                                        </p:tgtEl>
                                        <p:attrNameLst>
                                          <p:attrName>style.visibility</p:attrName>
                                        </p:attrNameLst>
                                      </p:cBhvr>
                                      <p:to>
                                        <p:strVal val="visible"/>
                                      </p:to>
                                    </p:set>
                                    <p:animEffect transition="in" filter="wipe(up)">
                                      <p:cBhvr>
                                        <p:cTn id="89" dur="500"/>
                                        <p:tgtEl>
                                          <p:spTgt spid="106"/>
                                        </p:tgtEl>
                                      </p:cBhvr>
                                    </p:animEffect>
                                  </p:childTnLst>
                                </p:cTn>
                              </p:par>
                              <p:par>
                                <p:cTn id="90" presetID="22" presetClass="entr" presetSubtype="1" fill="hold" nodeType="withEffect">
                                  <p:stCondLst>
                                    <p:cond delay="0"/>
                                  </p:stCondLst>
                                  <p:childTnLst>
                                    <p:set>
                                      <p:cBhvr>
                                        <p:cTn id="91" dur="1" fill="hold">
                                          <p:stCondLst>
                                            <p:cond delay="0"/>
                                          </p:stCondLst>
                                        </p:cTn>
                                        <p:tgtEl>
                                          <p:spTgt spid="107"/>
                                        </p:tgtEl>
                                        <p:attrNameLst>
                                          <p:attrName>style.visibility</p:attrName>
                                        </p:attrNameLst>
                                      </p:cBhvr>
                                      <p:to>
                                        <p:strVal val="visible"/>
                                      </p:to>
                                    </p:set>
                                    <p:animEffect transition="in" filter="wipe(up)">
                                      <p:cBhvr>
                                        <p:cTn id="92" dur="500"/>
                                        <p:tgtEl>
                                          <p:spTgt spid="107"/>
                                        </p:tgtEl>
                                      </p:cBhvr>
                                    </p:animEffect>
                                  </p:childTnLst>
                                </p:cTn>
                              </p:par>
                            </p:childTnLst>
                          </p:cTn>
                        </p:par>
                      </p:childTnLst>
                    </p:cTn>
                  </p:par>
                  <p:par>
                    <p:cTn id="93" fill="hold">
                      <p:stCondLst>
                        <p:cond delay="indefinite"/>
                      </p:stCondLst>
                      <p:childTnLst>
                        <p:par>
                          <p:cTn id="94" fill="hold">
                            <p:stCondLst>
                              <p:cond delay="0"/>
                            </p:stCondLst>
                            <p:childTnLst>
                              <p:par>
                                <p:cTn id="95" presetID="1" presetClass="emph" presetSubtype="2" fill="hold" grpId="1" nodeType="clickEffect">
                                  <p:stCondLst>
                                    <p:cond delay="0"/>
                                  </p:stCondLst>
                                  <p:childTnLst>
                                    <p:animClr clrSpc="rgb">
                                      <p:cBhvr>
                                        <p:cTn id="96" dur="500" fill="hold"/>
                                        <p:tgtEl>
                                          <p:spTgt spid="15"/>
                                        </p:tgtEl>
                                        <p:attrNameLst>
                                          <p:attrName>fillcolor</p:attrName>
                                        </p:attrNameLst>
                                      </p:cBhvr>
                                      <p:to>
                                        <a:schemeClr val="accent2"/>
                                      </p:to>
                                    </p:animClr>
                                    <p:set>
                                      <p:cBhvr>
                                        <p:cTn id="97" dur="500" fill="hold"/>
                                        <p:tgtEl>
                                          <p:spTgt spid="15"/>
                                        </p:tgtEl>
                                        <p:attrNameLst>
                                          <p:attrName>fill.type</p:attrName>
                                        </p:attrNameLst>
                                      </p:cBhvr>
                                      <p:to>
                                        <p:strVal val="solid"/>
                                      </p:to>
                                    </p:set>
                                    <p:set>
                                      <p:cBhvr>
                                        <p:cTn id="98" dur="500" fill="hold"/>
                                        <p:tgtEl>
                                          <p:spTgt spid="15"/>
                                        </p:tgtEl>
                                        <p:attrNameLst>
                                          <p:attrName>fill.on</p:attrName>
                                        </p:attrNameLst>
                                      </p:cBhvr>
                                      <p:to>
                                        <p:strVal val="true"/>
                                      </p:to>
                                    </p:set>
                                  </p:childTnLst>
                                </p:cTn>
                              </p:par>
                            </p:childTnLst>
                          </p:cTn>
                        </p:par>
                      </p:childTnLst>
                    </p:cTn>
                  </p:par>
                  <p:par>
                    <p:cTn id="99" fill="hold">
                      <p:stCondLst>
                        <p:cond delay="indefinite"/>
                      </p:stCondLst>
                      <p:childTnLst>
                        <p:par>
                          <p:cTn id="100" fill="hold">
                            <p:stCondLst>
                              <p:cond delay="0"/>
                            </p:stCondLst>
                            <p:childTnLst>
                              <p:par>
                                <p:cTn id="101" presetID="63" presetClass="path" presetSubtype="0" accel="50000" decel="50000" fill="hold" grpId="2" nodeType="clickEffect">
                                  <p:stCondLst>
                                    <p:cond delay="0"/>
                                  </p:stCondLst>
                                  <p:childTnLst>
                                    <p:animMotion origin="layout" path="M 2.77556E-17 1.82239E-6 L 0.20833 1.82239E-6 " pathEditMode="relative" rAng="0" ptsTypes="AA">
                                      <p:cBhvr>
                                        <p:cTn id="102" dur="1000" fill="hold"/>
                                        <p:tgtEl>
                                          <p:spTgt spid="123"/>
                                        </p:tgtEl>
                                        <p:attrNameLst>
                                          <p:attrName>ppt_x</p:attrName>
                                          <p:attrName>ppt_y</p:attrName>
                                        </p:attrNameLst>
                                      </p:cBhvr>
                                      <p:rCtr x="104" y="0"/>
                                    </p:animMotion>
                                  </p:childTnLst>
                                </p:cTn>
                              </p:par>
                              <p:par>
                                <p:cTn id="103" presetID="1" presetClass="emph" presetSubtype="2" fill="hold" grpId="2" nodeType="withEffect">
                                  <p:stCondLst>
                                    <p:cond delay="0"/>
                                  </p:stCondLst>
                                  <p:childTnLst>
                                    <p:animClr clrSpc="rgb">
                                      <p:cBhvr>
                                        <p:cTn id="104" dur="500" fill="hold"/>
                                        <p:tgtEl>
                                          <p:spTgt spid="15"/>
                                        </p:tgtEl>
                                        <p:attrNameLst>
                                          <p:attrName>fillcolor</p:attrName>
                                        </p:attrNameLst>
                                      </p:cBhvr>
                                      <p:to>
                                        <a:schemeClr val="bg1"/>
                                      </p:to>
                                    </p:animClr>
                                    <p:set>
                                      <p:cBhvr>
                                        <p:cTn id="105" dur="500" fill="hold"/>
                                        <p:tgtEl>
                                          <p:spTgt spid="15"/>
                                        </p:tgtEl>
                                        <p:attrNameLst>
                                          <p:attrName>fill.type</p:attrName>
                                        </p:attrNameLst>
                                      </p:cBhvr>
                                      <p:to>
                                        <p:strVal val="solid"/>
                                      </p:to>
                                    </p:set>
                                    <p:set>
                                      <p:cBhvr>
                                        <p:cTn id="106" dur="500" fill="hold"/>
                                        <p:tgtEl>
                                          <p:spTgt spid="15"/>
                                        </p:tgtEl>
                                        <p:attrNameLst>
                                          <p:attrName>fill.on</p:attrName>
                                        </p:attrNameLst>
                                      </p:cBhvr>
                                      <p:to>
                                        <p:strVal val="true"/>
                                      </p:to>
                                    </p:set>
                                  </p:childTnLst>
                                </p:cTn>
                              </p:par>
                            </p:childTnLst>
                          </p:cTn>
                        </p:par>
                      </p:childTnLst>
                    </p:cTn>
                  </p:par>
                  <p:par>
                    <p:cTn id="107" fill="hold">
                      <p:stCondLst>
                        <p:cond delay="indefinite"/>
                      </p:stCondLst>
                      <p:childTnLst>
                        <p:par>
                          <p:cTn id="108" fill="hold">
                            <p:stCondLst>
                              <p:cond delay="0"/>
                            </p:stCondLst>
                            <p:childTnLst>
                              <p:par>
                                <p:cTn id="109" presetID="9" presetClass="entr" presetSubtype="0" fill="hold" grpId="0" nodeType="clickEffect">
                                  <p:stCondLst>
                                    <p:cond delay="0"/>
                                  </p:stCondLst>
                                  <p:childTnLst>
                                    <p:set>
                                      <p:cBhvr>
                                        <p:cTn id="110" dur="1" fill="hold">
                                          <p:stCondLst>
                                            <p:cond delay="0"/>
                                          </p:stCondLst>
                                        </p:cTn>
                                        <p:tgtEl>
                                          <p:spTgt spid="105"/>
                                        </p:tgtEl>
                                        <p:attrNameLst>
                                          <p:attrName>style.visibility</p:attrName>
                                        </p:attrNameLst>
                                      </p:cBhvr>
                                      <p:to>
                                        <p:strVal val="visible"/>
                                      </p:to>
                                    </p:set>
                                    <p:animEffect transition="in" filter="dissolve">
                                      <p:cBhvr>
                                        <p:cTn id="111" dur="500"/>
                                        <p:tgtEl>
                                          <p:spTgt spid="105"/>
                                        </p:tgtEl>
                                      </p:cBhvr>
                                    </p:animEffect>
                                  </p:childTnLst>
                                </p:cTn>
                              </p:par>
                              <p:par>
                                <p:cTn id="112" presetID="22" presetClass="entr" presetSubtype="8" fill="hold" nodeType="withEffect">
                                  <p:stCondLst>
                                    <p:cond delay="0"/>
                                  </p:stCondLst>
                                  <p:childTnLst>
                                    <p:set>
                                      <p:cBhvr>
                                        <p:cTn id="113" dur="1" fill="hold">
                                          <p:stCondLst>
                                            <p:cond delay="0"/>
                                          </p:stCondLst>
                                        </p:cTn>
                                        <p:tgtEl>
                                          <p:spTgt spid="104"/>
                                        </p:tgtEl>
                                        <p:attrNameLst>
                                          <p:attrName>style.visibility</p:attrName>
                                        </p:attrNameLst>
                                      </p:cBhvr>
                                      <p:to>
                                        <p:strVal val="visible"/>
                                      </p:to>
                                    </p:set>
                                    <p:animEffect transition="in" filter="wipe(left)">
                                      <p:cBhvr>
                                        <p:cTn id="114" dur="500"/>
                                        <p:tgtEl>
                                          <p:spTgt spid="104"/>
                                        </p:tgtEl>
                                      </p:cBhvr>
                                    </p:animEffect>
                                  </p:childTnLst>
                                </p:cTn>
                              </p:par>
                              <p:par>
                                <p:cTn id="115" presetID="3" presetClass="emph" presetSubtype="2" fill="hold" grpId="0" nodeType="withEffect">
                                  <p:stCondLst>
                                    <p:cond delay="0"/>
                                  </p:stCondLst>
                                  <p:childTnLst>
                                    <p:animClr clrSpc="rgb">
                                      <p:cBhvr override="childStyle">
                                        <p:cTn id="116" dur="500" fill="hold"/>
                                        <p:tgtEl>
                                          <p:spTgt spid="12"/>
                                        </p:tgtEl>
                                        <p:attrNameLst>
                                          <p:attrName>style.color</p:attrName>
                                        </p:attrNameLst>
                                      </p:cBhvr>
                                      <p:to>
                                        <a:srgbClr val="33CC33"/>
                                      </p:to>
                                    </p:animClr>
                                  </p:childTnLst>
                                </p:cTn>
                              </p:par>
                              <p:par>
                                <p:cTn id="117" presetID="9" presetClass="entr" presetSubtype="0" fill="hold" grpId="1" nodeType="withEffect">
                                  <p:stCondLst>
                                    <p:cond delay="0"/>
                                  </p:stCondLst>
                                  <p:childTnLst>
                                    <p:set>
                                      <p:cBhvr>
                                        <p:cTn id="118" dur="1" fill="hold">
                                          <p:stCondLst>
                                            <p:cond delay="0"/>
                                          </p:stCondLst>
                                        </p:cTn>
                                        <p:tgtEl>
                                          <p:spTgt spid="105"/>
                                        </p:tgtEl>
                                        <p:attrNameLst>
                                          <p:attrName>style.visibility</p:attrName>
                                        </p:attrNameLst>
                                      </p:cBhvr>
                                      <p:to>
                                        <p:strVal val="visible"/>
                                      </p:to>
                                    </p:set>
                                    <p:animEffect transition="in" filter="dissolve">
                                      <p:cBhvr>
                                        <p:cTn id="119" dur="500"/>
                                        <p:tgtEl>
                                          <p:spTgt spid="105"/>
                                        </p:tgtEl>
                                      </p:cBhvr>
                                    </p:animEffect>
                                  </p:childTnLst>
                                </p:cTn>
                              </p:par>
                            </p:childTnLst>
                          </p:cTn>
                        </p:par>
                      </p:childTnLst>
                    </p:cTn>
                  </p:par>
                  <p:par>
                    <p:cTn id="120" fill="hold">
                      <p:stCondLst>
                        <p:cond delay="indefinite"/>
                      </p:stCondLst>
                      <p:childTnLst>
                        <p:par>
                          <p:cTn id="121" fill="hold">
                            <p:stCondLst>
                              <p:cond delay="0"/>
                            </p:stCondLst>
                            <p:childTnLst>
                              <p:par>
                                <p:cTn id="122" presetID="1" presetClass="emph" presetSubtype="2" fill="hold" nodeType="clickEffect">
                                  <p:stCondLst>
                                    <p:cond delay="0"/>
                                  </p:stCondLst>
                                  <p:childTnLst>
                                    <p:animClr clrSpc="rgb">
                                      <p:cBhvr>
                                        <p:cTn id="123" dur="500" fill="hold"/>
                                        <p:tgtEl>
                                          <p:spTgt spid="12"/>
                                        </p:tgtEl>
                                        <p:attrNameLst>
                                          <p:attrName>fillcolor</p:attrName>
                                        </p:attrNameLst>
                                      </p:cBhvr>
                                      <p:to>
                                        <a:schemeClr val="accent2"/>
                                      </p:to>
                                    </p:animClr>
                                    <p:set>
                                      <p:cBhvr>
                                        <p:cTn id="124" dur="500" fill="hold"/>
                                        <p:tgtEl>
                                          <p:spTgt spid="12"/>
                                        </p:tgtEl>
                                        <p:attrNameLst>
                                          <p:attrName>fill.type</p:attrName>
                                        </p:attrNameLst>
                                      </p:cBhvr>
                                      <p:to>
                                        <p:strVal val="solid"/>
                                      </p:to>
                                    </p:set>
                                    <p:set>
                                      <p:cBhvr>
                                        <p:cTn id="125" dur="500" fill="hold"/>
                                        <p:tgtEl>
                                          <p:spTgt spid="12"/>
                                        </p:tgtEl>
                                        <p:attrNameLst>
                                          <p:attrName>fill.on</p:attrName>
                                        </p:attrNameLst>
                                      </p:cBhvr>
                                      <p:to>
                                        <p:strVal val="true"/>
                                      </p:to>
                                    </p:set>
                                  </p:childTnLst>
                                </p:cTn>
                              </p:par>
                              <p:par>
                                <p:cTn id="126" presetID="1" presetClass="exit" presetSubtype="0" fill="hold" nodeType="withEffect">
                                  <p:stCondLst>
                                    <p:cond delay="0"/>
                                  </p:stCondLst>
                                  <p:childTnLst>
                                    <p:set>
                                      <p:cBhvr>
                                        <p:cTn id="127" dur="1" fill="hold">
                                          <p:stCondLst>
                                            <p:cond delay="0"/>
                                          </p:stCondLst>
                                        </p:cTn>
                                        <p:tgtEl>
                                          <p:spTgt spid="104"/>
                                        </p:tgtEl>
                                        <p:attrNameLst>
                                          <p:attrName>style.visibility</p:attrName>
                                        </p:attrNameLst>
                                      </p:cBhvr>
                                      <p:to>
                                        <p:strVal val="hidden"/>
                                      </p:to>
                                    </p:set>
                                  </p:childTnLst>
                                </p:cTn>
                              </p:par>
                            </p:childTnLst>
                          </p:cTn>
                        </p:par>
                      </p:childTnLst>
                    </p:cTn>
                  </p:par>
                  <p:par>
                    <p:cTn id="128" fill="hold">
                      <p:stCondLst>
                        <p:cond delay="indefinite"/>
                      </p:stCondLst>
                      <p:childTnLst>
                        <p:par>
                          <p:cTn id="129" fill="hold">
                            <p:stCondLst>
                              <p:cond delay="0"/>
                            </p:stCondLst>
                            <p:childTnLst>
                              <p:par>
                                <p:cTn id="130" presetID="35" presetClass="path" presetSubtype="0" accel="50000" decel="50000" fill="hold" grpId="0" nodeType="clickEffect">
                                  <p:stCondLst>
                                    <p:cond delay="0"/>
                                  </p:stCondLst>
                                  <p:childTnLst>
                                    <p:animMotion origin="layout" path="M 0.20833 4.49584E-6 L 0.425 4.49584E-6 " pathEditMode="relative" rAng="0" ptsTypes="AA">
                                      <p:cBhvr>
                                        <p:cTn id="131" dur="1000" fill="hold"/>
                                        <p:tgtEl>
                                          <p:spTgt spid="123"/>
                                        </p:tgtEl>
                                        <p:attrNameLst>
                                          <p:attrName>ppt_x</p:attrName>
                                          <p:attrName>ppt_y</p:attrName>
                                        </p:attrNameLst>
                                      </p:cBhvr>
                                      <p:rCtr x="108" y="0"/>
                                    </p:animMotion>
                                  </p:childTnLst>
                                </p:cTn>
                              </p:par>
                              <p:par>
                                <p:cTn id="132" presetID="1" presetClass="emph" presetSubtype="2" fill="hold" nodeType="withEffect">
                                  <p:stCondLst>
                                    <p:cond delay="0"/>
                                  </p:stCondLst>
                                  <p:childTnLst>
                                    <p:animClr clrSpc="rgb">
                                      <p:cBhvr>
                                        <p:cTn id="133" dur="500" fill="hold"/>
                                        <p:tgtEl>
                                          <p:spTgt spid="12"/>
                                        </p:tgtEl>
                                        <p:attrNameLst>
                                          <p:attrName>fillcolor</p:attrName>
                                        </p:attrNameLst>
                                      </p:cBhvr>
                                      <p:to>
                                        <a:schemeClr val="bg1"/>
                                      </p:to>
                                    </p:animClr>
                                    <p:set>
                                      <p:cBhvr>
                                        <p:cTn id="134" dur="500" fill="hold"/>
                                        <p:tgtEl>
                                          <p:spTgt spid="12"/>
                                        </p:tgtEl>
                                        <p:attrNameLst>
                                          <p:attrName>fill.type</p:attrName>
                                        </p:attrNameLst>
                                      </p:cBhvr>
                                      <p:to>
                                        <p:strVal val="solid"/>
                                      </p:to>
                                    </p:set>
                                    <p:set>
                                      <p:cBhvr>
                                        <p:cTn id="135" dur="500" fill="hold"/>
                                        <p:tgtEl>
                                          <p:spTgt spid="12"/>
                                        </p:tgtEl>
                                        <p:attrNameLst>
                                          <p:attrName>fill.on</p:attrName>
                                        </p:attrNameLst>
                                      </p:cBhvr>
                                      <p:to>
                                        <p:strVal val="true"/>
                                      </p:to>
                                    </p:set>
                                  </p:childTnLst>
                                </p:cTn>
                              </p:par>
                            </p:childTnLst>
                          </p:cTn>
                        </p:par>
                      </p:childTnLst>
                    </p:cTn>
                  </p:par>
                  <p:par>
                    <p:cTn id="136" fill="hold">
                      <p:stCondLst>
                        <p:cond delay="indefinite"/>
                      </p:stCondLst>
                      <p:childTnLst>
                        <p:par>
                          <p:cTn id="137" fill="hold">
                            <p:stCondLst>
                              <p:cond delay="0"/>
                            </p:stCondLst>
                            <p:childTnLst>
                              <p:par>
                                <p:cTn id="138" presetID="22" presetClass="entr" presetSubtype="1" fill="hold" nodeType="clickEffect">
                                  <p:stCondLst>
                                    <p:cond delay="0"/>
                                  </p:stCondLst>
                                  <p:childTnLst>
                                    <p:set>
                                      <p:cBhvr>
                                        <p:cTn id="139" dur="1" fill="hold">
                                          <p:stCondLst>
                                            <p:cond delay="0"/>
                                          </p:stCondLst>
                                        </p:cTn>
                                        <p:tgtEl>
                                          <p:spTgt spid="116"/>
                                        </p:tgtEl>
                                        <p:attrNameLst>
                                          <p:attrName>style.visibility</p:attrName>
                                        </p:attrNameLst>
                                      </p:cBhvr>
                                      <p:to>
                                        <p:strVal val="visible"/>
                                      </p:to>
                                    </p:set>
                                    <p:animEffect transition="in" filter="wipe(up)">
                                      <p:cBhvr>
                                        <p:cTn id="140" dur="500"/>
                                        <p:tgtEl>
                                          <p:spTgt spid="116"/>
                                        </p:tgtEl>
                                      </p:cBhvr>
                                    </p:animEffect>
                                  </p:childTnLst>
                                </p:cTn>
                              </p:par>
                              <p:par>
                                <p:cTn id="141" presetID="9" presetClass="entr" presetSubtype="0" fill="hold" grpId="0" nodeType="withEffect">
                                  <p:stCondLst>
                                    <p:cond delay="0"/>
                                  </p:stCondLst>
                                  <p:childTnLst>
                                    <p:set>
                                      <p:cBhvr>
                                        <p:cTn id="142" dur="1" fill="hold">
                                          <p:stCondLst>
                                            <p:cond delay="0"/>
                                          </p:stCondLst>
                                        </p:cTn>
                                        <p:tgtEl>
                                          <p:spTgt spid="119"/>
                                        </p:tgtEl>
                                        <p:attrNameLst>
                                          <p:attrName>style.visibility</p:attrName>
                                        </p:attrNameLst>
                                      </p:cBhvr>
                                      <p:to>
                                        <p:strVal val="visible"/>
                                      </p:to>
                                    </p:set>
                                    <p:animEffect transition="in" filter="dissolve">
                                      <p:cBhvr>
                                        <p:cTn id="143" dur="500"/>
                                        <p:tgtEl>
                                          <p:spTgt spid="119"/>
                                        </p:tgtEl>
                                      </p:cBhvr>
                                    </p:animEffect>
                                  </p:childTnLst>
                                </p:cTn>
                              </p:par>
                            </p:childTnLst>
                          </p:cTn>
                        </p:par>
                      </p:childTnLst>
                    </p:cTn>
                  </p:par>
                  <p:par>
                    <p:cTn id="144" fill="hold">
                      <p:stCondLst>
                        <p:cond delay="indefinite"/>
                      </p:stCondLst>
                      <p:childTnLst>
                        <p:par>
                          <p:cTn id="145" fill="hold">
                            <p:stCondLst>
                              <p:cond delay="0"/>
                            </p:stCondLst>
                            <p:childTnLst>
                              <p:par>
                                <p:cTn id="146" presetID="1" presetClass="exit" presetSubtype="0" fill="hold" nodeType="clickEffect">
                                  <p:stCondLst>
                                    <p:cond delay="0"/>
                                  </p:stCondLst>
                                  <p:childTnLst>
                                    <p:set>
                                      <p:cBhvr>
                                        <p:cTn id="147" dur="1" fill="hold">
                                          <p:stCondLst>
                                            <p:cond delay="0"/>
                                          </p:stCondLst>
                                        </p:cTn>
                                        <p:tgtEl>
                                          <p:spTgt spid="116"/>
                                        </p:tgtEl>
                                        <p:attrNameLst>
                                          <p:attrName>style.visibility</p:attrName>
                                        </p:attrNameLst>
                                      </p:cBhvr>
                                      <p:to>
                                        <p:strVal val="hidden"/>
                                      </p:to>
                                    </p:set>
                                  </p:childTnLst>
                                </p:cTn>
                              </p:par>
                              <p:par>
                                <p:cTn id="148" presetID="1" presetClass="emph" presetSubtype="2" fill="hold" nodeType="withEffect">
                                  <p:stCondLst>
                                    <p:cond delay="0"/>
                                  </p:stCondLst>
                                  <p:childTnLst>
                                    <p:animClr clrSpc="rgb">
                                      <p:cBhvr>
                                        <p:cTn id="149" dur="500" fill="hold"/>
                                        <p:tgtEl>
                                          <p:spTgt spid="9"/>
                                        </p:tgtEl>
                                        <p:attrNameLst>
                                          <p:attrName>fillcolor</p:attrName>
                                        </p:attrNameLst>
                                      </p:cBhvr>
                                      <p:to>
                                        <a:schemeClr val="accent2"/>
                                      </p:to>
                                    </p:animClr>
                                    <p:set>
                                      <p:cBhvr>
                                        <p:cTn id="150" dur="500" fill="hold"/>
                                        <p:tgtEl>
                                          <p:spTgt spid="9"/>
                                        </p:tgtEl>
                                        <p:attrNameLst>
                                          <p:attrName>fill.type</p:attrName>
                                        </p:attrNameLst>
                                      </p:cBhvr>
                                      <p:to>
                                        <p:strVal val="solid"/>
                                      </p:to>
                                    </p:set>
                                    <p:set>
                                      <p:cBhvr>
                                        <p:cTn id="151" dur="500" fill="hold"/>
                                        <p:tgtEl>
                                          <p:spTgt spid="9"/>
                                        </p:tgtEl>
                                        <p:attrNameLst>
                                          <p:attrName>fill.on</p:attrName>
                                        </p:attrNameLst>
                                      </p:cBhvr>
                                      <p:to>
                                        <p:strVal val="true"/>
                                      </p:to>
                                    </p:set>
                                  </p:childTnLst>
                                </p:cTn>
                              </p:par>
                              <p:par>
                                <p:cTn id="152" presetID="3" presetClass="emph" presetSubtype="2" fill="hold" grpId="0" nodeType="withEffect">
                                  <p:stCondLst>
                                    <p:cond delay="0"/>
                                  </p:stCondLst>
                                  <p:childTnLst>
                                    <p:animClr clrSpc="rgb">
                                      <p:cBhvr override="childStyle">
                                        <p:cTn id="153" dur="500" fill="hold"/>
                                        <p:tgtEl>
                                          <p:spTgt spid="9"/>
                                        </p:tgtEl>
                                        <p:attrNameLst>
                                          <p:attrName>style.color</p:attrName>
                                        </p:attrNameLst>
                                      </p:cBhvr>
                                      <p:to>
                                        <a:srgbClr val="33CC33"/>
                                      </p:to>
                                    </p:animClr>
                                  </p:childTnLst>
                                </p:cTn>
                              </p:par>
                              <p:par>
                                <p:cTn id="154" presetID="3" presetClass="emph" presetSubtype="2" fill="hold" grpId="1" nodeType="withEffect">
                                  <p:stCondLst>
                                    <p:cond delay="0"/>
                                  </p:stCondLst>
                                  <p:childTnLst>
                                    <p:animClr clrSpc="rgb">
                                      <p:cBhvr override="childStyle">
                                        <p:cTn id="155" dur="1000" fill="hold"/>
                                        <p:tgtEl>
                                          <p:spTgt spid="69"/>
                                        </p:tgtEl>
                                        <p:attrNameLst>
                                          <p:attrName>style.color</p:attrName>
                                        </p:attrNameLst>
                                      </p:cBhvr>
                                      <p:to>
                                        <a:srgbClr val="FF9900"/>
                                      </p:to>
                                    </p:animClr>
                                  </p:childTnLst>
                                </p:cTn>
                              </p:par>
                              <p:par>
                                <p:cTn id="156" presetID="3" presetClass="emph" presetSubtype="2" fill="hold" grpId="1" nodeType="withEffect">
                                  <p:stCondLst>
                                    <p:cond delay="0"/>
                                  </p:stCondLst>
                                  <p:childTnLst>
                                    <p:animClr clrSpc="rgb">
                                      <p:cBhvr override="childStyle">
                                        <p:cTn id="157" dur="500" fill="hold"/>
                                        <p:tgtEl>
                                          <p:spTgt spid="81"/>
                                        </p:tgtEl>
                                        <p:attrNameLst>
                                          <p:attrName>style.color</p:attrName>
                                        </p:attrNameLst>
                                      </p:cBhvr>
                                      <p:to>
                                        <a:srgbClr val="FF9900"/>
                                      </p:to>
                                    </p:animClr>
                                  </p:childTnLst>
                                </p:cTn>
                              </p:par>
                              <p:par>
                                <p:cTn id="158" presetID="3" presetClass="emph" presetSubtype="2" fill="hold" grpId="2" nodeType="withEffect">
                                  <p:stCondLst>
                                    <p:cond delay="0"/>
                                  </p:stCondLst>
                                  <p:childTnLst>
                                    <p:animClr clrSpc="rgb">
                                      <p:cBhvr override="childStyle">
                                        <p:cTn id="159" dur="500" fill="hold"/>
                                        <p:tgtEl>
                                          <p:spTgt spid="105"/>
                                        </p:tgtEl>
                                        <p:attrNameLst>
                                          <p:attrName>style.color</p:attrName>
                                        </p:attrNameLst>
                                      </p:cBhvr>
                                      <p:to>
                                        <a:srgbClr val="FF9900"/>
                                      </p:to>
                                    </p:animClr>
                                  </p:childTnLst>
                                </p:cTn>
                              </p:par>
                              <p:par>
                                <p:cTn id="160" presetID="3" presetClass="emph" presetSubtype="2" fill="hold" grpId="1" nodeType="withEffect">
                                  <p:stCondLst>
                                    <p:cond delay="0"/>
                                  </p:stCondLst>
                                  <p:childTnLst>
                                    <p:animClr clrSpc="rgb">
                                      <p:cBhvr override="childStyle">
                                        <p:cTn id="161" dur="500" fill="hold"/>
                                        <p:tgtEl>
                                          <p:spTgt spid="119"/>
                                        </p:tgtEl>
                                        <p:attrNameLst>
                                          <p:attrName>style.color</p:attrName>
                                        </p:attrNameLst>
                                      </p:cBhvr>
                                      <p:to>
                                        <a:srgbClr val="FF9900"/>
                                      </p:to>
                                    </p:animClr>
                                  </p:childTnLst>
                                </p:cTn>
                              </p:par>
                            </p:childTnLst>
                          </p:cTn>
                        </p:par>
                      </p:childTnLst>
                    </p:cTn>
                  </p:par>
                  <p:par>
                    <p:cTn id="162" fill="hold">
                      <p:stCondLst>
                        <p:cond delay="indefinite"/>
                      </p:stCondLst>
                      <p:childTnLst>
                        <p:par>
                          <p:cTn id="163" fill="hold">
                            <p:stCondLst>
                              <p:cond delay="0"/>
                            </p:stCondLst>
                            <p:childTnLst>
                              <p:par>
                                <p:cTn id="164" presetID="1" presetClass="emph" presetSubtype="2" fill="hold" nodeType="clickEffect">
                                  <p:stCondLst>
                                    <p:cond delay="0"/>
                                  </p:stCondLst>
                                  <p:childTnLst>
                                    <p:animClr clrSpc="rgb">
                                      <p:cBhvr>
                                        <p:cTn id="165" dur="500" fill="hold"/>
                                        <p:tgtEl>
                                          <p:spTgt spid="9"/>
                                        </p:tgtEl>
                                        <p:attrNameLst>
                                          <p:attrName>fillcolor</p:attrName>
                                        </p:attrNameLst>
                                      </p:cBhvr>
                                      <p:to>
                                        <a:schemeClr val="bg1"/>
                                      </p:to>
                                    </p:animClr>
                                    <p:set>
                                      <p:cBhvr>
                                        <p:cTn id="166" dur="500" fill="hold"/>
                                        <p:tgtEl>
                                          <p:spTgt spid="9"/>
                                        </p:tgtEl>
                                        <p:attrNameLst>
                                          <p:attrName>fill.type</p:attrName>
                                        </p:attrNameLst>
                                      </p:cBhvr>
                                      <p:to>
                                        <p:strVal val="solid"/>
                                      </p:to>
                                    </p:set>
                                    <p:set>
                                      <p:cBhvr>
                                        <p:cTn id="167" dur="500" fill="hold"/>
                                        <p:tgtEl>
                                          <p:spTgt spid="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5" grpId="0" animBg="1"/>
      <p:bldP spid="15" grpId="1" animBg="1"/>
      <p:bldP spid="15" grpId="2" animBg="1"/>
      <p:bldP spid="69" grpId="0"/>
      <p:bldP spid="69" grpId="1"/>
      <p:bldP spid="73" grpId="0"/>
      <p:bldP spid="73" grpId="1"/>
      <p:bldP spid="81" grpId="0"/>
      <p:bldP spid="81" grpId="1"/>
      <p:bldP spid="90" grpId="0"/>
      <p:bldP spid="90" grpId="1"/>
      <p:bldP spid="90" grpId="2"/>
      <p:bldP spid="90" grpId="3"/>
      <p:bldP spid="99" grpId="0"/>
      <p:bldP spid="99" grpId="1"/>
      <p:bldP spid="105" grpId="0"/>
      <p:bldP spid="105" grpId="1"/>
      <p:bldP spid="105" grpId="2"/>
      <p:bldP spid="119" grpId="0"/>
      <p:bldP spid="119" grpId="1"/>
      <p:bldP spid="123" grpId="0" animBg="1"/>
      <p:bldP spid="123" grpId="1" animBg="1"/>
      <p:bldP spid="123" grpId="2"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66700" y="884238"/>
            <a:ext cx="54102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t> P0                            P1                         P2</a:t>
            </a:r>
            <a:endParaRPr lang="en-US" sz="2200" dirty="0"/>
          </a:p>
        </p:txBody>
      </p:sp>
      <p:sp>
        <p:nvSpPr>
          <p:cNvPr id="18" name="Rounded Rectangle 17"/>
          <p:cNvSpPr/>
          <p:nvPr/>
        </p:nvSpPr>
        <p:spPr>
          <a:xfrm>
            <a:off x="266700" y="5715000"/>
            <a:ext cx="5943600" cy="838200"/>
          </a:xfrm>
          <a:prstGeom prst="roundRect">
            <a:avLst/>
          </a:prstGeom>
          <a:solidFill>
            <a:schemeClr val="accent5">
              <a:lumMod val="60000"/>
              <a:lumOff val="40000"/>
            </a:schemeClr>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MPI Runtime</a:t>
            </a:r>
            <a:endParaRPr lang="en-US" dirty="0"/>
          </a:p>
        </p:txBody>
      </p:sp>
      <p:grpSp>
        <p:nvGrpSpPr>
          <p:cNvPr id="2" name="Group 58"/>
          <p:cNvGrpSpPr/>
          <p:nvPr/>
        </p:nvGrpSpPr>
        <p:grpSpPr>
          <a:xfrm>
            <a:off x="6477001" y="1049614"/>
            <a:ext cx="2476500" cy="5122586"/>
            <a:chOff x="6477001" y="609601"/>
            <a:chExt cx="2476500" cy="5503586"/>
          </a:xfrm>
        </p:grpSpPr>
        <p:sp>
          <p:nvSpPr>
            <p:cNvPr id="23" name="Rectangle 22"/>
            <p:cNvSpPr/>
            <p:nvPr/>
          </p:nvSpPr>
          <p:spPr>
            <a:xfrm>
              <a:off x="6477001" y="609601"/>
              <a:ext cx="2476500" cy="5503586"/>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TextBox 23"/>
            <p:cNvSpPr txBox="1"/>
            <p:nvPr/>
          </p:nvSpPr>
          <p:spPr>
            <a:xfrm>
              <a:off x="6477001" y="609601"/>
              <a:ext cx="2476500" cy="369332"/>
            </a:xfrm>
            <a:prstGeom prst="rect">
              <a:avLst/>
            </a:prstGeom>
            <a:solidFill>
              <a:schemeClr val="accent2">
                <a:lumMod val="60000"/>
                <a:lumOff val="40000"/>
              </a:schemeClr>
            </a:solidFill>
          </p:spPr>
          <p:txBody>
            <a:bodyPr wrap="square" rtlCol="0">
              <a:spAutoFit/>
            </a:bodyPr>
            <a:lstStyle/>
            <a:p>
              <a:r>
                <a:rPr lang="en-US" dirty="0" smtClean="0">
                  <a:solidFill>
                    <a:schemeClr val="bg1"/>
                  </a:solidFill>
                </a:rPr>
                <a:t>Scheduler</a:t>
              </a:r>
              <a:endParaRPr lang="en-US" dirty="0">
                <a:solidFill>
                  <a:schemeClr val="bg1"/>
                </a:solidFill>
              </a:endParaRPr>
            </a:p>
          </p:txBody>
        </p:sp>
      </p:grpSp>
      <p:cxnSp>
        <p:nvCxnSpPr>
          <p:cNvPr id="80" name="Straight Connector 79"/>
          <p:cNvCxnSpPr/>
          <p:nvPr/>
        </p:nvCxnSpPr>
        <p:spPr>
          <a:xfrm>
            <a:off x="6477001" y="2707603"/>
            <a:ext cx="24765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6477001" y="4115316"/>
            <a:ext cx="24765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4381500" y="1903256"/>
            <a:ext cx="1600200" cy="5334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FF00"/>
                </a:solidFill>
              </a:rPr>
              <a:t>Barrier</a:t>
            </a:r>
            <a:endParaRPr lang="en-US" dirty="0">
              <a:solidFill>
                <a:srgbClr val="00FF00"/>
              </a:solidFill>
            </a:endParaRPr>
          </a:p>
        </p:txBody>
      </p:sp>
      <p:sp>
        <p:nvSpPr>
          <p:cNvPr id="10" name="Rectangle 9"/>
          <p:cNvSpPr/>
          <p:nvPr/>
        </p:nvSpPr>
        <p:spPr>
          <a:xfrm>
            <a:off x="4381500" y="2709191"/>
            <a:ext cx="1600200" cy="5334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chemeClr val="tx1"/>
                </a:solidFill>
              </a:rPr>
              <a:t>Recv</a:t>
            </a:r>
            <a:r>
              <a:rPr lang="en-US" dirty="0" smtClean="0">
                <a:solidFill>
                  <a:schemeClr val="tx1"/>
                </a:solidFill>
              </a:rPr>
              <a:t>(0)</a:t>
            </a:r>
            <a:endParaRPr lang="en-US" dirty="0">
              <a:solidFill>
                <a:schemeClr val="tx1"/>
              </a:solidFill>
            </a:endParaRPr>
          </a:p>
        </p:txBody>
      </p:sp>
      <p:sp>
        <p:nvSpPr>
          <p:cNvPr id="12" name="Rectangle 11"/>
          <p:cNvSpPr/>
          <p:nvPr/>
        </p:nvSpPr>
        <p:spPr>
          <a:xfrm>
            <a:off x="2476500" y="1903256"/>
            <a:ext cx="1600200" cy="5334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rgbClr val="00FF00"/>
                </a:solidFill>
              </a:rPr>
              <a:t>Recv</a:t>
            </a:r>
            <a:r>
              <a:rPr lang="en-US" dirty="0" smtClean="0">
                <a:solidFill>
                  <a:srgbClr val="00FF00"/>
                </a:solidFill>
              </a:rPr>
              <a:t>(0)</a:t>
            </a:r>
            <a:endParaRPr lang="en-US" dirty="0">
              <a:solidFill>
                <a:srgbClr val="00FF00"/>
              </a:solidFill>
            </a:endParaRPr>
          </a:p>
        </p:txBody>
      </p:sp>
      <p:sp>
        <p:nvSpPr>
          <p:cNvPr id="13" name="Rectangle 12"/>
          <p:cNvSpPr/>
          <p:nvPr/>
        </p:nvSpPr>
        <p:spPr>
          <a:xfrm>
            <a:off x="2476500" y="2709191"/>
            <a:ext cx="1600200" cy="5334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Barrier</a:t>
            </a:r>
            <a:endParaRPr lang="en-US" dirty="0">
              <a:solidFill>
                <a:schemeClr val="tx1"/>
              </a:solidFill>
            </a:endParaRPr>
          </a:p>
        </p:txBody>
      </p:sp>
      <p:sp>
        <p:nvSpPr>
          <p:cNvPr id="14" name="Rectangle 13"/>
          <p:cNvSpPr/>
          <p:nvPr/>
        </p:nvSpPr>
        <p:spPr>
          <a:xfrm>
            <a:off x="571500" y="1903256"/>
            <a:ext cx="1638300" cy="5334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FF00"/>
                </a:solidFill>
              </a:rPr>
              <a:t>Isend(1, </a:t>
            </a:r>
            <a:r>
              <a:rPr lang="en-US" dirty="0" err="1" smtClean="0">
                <a:solidFill>
                  <a:srgbClr val="00FF00"/>
                </a:solidFill>
              </a:rPr>
              <a:t>req</a:t>
            </a:r>
            <a:r>
              <a:rPr lang="en-US" dirty="0" smtClean="0">
                <a:solidFill>
                  <a:srgbClr val="00FF00"/>
                </a:solidFill>
              </a:rPr>
              <a:t>[0])</a:t>
            </a:r>
            <a:endParaRPr lang="en-US" dirty="0">
              <a:solidFill>
                <a:srgbClr val="00FF00"/>
              </a:solidFill>
            </a:endParaRPr>
          </a:p>
        </p:txBody>
      </p:sp>
      <p:sp>
        <p:nvSpPr>
          <p:cNvPr id="15" name="Rectangle 14"/>
          <p:cNvSpPr/>
          <p:nvPr/>
        </p:nvSpPr>
        <p:spPr>
          <a:xfrm>
            <a:off x="571500" y="3583504"/>
            <a:ext cx="1600200" cy="5334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rgbClr val="00FF00"/>
                </a:solidFill>
              </a:rPr>
              <a:t>Waitany</a:t>
            </a:r>
            <a:r>
              <a:rPr lang="en-US" dirty="0" smtClean="0">
                <a:solidFill>
                  <a:srgbClr val="00FF00"/>
                </a:solidFill>
              </a:rPr>
              <a:t>(2,req)</a:t>
            </a:r>
            <a:endParaRPr lang="en-US" dirty="0">
              <a:solidFill>
                <a:srgbClr val="00FF00"/>
              </a:solidFill>
            </a:endParaRPr>
          </a:p>
        </p:txBody>
      </p:sp>
      <p:cxnSp>
        <p:nvCxnSpPr>
          <p:cNvPr id="28" name="Straight Arrow Connector 27"/>
          <p:cNvCxnSpPr/>
          <p:nvPr/>
        </p:nvCxnSpPr>
        <p:spPr>
          <a:xfrm>
            <a:off x="266700" y="3438446"/>
            <a:ext cx="266700" cy="14505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2209800" y="1903256"/>
            <a:ext cx="266700" cy="14505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4114800" y="1903256"/>
            <a:ext cx="266700" cy="14505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1" name="Rectangle 60"/>
          <p:cNvSpPr/>
          <p:nvPr/>
        </p:nvSpPr>
        <p:spPr>
          <a:xfrm>
            <a:off x="571500" y="2730783"/>
            <a:ext cx="1638300" cy="5334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rgbClr val="00FF00"/>
                </a:solidFill>
              </a:rPr>
              <a:t>Isend</a:t>
            </a:r>
            <a:r>
              <a:rPr lang="en-US" dirty="0" smtClean="0">
                <a:solidFill>
                  <a:srgbClr val="00FF00"/>
                </a:solidFill>
              </a:rPr>
              <a:t>(2, </a:t>
            </a:r>
            <a:r>
              <a:rPr lang="en-US" dirty="0" err="1" smtClean="0">
                <a:solidFill>
                  <a:srgbClr val="00FF00"/>
                </a:solidFill>
              </a:rPr>
              <a:t>req</a:t>
            </a:r>
            <a:r>
              <a:rPr lang="en-US" dirty="0" smtClean="0">
                <a:solidFill>
                  <a:srgbClr val="00FF00"/>
                </a:solidFill>
              </a:rPr>
              <a:t>[1])</a:t>
            </a:r>
            <a:endParaRPr lang="en-US" dirty="0">
              <a:solidFill>
                <a:srgbClr val="00FF00"/>
              </a:solidFill>
            </a:endParaRPr>
          </a:p>
        </p:txBody>
      </p:sp>
      <p:sp>
        <p:nvSpPr>
          <p:cNvPr id="62" name="Rectangle 61"/>
          <p:cNvSpPr/>
          <p:nvPr/>
        </p:nvSpPr>
        <p:spPr>
          <a:xfrm>
            <a:off x="571500" y="4324154"/>
            <a:ext cx="1600200" cy="5334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Barrier</a:t>
            </a:r>
            <a:endParaRPr lang="en-US" dirty="0">
              <a:solidFill>
                <a:schemeClr val="tx1"/>
              </a:solidFill>
            </a:endParaRPr>
          </a:p>
        </p:txBody>
      </p:sp>
      <p:sp>
        <p:nvSpPr>
          <p:cNvPr id="69" name="TextBox 68"/>
          <p:cNvSpPr txBox="1"/>
          <p:nvPr/>
        </p:nvSpPr>
        <p:spPr>
          <a:xfrm>
            <a:off x="7162800" y="1418946"/>
            <a:ext cx="1632370" cy="369332"/>
          </a:xfrm>
          <a:prstGeom prst="rect">
            <a:avLst/>
          </a:prstGeom>
          <a:noFill/>
        </p:spPr>
        <p:txBody>
          <a:bodyPr wrap="none" rtlCol="0">
            <a:spAutoFit/>
          </a:bodyPr>
          <a:lstStyle/>
          <a:p>
            <a:r>
              <a:rPr lang="en-US" dirty="0" err="1" smtClean="0">
                <a:solidFill>
                  <a:srgbClr val="0070C0"/>
                </a:solidFill>
              </a:rPr>
              <a:t>Isend</a:t>
            </a:r>
            <a:r>
              <a:rPr lang="en-US" dirty="0" smtClean="0">
                <a:solidFill>
                  <a:srgbClr val="0070C0"/>
                </a:solidFill>
              </a:rPr>
              <a:t>(1, </a:t>
            </a:r>
            <a:r>
              <a:rPr lang="en-US" dirty="0" err="1" smtClean="0">
                <a:solidFill>
                  <a:srgbClr val="0070C0"/>
                </a:solidFill>
              </a:rPr>
              <a:t>req</a:t>
            </a:r>
            <a:r>
              <a:rPr lang="en-US" dirty="0" smtClean="0">
                <a:solidFill>
                  <a:srgbClr val="0070C0"/>
                </a:solidFill>
              </a:rPr>
              <a:t>[0])</a:t>
            </a:r>
            <a:endParaRPr lang="en-US" dirty="0">
              <a:solidFill>
                <a:srgbClr val="0070C0"/>
              </a:solidFill>
            </a:endParaRPr>
          </a:p>
        </p:txBody>
      </p:sp>
      <p:sp>
        <p:nvSpPr>
          <p:cNvPr id="81" name="TextBox 80"/>
          <p:cNvSpPr txBox="1"/>
          <p:nvPr/>
        </p:nvSpPr>
        <p:spPr>
          <a:xfrm>
            <a:off x="7162800" y="1863648"/>
            <a:ext cx="1632370" cy="369332"/>
          </a:xfrm>
          <a:prstGeom prst="rect">
            <a:avLst/>
          </a:prstGeom>
          <a:noFill/>
        </p:spPr>
        <p:txBody>
          <a:bodyPr wrap="none" rtlCol="0">
            <a:spAutoFit/>
          </a:bodyPr>
          <a:lstStyle/>
          <a:p>
            <a:r>
              <a:rPr lang="en-US" dirty="0" err="1" smtClean="0">
                <a:solidFill>
                  <a:srgbClr val="D09E00"/>
                </a:solidFill>
              </a:rPr>
              <a:t>Isend</a:t>
            </a:r>
            <a:r>
              <a:rPr lang="en-US" dirty="0" smtClean="0">
                <a:solidFill>
                  <a:srgbClr val="D09E00"/>
                </a:solidFill>
              </a:rPr>
              <a:t>(2, </a:t>
            </a:r>
            <a:r>
              <a:rPr lang="en-US" dirty="0" err="1" smtClean="0">
                <a:solidFill>
                  <a:srgbClr val="D09E00"/>
                </a:solidFill>
              </a:rPr>
              <a:t>req</a:t>
            </a:r>
            <a:r>
              <a:rPr lang="en-US" dirty="0" smtClean="0">
                <a:solidFill>
                  <a:srgbClr val="D09E00"/>
                </a:solidFill>
              </a:rPr>
              <a:t>[0])</a:t>
            </a:r>
            <a:endParaRPr lang="en-US" dirty="0">
              <a:solidFill>
                <a:srgbClr val="D09E00"/>
              </a:solidFill>
            </a:endParaRPr>
          </a:p>
        </p:txBody>
      </p:sp>
      <p:sp>
        <p:nvSpPr>
          <p:cNvPr id="99" name="TextBox 98"/>
          <p:cNvSpPr txBox="1"/>
          <p:nvPr/>
        </p:nvSpPr>
        <p:spPr>
          <a:xfrm>
            <a:off x="7162800" y="2251990"/>
            <a:ext cx="1634871" cy="369332"/>
          </a:xfrm>
          <a:prstGeom prst="rect">
            <a:avLst/>
          </a:prstGeom>
          <a:noFill/>
        </p:spPr>
        <p:txBody>
          <a:bodyPr wrap="none" rtlCol="0">
            <a:spAutoFit/>
          </a:bodyPr>
          <a:lstStyle/>
          <a:p>
            <a:r>
              <a:rPr lang="en-US" dirty="0" err="1" smtClean="0">
                <a:solidFill>
                  <a:srgbClr val="D09E00"/>
                </a:solidFill>
              </a:rPr>
              <a:t>Waitany</a:t>
            </a:r>
            <a:r>
              <a:rPr lang="en-US" dirty="0" smtClean="0">
                <a:solidFill>
                  <a:srgbClr val="D09E00"/>
                </a:solidFill>
              </a:rPr>
              <a:t>(2, </a:t>
            </a:r>
            <a:r>
              <a:rPr lang="en-US" dirty="0" err="1" smtClean="0">
                <a:solidFill>
                  <a:srgbClr val="D09E00"/>
                </a:solidFill>
              </a:rPr>
              <a:t>req</a:t>
            </a:r>
            <a:r>
              <a:rPr lang="en-US" dirty="0" smtClean="0">
                <a:solidFill>
                  <a:srgbClr val="FFFF99"/>
                </a:solidFill>
              </a:rPr>
              <a:t>)</a:t>
            </a:r>
            <a:endParaRPr lang="en-US" dirty="0">
              <a:solidFill>
                <a:srgbClr val="FFFF99"/>
              </a:solidFill>
            </a:endParaRPr>
          </a:p>
        </p:txBody>
      </p:sp>
      <p:sp>
        <p:nvSpPr>
          <p:cNvPr id="105" name="TextBox 104"/>
          <p:cNvSpPr txBox="1"/>
          <p:nvPr/>
        </p:nvSpPr>
        <p:spPr>
          <a:xfrm>
            <a:off x="7315200" y="2873259"/>
            <a:ext cx="881139" cy="369332"/>
          </a:xfrm>
          <a:prstGeom prst="rect">
            <a:avLst/>
          </a:prstGeom>
          <a:noFill/>
        </p:spPr>
        <p:txBody>
          <a:bodyPr wrap="none" rtlCol="0">
            <a:spAutoFit/>
          </a:bodyPr>
          <a:lstStyle/>
          <a:p>
            <a:r>
              <a:rPr lang="en-US" dirty="0" err="1" smtClean="0">
                <a:solidFill>
                  <a:srgbClr val="0070C0"/>
                </a:solidFill>
              </a:rPr>
              <a:t>Recv</a:t>
            </a:r>
            <a:r>
              <a:rPr lang="en-US" dirty="0" smtClean="0">
                <a:solidFill>
                  <a:srgbClr val="0070C0"/>
                </a:solidFill>
              </a:rPr>
              <a:t>(0)</a:t>
            </a:r>
            <a:endParaRPr lang="en-US" dirty="0">
              <a:solidFill>
                <a:srgbClr val="0070C0"/>
              </a:solidFill>
            </a:endParaRPr>
          </a:p>
        </p:txBody>
      </p:sp>
      <p:cxnSp>
        <p:nvCxnSpPr>
          <p:cNvPr id="106" name="Curved Connector 105"/>
          <p:cNvCxnSpPr/>
          <p:nvPr/>
        </p:nvCxnSpPr>
        <p:spPr>
          <a:xfrm rot="10800000" flipV="1">
            <a:off x="7162800" y="1600198"/>
            <a:ext cx="1588" cy="785852"/>
          </a:xfrm>
          <a:prstGeom prst="curvedConnector3">
            <a:avLst>
              <a:gd name="adj1" fmla="val 27371671"/>
            </a:avLst>
          </a:prstGeom>
          <a:ln>
            <a:prstDash val="dash"/>
            <a:tailEnd type="triangle" w="lg" len="lg"/>
          </a:ln>
        </p:spPr>
        <p:style>
          <a:lnRef idx="1">
            <a:schemeClr val="accent6"/>
          </a:lnRef>
          <a:fillRef idx="0">
            <a:schemeClr val="accent6"/>
          </a:fillRef>
          <a:effectRef idx="0">
            <a:schemeClr val="accent6"/>
          </a:effectRef>
          <a:fontRef idx="minor">
            <a:schemeClr val="tx1"/>
          </a:fontRef>
        </p:style>
      </p:cxnSp>
      <p:cxnSp>
        <p:nvCxnSpPr>
          <p:cNvPr id="107" name="Shape 106"/>
          <p:cNvCxnSpPr/>
          <p:nvPr/>
        </p:nvCxnSpPr>
        <p:spPr>
          <a:xfrm rot="10800000" flipH="1" flipV="1">
            <a:off x="7253322" y="2048314"/>
            <a:ext cx="61878" cy="347146"/>
          </a:xfrm>
          <a:prstGeom prst="curvedConnector4">
            <a:avLst>
              <a:gd name="adj1" fmla="val -369437"/>
              <a:gd name="adj2" fmla="val 76598"/>
            </a:avLst>
          </a:prstGeom>
          <a:ln>
            <a:prstDash val="dash"/>
            <a:tailEnd type="triangle" w="lg" len="lg"/>
          </a:ln>
        </p:spPr>
        <p:style>
          <a:lnRef idx="1">
            <a:schemeClr val="accent6"/>
          </a:lnRef>
          <a:fillRef idx="0">
            <a:schemeClr val="accent6"/>
          </a:fillRef>
          <a:effectRef idx="0">
            <a:schemeClr val="accent6"/>
          </a:effectRef>
          <a:fontRef idx="minor">
            <a:schemeClr val="tx1"/>
          </a:fontRef>
        </p:style>
      </p:cxnSp>
      <p:sp>
        <p:nvSpPr>
          <p:cNvPr id="119" name="TextBox 118"/>
          <p:cNvSpPr txBox="1"/>
          <p:nvPr/>
        </p:nvSpPr>
        <p:spPr>
          <a:xfrm>
            <a:off x="7366289" y="4324154"/>
            <a:ext cx="830050" cy="369332"/>
          </a:xfrm>
          <a:prstGeom prst="rect">
            <a:avLst/>
          </a:prstGeom>
          <a:noFill/>
        </p:spPr>
        <p:txBody>
          <a:bodyPr wrap="none" rtlCol="0">
            <a:spAutoFit/>
          </a:bodyPr>
          <a:lstStyle/>
          <a:p>
            <a:r>
              <a:rPr lang="en-US" dirty="0" smtClean="0">
                <a:solidFill>
                  <a:srgbClr val="D09E00"/>
                </a:solidFill>
              </a:rPr>
              <a:t>Barrier</a:t>
            </a:r>
            <a:endParaRPr lang="en-US" dirty="0">
              <a:solidFill>
                <a:srgbClr val="D09E00"/>
              </a:solidFill>
            </a:endParaRPr>
          </a:p>
        </p:txBody>
      </p:sp>
      <p:cxnSp>
        <p:nvCxnSpPr>
          <p:cNvPr id="38" name="Shape 37"/>
          <p:cNvCxnSpPr/>
          <p:nvPr/>
        </p:nvCxnSpPr>
        <p:spPr>
          <a:xfrm rot="10800000" flipV="1">
            <a:off x="1381965" y="1600198"/>
            <a:ext cx="5095039" cy="263450"/>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1381964" y="1418946"/>
            <a:ext cx="1579471" cy="369332"/>
          </a:xfrm>
          <a:prstGeom prst="rect">
            <a:avLst/>
          </a:prstGeom>
          <a:noFill/>
        </p:spPr>
        <p:txBody>
          <a:bodyPr wrap="none" rtlCol="0">
            <a:spAutoFit/>
          </a:bodyPr>
          <a:lstStyle/>
          <a:p>
            <a:r>
              <a:rPr lang="en-US" dirty="0" err="1" smtClean="0"/>
              <a:t>Isend</a:t>
            </a:r>
            <a:r>
              <a:rPr lang="en-US" dirty="0" smtClean="0"/>
              <a:t>(1,req[0])</a:t>
            </a:r>
            <a:endParaRPr lang="en-US" dirty="0"/>
          </a:p>
        </p:txBody>
      </p:sp>
      <p:cxnSp>
        <p:nvCxnSpPr>
          <p:cNvPr id="43" name="Shape 42"/>
          <p:cNvCxnSpPr>
            <a:endCxn id="12" idx="3"/>
          </p:cNvCxnSpPr>
          <p:nvPr/>
        </p:nvCxnSpPr>
        <p:spPr>
          <a:xfrm rot="10800000">
            <a:off x="4076700" y="2169957"/>
            <a:ext cx="2400304" cy="703305"/>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5410200" y="2436656"/>
            <a:ext cx="623056" cy="369332"/>
          </a:xfrm>
          <a:prstGeom prst="rect">
            <a:avLst/>
          </a:prstGeom>
          <a:noFill/>
        </p:spPr>
        <p:txBody>
          <a:bodyPr wrap="none" rtlCol="0">
            <a:spAutoFit/>
          </a:bodyPr>
          <a:lstStyle/>
          <a:p>
            <a:r>
              <a:rPr lang="en-US" dirty="0" err="1" smtClean="0"/>
              <a:t>Recv</a:t>
            </a:r>
            <a:endParaRPr lang="en-US" dirty="0"/>
          </a:p>
        </p:txBody>
      </p:sp>
      <p:cxnSp>
        <p:nvCxnSpPr>
          <p:cNvPr id="47" name="Shape 46"/>
          <p:cNvCxnSpPr>
            <a:stCxn id="14" idx="3"/>
          </p:cNvCxnSpPr>
          <p:nvPr/>
        </p:nvCxnSpPr>
        <p:spPr>
          <a:xfrm>
            <a:off x="2209800" y="2169956"/>
            <a:ext cx="266700" cy="3545044"/>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9" name="Shape 48"/>
          <p:cNvCxnSpPr>
            <a:stCxn id="12" idx="3"/>
          </p:cNvCxnSpPr>
          <p:nvPr/>
        </p:nvCxnSpPr>
        <p:spPr>
          <a:xfrm>
            <a:off x="4076700" y="2169956"/>
            <a:ext cx="304800" cy="3545044"/>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1" name="Shape 50"/>
          <p:cNvCxnSpPr>
            <a:stCxn id="13" idx="2"/>
          </p:cNvCxnSpPr>
          <p:nvPr/>
        </p:nvCxnSpPr>
        <p:spPr>
          <a:xfrm rot="16200000" flipH="1">
            <a:off x="4778875" y="1740316"/>
            <a:ext cx="195855" cy="3200404"/>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7367266" y="3264183"/>
            <a:ext cx="829073" cy="369332"/>
          </a:xfrm>
          <a:prstGeom prst="rect">
            <a:avLst/>
          </a:prstGeom>
          <a:noFill/>
        </p:spPr>
        <p:txBody>
          <a:bodyPr wrap="none" rtlCol="0">
            <a:spAutoFit/>
          </a:bodyPr>
          <a:lstStyle/>
          <a:p>
            <a:r>
              <a:rPr lang="en-US" dirty="0" smtClean="0"/>
              <a:t>Barrier</a:t>
            </a:r>
            <a:endParaRPr lang="en-US" dirty="0"/>
          </a:p>
        </p:txBody>
      </p:sp>
      <p:cxnSp>
        <p:nvCxnSpPr>
          <p:cNvPr id="53" name="Shape 52"/>
          <p:cNvCxnSpPr/>
          <p:nvPr/>
        </p:nvCxnSpPr>
        <p:spPr>
          <a:xfrm rot="10800000" flipH="1" flipV="1">
            <a:off x="7405722" y="3069017"/>
            <a:ext cx="61878" cy="347146"/>
          </a:xfrm>
          <a:prstGeom prst="curvedConnector4">
            <a:avLst>
              <a:gd name="adj1" fmla="val -369437"/>
              <a:gd name="adj2" fmla="val 76598"/>
            </a:avLst>
          </a:prstGeom>
          <a:ln>
            <a:prstDash val="solid"/>
            <a:tailEnd type="triangle" w="lg" len="lg"/>
          </a:ln>
        </p:spPr>
        <p:style>
          <a:lnRef idx="1">
            <a:schemeClr val="accent6"/>
          </a:lnRef>
          <a:fillRef idx="0">
            <a:schemeClr val="accent6"/>
          </a:fillRef>
          <a:effectRef idx="0">
            <a:schemeClr val="accent6"/>
          </a:effectRef>
          <a:fontRef idx="minor">
            <a:schemeClr val="tx1"/>
          </a:fontRef>
        </p:style>
      </p:cxnSp>
      <p:cxnSp>
        <p:nvCxnSpPr>
          <p:cNvPr id="55" name="Curved Connector 54"/>
          <p:cNvCxnSpPr>
            <a:endCxn id="15" idx="3"/>
          </p:cNvCxnSpPr>
          <p:nvPr/>
        </p:nvCxnSpPr>
        <p:spPr>
          <a:xfrm rot="10800000" flipV="1">
            <a:off x="2171701" y="2436656"/>
            <a:ext cx="4305305" cy="1413548"/>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7" name="Shape 56"/>
          <p:cNvCxnSpPr>
            <a:stCxn id="15" idx="3"/>
          </p:cNvCxnSpPr>
          <p:nvPr/>
        </p:nvCxnSpPr>
        <p:spPr>
          <a:xfrm>
            <a:off x="2171700" y="3850204"/>
            <a:ext cx="789735" cy="1864796"/>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64" name="Rounded Rectangular Callout 63"/>
          <p:cNvSpPr/>
          <p:nvPr/>
        </p:nvSpPr>
        <p:spPr>
          <a:xfrm>
            <a:off x="3467100" y="4324154"/>
            <a:ext cx="1790700" cy="839724"/>
          </a:xfrm>
          <a:prstGeom prst="wedgeRoundRectCallout">
            <a:avLst>
              <a:gd name="adj1" fmla="val -74354"/>
              <a:gd name="adj2" fmla="val 146587"/>
              <a:gd name="adj3" fmla="val 16667"/>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Error!  </a:t>
            </a:r>
            <a:r>
              <a:rPr lang="en-US" dirty="0" err="1" smtClean="0"/>
              <a:t>req</a:t>
            </a:r>
            <a:r>
              <a:rPr lang="en-US" dirty="0" smtClean="0"/>
              <a:t>[1] invalid</a:t>
            </a:r>
            <a:endParaRPr lang="en-US" dirty="0"/>
          </a:p>
        </p:txBody>
      </p:sp>
      <p:sp>
        <p:nvSpPr>
          <p:cNvPr id="65" name="Rectangle 64"/>
          <p:cNvSpPr/>
          <p:nvPr/>
        </p:nvSpPr>
        <p:spPr>
          <a:xfrm>
            <a:off x="3352800" y="4101633"/>
            <a:ext cx="1447799" cy="37889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Valid</a:t>
            </a:r>
            <a:endParaRPr lang="en-US" dirty="0"/>
          </a:p>
        </p:txBody>
      </p:sp>
      <p:sp>
        <p:nvSpPr>
          <p:cNvPr id="66" name="Rectangle 65"/>
          <p:cNvSpPr/>
          <p:nvPr/>
        </p:nvSpPr>
        <p:spPr>
          <a:xfrm>
            <a:off x="3352800" y="4488767"/>
            <a:ext cx="1447800" cy="37889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Invalid</a:t>
            </a:r>
            <a:endParaRPr lang="en-US" dirty="0"/>
          </a:p>
        </p:txBody>
      </p:sp>
      <p:sp>
        <p:nvSpPr>
          <p:cNvPr id="68" name="TextBox 67"/>
          <p:cNvSpPr txBox="1"/>
          <p:nvPr/>
        </p:nvSpPr>
        <p:spPr>
          <a:xfrm>
            <a:off x="2551811" y="4119435"/>
            <a:ext cx="757130" cy="369332"/>
          </a:xfrm>
          <a:prstGeom prst="rect">
            <a:avLst/>
          </a:prstGeom>
          <a:noFill/>
        </p:spPr>
        <p:txBody>
          <a:bodyPr wrap="none" rtlCol="0">
            <a:spAutoFit/>
          </a:bodyPr>
          <a:lstStyle/>
          <a:p>
            <a:r>
              <a:rPr lang="en-US" dirty="0" err="1" smtClean="0"/>
              <a:t>req</a:t>
            </a:r>
            <a:r>
              <a:rPr lang="en-US" dirty="0" smtClean="0"/>
              <a:t>[0]</a:t>
            </a:r>
            <a:endParaRPr lang="en-US" dirty="0"/>
          </a:p>
        </p:txBody>
      </p:sp>
      <p:sp>
        <p:nvSpPr>
          <p:cNvPr id="72" name="TextBox 71"/>
          <p:cNvSpPr txBox="1"/>
          <p:nvPr/>
        </p:nvSpPr>
        <p:spPr>
          <a:xfrm>
            <a:off x="2551811" y="4508820"/>
            <a:ext cx="757130" cy="369332"/>
          </a:xfrm>
          <a:prstGeom prst="rect">
            <a:avLst/>
          </a:prstGeom>
          <a:noFill/>
        </p:spPr>
        <p:txBody>
          <a:bodyPr wrap="none" rtlCol="0">
            <a:spAutoFit/>
          </a:bodyPr>
          <a:lstStyle/>
          <a:p>
            <a:r>
              <a:rPr lang="en-US" dirty="0" err="1" smtClean="0"/>
              <a:t>req</a:t>
            </a:r>
            <a:r>
              <a:rPr lang="en-US" dirty="0" smtClean="0"/>
              <a:t>[1]</a:t>
            </a:r>
            <a:endParaRPr lang="en-US" dirty="0"/>
          </a:p>
        </p:txBody>
      </p:sp>
      <p:sp>
        <p:nvSpPr>
          <p:cNvPr id="74" name="Rectangle 73"/>
          <p:cNvSpPr/>
          <p:nvPr/>
        </p:nvSpPr>
        <p:spPr>
          <a:xfrm>
            <a:off x="3352800" y="4488767"/>
            <a:ext cx="1447800" cy="37889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smtClean="0"/>
              <a:t>MPI_REQ_NULL</a:t>
            </a:r>
            <a:endParaRPr lang="en-US" sz="1500" dirty="0"/>
          </a:p>
        </p:txBody>
      </p:sp>
      <p:sp>
        <p:nvSpPr>
          <p:cNvPr id="75" name="Rectangle 74"/>
          <p:cNvSpPr/>
          <p:nvPr/>
        </p:nvSpPr>
        <p:spPr>
          <a:xfrm>
            <a:off x="4229100" y="1600197"/>
            <a:ext cx="1905000" cy="352955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Slide Number Placeholder 47"/>
          <p:cNvSpPr>
            <a:spLocks noGrp="1"/>
          </p:cNvSpPr>
          <p:nvPr>
            <p:ph type="sldNum" sz="quarter" idx="12"/>
          </p:nvPr>
        </p:nvSpPr>
        <p:spPr/>
        <p:txBody>
          <a:bodyPr/>
          <a:lstStyle/>
          <a:p>
            <a:fld id="{08210399-BF1E-F845-A018-4F8D6DDD9A3F}" type="slidenum">
              <a:rPr lang="en-US" smtClean="0"/>
              <a:pPr/>
              <a:t>89</a:t>
            </a:fld>
            <a:endParaRPr lang="en-US"/>
          </a:p>
        </p:txBody>
      </p:sp>
      <p:sp>
        <p:nvSpPr>
          <p:cNvPr id="54" name="Title 3"/>
          <p:cNvSpPr>
            <a:spLocks noGrp="1"/>
          </p:cNvSpPr>
          <p:nvPr>
            <p:ph type="title"/>
          </p:nvPr>
        </p:nvSpPr>
        <p:spPr>
          <a:xfrm>
            <a:off x="457200" y="-30162"/>
            <a:ext cx="8229600" cy="914400"/>
          </a:xfrm>
        </p:spPr>
        <p:txBody>
          <a:bodyPr>
            <a:normAutofit/>
          </a:bodyPr>
          <a:lstStyle/>
          <a:p>
            <a:r>
              <a:rPr lang="en-US" sz="3200" b="1" dirty="0" err="1" smtClean="0">
                <a:solidFill>
                  <a:schemeClr val="accent2"/>
                </a:solidFill>
              </a:rPr>
              <a:t>MPI_Waitany</a:t>
            </a:r>
            <a:r>
              <a:rPr lang="en-US" sz="3200" b="1" dirty="0" smtClean="0">
                <a:solidFill>
                  <a:schemeClr val="accent2"/>
                </a:solidFill>
              </a:rPr>
              <a:t> + POE</a:t>
            </a:r>
            <a:endParaRPr lang="en-US" sz="3200" b="1" dirty="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500"/>
                                        <p:tgtEl>
                                          <p:spTgt spid="3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dissolve">
                                      <p:cBhvr>
                                        <p:cTn id="10" dur="500"/>
                                        <p:tgtEl>
                                          <p:spTgt spid="40"/>
                                        </p:tgtEl>
                                      </p:cBhvr>
                                    </p:animEffect>
                                  </p:childTnLst>
                                </p:cTn>
                              </p:par>
                              <p:par>
                                <p:cTn id="11" presetID="22" presetClass="entr" presetSubtype="2"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wipe(right)">
                                      <p:cBhvr>
                                        <p:cTn id="13" dur="500"/>
                                        <p:tgtEl>
                                          <p:spTgt spid="43"/>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dissolve">
                                      <p:cBhvr>
                                        <p:cTn id="16" dur="500"/>
                                        <p:tgtEl>
                                          <p:spTgt spid="45"/>
                                        </p:tgtEl>
                                      </p:cBhvr>
                                    </p:animEffect>
                                  </p:childTnLst>
                                </p:cTn>
                              </p:par>
                              <p:par>
                                <p:cTn id="17" presetID="3" presetClass="emph" presetSubtype="2" fill="hold" nodeType="withEffect">
                                  <p:stCondLst>
                                    <p:cond delay="0"/>
                                  </p:stCondLst>
                                  <p:childTnLst>
                                    <p:animClr clrSpc="rgb">
                                      <p:cBhvr override="childStyle">
                                        <p:cTn id="18" dur="500" fill="hold"/>
                                        <p:tgtEl>
                                          <p:spTgt spid="99">
                                            <p:txEl>
                                              <p:pRg st="0" end="0"/>
                                            </p:txEl>
                                          </p:spTgt>
                                        </p:tgtEl>
                                        <p:attrNameLst>
                                          <p:attrName>style.color</p:attrName>
                                        </p:attrNameLst>
                                      </p:cBhvr>
                                      <p:to>
                                        <a:schemeClr val="tx1"/>
                                      </p:to>
                                    </p:animClr>
                                  </p:childTnLst>
                                </p:cTn>
                              </p:par>
                              <p:par>
                                <p:cTn id="19" presetID="3" presetClass="emph" presetSubtype="2" fill="hold" grpId="0" nodeType="withEffect">
                                  <p:stCondLst>
                                    <p:cond delay="0"/>
                                  </p:stCondLst>
                                  <p:childTnLst>
                                    <p:animClr clrSpc="rgb">
                                      <p:cBhvr override="childStyle">
                                        <p:cTn id="20" dur="500" fill="hold"/>
                                        <p:tgtEl>
                                          <p:spTgt spid="81"/>
                                        </p:tgtEl>
                                        <p:attrNameLst>
                                          <p:attrName>style.color</p:attrName>
                                        </p:attrNameLst>
                                      </p:cBhvr>
                                      <p:to>
                                        <a:schemeClr val="tx1"/>
                                      </p:to>
                                    </p:animClr>
                                  </p:childTnLst>
                                </p:cTn>
                              </p:par>
                              <p:par>
                                <p:cTn id="21" presetID="3" presetClass="emph" presetSubtype="2" fill="hold" nodeType="withEffect">
                                  <p:stCondLst>
                                    <p:cond delay="0"/>
                                  </p:stCondLst>
                                  <p:childTnLst>
                                    <p:animClr clrSpc="rgb">
                                      <p:cBhvr override="childStyle">
                                        <p:cTn id="22" dur="500" fill="hold"/>
                                        <p:tgtEl>
                                          <p:spTgt spid="119">
                                            <p:txEl>
                                              <p:pRg st="0" end="0"/>
                                            </p:txEl>
                                          </p:spTgt>
                                        </p:tgtEl>
                                        <p:attrNameLst>
                                          <p:attrName>style.color</p:attrName>
                                        </p:attrNameLst>
                                      </p:cBhvr>
                                      <p:to>
                                        <a:schemeClr val="tx1"/>
                                      </p:to>
                                    </p:animClr>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wipe(up)">
                                      <p:cBhvr>
                                        <p:cTn id="27" dur="500"/>
                                        <p:tgtEl>
                                          <p:spTgt spid="49"/>
                                        </p:tgtEl>
                                      </p:cBhvr>
                                    </p:animEffect>
                                  </p:childTnLst>
                                </p:cTn>
                              </p:par>
                              <p:par>
                                <p:cTn id="28" presetID="22" presetClass="entr" presetSubtype="1" fill="hold" nodeType="with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wipe(up)">
                                      <p:cBhvr>
                                        <p:cTn id="30" dur="500"/>
                                        <p:tgtEl>
                                          <p:spTgt spid="47"/>
                                        </p:tgtEl>
                                      </p:cBhvr>
                                    </p:animEffect>
                                  </p:childTnLst>
                                </p:cTn>
                              </p:par>
                              <p:par>
                                <p:cTn id="31" presetID="1" presetClass="exit" presetSubtype="0" fill="hold" nodeType="withEffect">
                                  <p:stCondLst>
                                    <p:cond delay="0"/>
                                  </p:stCondLst>
                                  <p:childTnLst>
                                    <p:set>
                                      <p:cBhvr>
                                        <p:cTn id="32" dur="1" fill="hold">
                                          <p:stCondLst>
                                            <p:cond delay="0"/>
                                          </p:stCondLst>
                                        </p:cTn>
                                        <p:tgtEl>
                                          <p:spTgt spid="43"/>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45"/>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38"/>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40"/>
                                        </p:tgtEl>
                                        <p:attrNameLst>
                                          <p:attrName>style.visibility</p:attrName>
                                        </p:attrNameLst>
                                      </p:cBhvr>
                                      <p:to>
                                        <p:strVal val="hidden"/>
                                      </p:to>
                                    </p:set>
                                  </p:childTnLst>
                                </p:cTn>
                              </p:par>
                              <p:par>
                                <p:cTn id="39" presetID="3" presetClass="emph" presetSubtype="2" fill="hold" grpId="0" nodeType="withEffect">
                                  <p:stCondLst>
                                    <p:cond delay="0"/>
                                  </p:stCondLst>
                                  <p:childTnLst>
                                    <p:animClr clrSpc="rgb">
                                      <p:cBhvr override="childStyle">
                                        <p:cTn id="40" dur="500" fill="hold"/>
                                        <p:tgtEl>
                                          <p:spTgt spid="14"/>
                                        </p:tgtEl>
                                        <p:attrNameLst>
                                          <p:attrName>style.color</p:attrName>
                                        </p:attrNameLst>
                                      </p:cBhvr>
                                      <p:to>
                                        <a:schemeClr val="hlink"/>
                                      </p:to>
                                    </p:animClr>
                                  </p:childTnLst>
                                </p:cTn>
                              </p:par>
                              <p:par>
                                <p:cTn id="41" presetID="3" presetClass="emph" presetSubtype="2" fill="hold" grpId="0" nodeType="withEffect">
                                  <p:stCondLst>
                                    <p:cond delay="0"/>
                                  </p:stCondLst>
                                  <p:childTnLst>
                                    <p:animClr clrSpc="rgb">
                                      <p:cBhvr override="childStyle">
                                        <p:cTn id="42" dur="500" fill="hold"/>
                                        <p:tgtEl>
                                          <p:spTgt spid="12"/>
                                        </p:tgtEl>
                                        <p:attrNameLst>
                                          <p:attrName>style.color</p:attrName>
                                        </p:attrNameLst>
                                      </p:cBhvr>
                                      <p:to>
                                        <a:schemeClr val="hlink"/>
                                      </p:to>
                                    </p:animClr>
                                  </p:childTnLst>
                                </p:cTn>
                              </p:par>
                            </p:childTnLst>
                          </p:cTn>
                        </p:par>
                      </p:childTnLst>
                    </p:cTn>
                  </p:par>
                  <p:par>
                    <p:cTn id="43" fill="hold">
                      <p:stCondLst>
                        <p:cond delay="indefinite"/>
                      </p:stCondLst>
                      <p:childTnLst>
                        <p:par>
                          <p:cTn id="44" fill="hold">
                            <p:stCondLst>
                              <p:cond delay="0"/>
                            </p:stCondLst>
                            <p:childTnLst>
                              <p:par>
                                <p:cTn id="45" presetID="35" presetClass="path" presetSubtype="0" accel="50000" decel="50000" fill="hold" grpId="0" nodeType="clickEffect">
                                  <p:stCondLst>
                                    <p:cond delay="0"/>
                                  </p:stCondLst>
                                  <p:childTnLst>
                                    <p:animMotion origin="layout" path="M 3.33333E-6 4.49584E-6 L -0.20834 4.49584E-6 " pathEditMode="relative" rAng="0" ptsTypes="AA">
                                      <p:cBhvr>
                                        <p:cTn id="46" dur="1000" fill="hold"/>
                                        <p:tgtEl>
                                          <p:spTgt spid="75"/>
                                        </p:tgtEl>
                                        <p:attrNameLst>
                                          <p:attrName>ppt_x</p:attrName>
                                          <p:attrName>ppt_y</p:attrName>
                                        </p:attrNameLst>
                                      </p:cBhvr>
                                      <p:rCtr x="-104" y="0"/>
                                    </p:animMotion>
                                  </p:childTnLst>
                                </p:cTn>
                              </p:par>
                              <p:par>
                                <p:cTn id="47" presetID="1" presetClass="exit" presetSubtype="0" fill="hold" nodeType="withEffect">
                                  <p:stCondLst>
                                    <p:cond delay="0"/>
                                  </p:stCondLst>
                                  <p:childTnLst>
                                    <p:set>
                                      <p:cBhvr>
                                        <p:cTn id="48" dur="1" fill="hold">
                                          <p:stCondLst>
                                            <p:cond delay="0"/>
                                          </p:stCondLst>
                                        </p:cTn>
                                        <p:tgtEl>
                                          <p:spTgt spid="49"/>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4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42" presetClass="path" presetSubtype="0" accel="50000" decel="50000" fill="hold" nodeType="clickEffect">
                                  <p:stCondLst>
                                    <p:cond delay="0"/>
                                  </p:stCondLst>
                                  <p:childTnLst>
                                    <p:animMotion origin="layout" path="M -5.55112E-17 3.42276E-6 L -5.55112E-17 0.11193 " pathEditMode="relative" rAng="0" ptsTypes="AA">
                                      <p:cBhvr>
                                        <p:cTn id="54" dur="500" fill="hold"/>
                                        <p:tgtEl>
                                          <p:spTgt spid="29"/>
                                        </p:tgtEl>
                                        <p:attrNameLst>
                                          <p:attrName>ppt_x</p:attrName>
                                          <p:attrName>ppt_y</p:attrName>
                                        </p:attrNameLst>
                                      </p:cBhvr>
                                      <p:rCtr x="0" y="56"/>
                                    </p:animMotion>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wipe(up)">
                                      <p:cBhvr>
                                        <p:cTn id="59" dur="500"/>
                                        <p:tgtEl>
                                          <p:spTgt spid="51"/>
                                        </p:tgtEl>
                                      </p:cBhvr>
                                    </p:animEffect>
                                  </p:childTnLst>
                                </p:cTn>
                              </p:par>
                              <p:par>
                                <p:cTn id="60" presetID="3" presetClass="emph" presetSubtype="2" fill="hold" grpId="0" nodeType="withEffect">
                                  <p:stCondLst>
                                    <p:cond delay="0"/>
                                  </p:stCondLst>
                                  <p:childTnLst>
                                    <p:animClr clrSpc="rgb">
                                      <p:cBhvr override="childStyle">
                                        <p:cTn id="61" dur="2000" fill="hold"/>
                                        <p:tgtEl>
                                          <p:spTgt spid="13"/>
                                        </p:tgtEl>
                                        <p:attrNameLst>
                                          <p:attrName>style.color</p:attrName>
                                        </p:attrNameLst>
                                      </p:cBhvr>
                                      <p:to>
                                        <a:srgbClr val="33CC33"/>
                                      </p:to>
                                    </p:animClr>
                                  </p:childTnLst>
                                </p:cTn>
                              </p:par>
                              <p:par>
                                <p:cTn id="62" presetID="9" presetClass="entr" presetSubtype="0" fill="hold" grpId="0" nodeType="withEffect">
                                  <p:stCondLst>
                                    <p:cond delay="0"/>
                                  </p:stCondLst>
                                  <p:childTnLst>
                                    <p:set>
                                      <p:cBhvr>
                                        <p:cTn id="63" dur="1" fill="hold">
                                          <p:stCondLst>
                                            <p:cond delay="0"/>
                                          </p:stCondLst>
                                        </p:cTn>
                                        <p:tgtEl>
                                          <p:spTgt spid="52">
                                            <p:txEl>
                                              <p:pRg st="0" end="0"/>
                                            </p:txEl>
                                          </p:spTgt>
                                        </p:tgtEl>
                                        <p:attrNameLst>
                                          <p:attrName>style.visibility</p:attrName>
                                        </p:attrNameLst>
                                      </p:cBhvr>
                                      <p:to>
                                        <p:strVal val="visible"/>
                                      </p:to>
                                    </p:set>
                                    <p:animEffect transition="in" filter="dissolve">
                                      <p:cBhvr>
                                        <p:cTn id="64" dur="500"/>
                                        <p:tgtEl>
                                          <p:spTgt spid="52">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500"/>
                                        <p:tgtEl>
                                          <p:spTgt spid="53"/>
                                        </p:tgtEl>
                                      </p:cBhvr>
                                    </p:animEffect>
                                  </p:childTnLst>
                                </p:cTn>
                              </p:par>
                              <p:par>
                                <p:cTn id="70" presetID="1" presetClass="exit" presetSubtype="0" fill="hold" nodeType="withEffect">
                                  <p:stCondLst>
                                    <p:cond delay="0"/>
                                  </p:stCondLst>
                                  <p:childTnLst>
                                    <p:set>
                                      <p:cBhvr>
                                        <p:cTn id="71" dur="1" fill="hold">
                                          <p:stCondLst>
                                            <p:cond delay="0"/>
                                          </p:stCondLst>
                                        </p:cTn>
                                        <p:tgtEl>
                                          <p:spTgt spid="51"/>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3" presetClass="emph" presetSubtype="2" fill="hold" nodeType="clickEffect">
                                  <p:stCondLst>
                                    <p:cond delay="0"/>
                                  </p:stCondLst>
                                  <p:childTnLst>
                                    <p:animClr clrSpc="rgb">
                                      <p:cBhvr override="childStyle">
                                        <p:cTn id="75" dur="500" fill="hold"/>
                                        <p:tgtEl>
                                          <p:spTgt spid="52">
                                            <p:txEl>
                                              <p:pRg st="0" end="0"/>
                                            </p:txEl>
                                          </p:spTgt>
                                        </p:tgtEl>
                                        <p:attrNameLst>
                                          <p:attrName>style.color</p:attrName>
                                        </p:attrNameLst>
                                      </p:cBhvr>
                                      <p:to>
                                        <a:srgbClr val="FF9900"/>
                                      </p:to>
                                    </p:animClr>
                                  </p:childTnLst>
                                </p:cTn>
                              </p:par>
                              <p:par>
                                <p:cTn id="76" presetID="3" presetClass="emph" presetSubtype="2" fill="hold" grpId="1" nodeType="withEffect">
                                  <p:stCondLst>
                                    <p:cond delay="0"/>
                                  </p:stCondLst>
                                  <p:childTnLst>
                                    <p:animClr clrSpc="rgb">
                                      <p:cBhvr override="childStyle">
                                        <p:cTn id="77" dur="500" fill="hold"/>
                                        <p:tgtEl>
                                          <p:spTgt spid="81"/>
                                        </p:tgtEl>
                                        <p:attrNameLst>
                                          <p:attrName>style.color</p:attrName>
                                        </p:attrNameLst>
                                      </p:cBhvr>
                                      <p:to>
                                        <a:srgbClr val="FF9900"/>
                                      </p:to>
                                    </p:animClr>
                                  </p:childTnLst>
                                </p:cTn>
                              </p:par>
                              <p:par>
                                <p:cTn id="78" presetID="3" presetClass="emph" presetSubtype="2" fill="hold" nodeType="withEffect">
                                  <p:stCondLst>
                                    <p:cond delay="0"/>
                                  </p:stCondLst>
                                  <p:childTnLst>
                                    <p:animClr clrSpc="rgb">
                                      <p:cBhvr override="childStyle">
                                        <p:cTn id="79" dur="500" fill="hold"/>
                                        <p:tgtEl>
                                          <p:spTgt spid="119">
                                            <p:txEl>
                                              <p:pRg st="0" end="0"/>
                                            </p:txEl>
                                          </p:spTgt>
                                        </p:tgtEl>
                                        <p:attrNameLst>
                                          <p:attrName>style.color</p:attrName>
                                        </p:attrNameLst>
                                      </p:cBhvr>
                                      <p:to>
                                        <a:srgbClr val="FF9900"/>
                                      </p:to>
                                    </p:animClr>
                                  </p:childTnLst>
                                </p:cTn>
                              </p:par>
                              <p:par>
                                <p:cTn id="80" presetID="3" presetClass="emph" presetSubtype="2" fill="hold" grpId="0" nodeType="withEffect">
                                  <p:stCondLst>
                                    <p:cond delay="0"/>
                                  </p:stCondLst>
                                  <p:childTnLst>
                                    <p:animClr clrSpc="rgb">
                                      <p:cBhvr override="childStyle">
                                        <p:cTn id="81" dur="500" fill="hold"/>
                                        <p:tgtEl>
                                          <p:spTgt spid="99">
                                            <p:txEl>
                                              <p:pRg st="0" end="0"/>
                                            </p:txEl>
                                          </p:spTgt>
                                        </p:tgtEl>
                                        <p:attrNameLst>
                                          <p:attrName>style.color</p:attrName>
                                        </p:attrNameLst>
                                      </p:cBhvr>
                                      <p:to>
                                        <a:srgbClr val="FF9900"/>
                                      </p:to>
                                    </p:animClr>
                                  </p:childTnLst>
                                </p:cTn>
                              </p:par>
                            </p:childTnLst>
                          </p:cTn>
                        </p:par>
                      </p:childTnLst>
                    </p:cTn>
                  </p:par>
                  <p:par>
                    <p:cTn id="82" fill="hold">
                      <p:stCondLst>
                        <p:cond delay="indefinite"/>
                      </p:stCondLst>
                      <p:childTnLst>
                        <p:par>
                          <p:cTn id="83" fill="hold">
                            <p:stCondLst>
                              <p:cond delay="0"/>
                            </p:stCondLst>
                            <p:childTnLst>
                              <p:par>
                                <p:cTn id="84" presetID="3" presetClass="emph" presetSubtype="2" fill="hold" grpId="1" nodeType="clickEffect">
                                  <p:stCondLst>
                                    <p:cond delay="0"/>
                                  </p:stCondLst>
                                  <p:childTnLst>
                                    <p:animClr clrSpc="rgb">
                                      <p:cBhvr override="childStyle">
                                        <p:cTn id="85" dur="500" fill="hold"/>
                                        <p:tgtEl>
                                          <p:spTgt spid="99">
                                            <p:txEl>
                                              <p:pRg st="0" end="0"/>
                                            </p:txEl>
                                          </p:spTgt>
                                        </p:tgtEl>
                                        <p:attrNameLst>
                                          <p:attrName>style.color</p:attrName>
                                        </p:attrNameLst>
                                      </p:cBhvr>
                                      <p:to>
                                        <a:srgbClr val="FF00FF"/>
                                      </p:to>
                                    </p:animClr>
                                  </p:childTnLst>
                                </p:cTn>
                              </p:par>
                            </p:childTnLst>
                          </p:cTn>
                        </p:par>
                      </p:childTnLst>
                    </p:cTn>
                  </p:par>
                  <p:par>
                    <p:cTn id="86" fill="hold">
                      <p:stCondLst>
                        <p:cond delay="indefinite"/>
                      </p:stCondLst>
                      <p:childTnLst>
                        <p:par>
                          <p:cTn id="87" fill="hold">
                            <p:stCondLst>
                              <p:cond delay="0"/>
                            </p:stCondLst>
                            <p:childTnLst>
                              <p:par>
                                <p:cTn id="88" presetID="22" presetClass="entr" presetSubtype="2" fill="hold" nodeType="clickEffect">
                                  <p:stCondLst>
                                    <p:cond delay="0"/>
                                  </p:stCondLst>
                                  <p:childTnLst>
                                    <p:set>
                                      <p:cBhvr>
                                        <p:cTn id="89" dur="1" fill="hold">
                                          <p:stCondLst>
                                            <p:cond delay="0"/>
                                          </p:stCondLst>
                                        </p:cTn>
                                        <p:tgtEl>
                                          <p:spTgt spid="55"/>
                                        </p:tgtEl>
                                        <p:attrNameLst>
                                          <p:attrName>style.visibility</p:attrName>
                                        </p:attrNameLst>
                                      </p:cBhvr>
                                      <p:to>
                                        <p:strVal val="visible"/>
                                      </p:to>
                                    </p:set>
                                    <p:animEffect transition="in" filter="wipe(right)">
                                      <p:cBhvr>
                                        <p:cTn id="90" dur="500"/>
                                        <p:tgtEl>
                                          <p:spTgt spid="55"/>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1" fill="hold" nodeType="click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up)">
                                      <p:cBhvr>
                                        <p:cTn id="95" dur="500"/>
                                        <p:tgtEl>
                                          <p:spTgt spid="57"/>
                                        </p:tgtEl>
                                      </p:cBhvr>
                                    </p:animEffect>
                                  </p:childTnLst>
                                </p:cTn>
                              </p:par>
                              <p:par>
                                <p:cTn id="96" presetID="1" presetClass="exit" presetSubtype="0" fill="hold" nodeType="withEffect">
                                  <p:stCondLst>
                                    <p:cond delay="0"/>
                                  </p:stCondLst>
                                  <p:childTnLst>
                                    <p:set>
                                      <p:cBhvr>
                                        <p:cTn id="97" dur="1" fill="hold">
                                          <p:stCondLst>
                                            <p:cond delay="0"/>
                                          </p:stCondLst>
                                        </p:cTn>
                                        <p:tgtEl>
                                          <p:spTgt spid="55"/>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23" presetClass="entr" presetSubtype="16" fill="hold" grpId="0" nodeType="clickEffect">
                                  <p:stCondLst>
                                    <p:cond delay="0"/>
                                  </p:stCondLst>
                                  <p:childTnLst>
                                    <p:set>
                                      <p:cBhvr>
                                        <p:cTn id="101" dur="1" fill="hold">
                                          <p:stCondLst>
                                            <p:cond delay="0"/>
                                          </p:stCondLst>
                                        </p:cTn>
                                        <p:tgtEl>
                                          <p:spTgt spid="64"/>
                                        </p:tgtEl>
                                        <p:attrNameLst>
                                          <p:attrName>style.visibility</p:attrName>
                                        </p:attrNameLst>
                                      </p:cBhvr>
                                      <p:to>
                                        <p:strVal val="visible"/>
                                      </p:to>
                                    </p:set>
                                    <p:anim calcmode="lin" valueType="num">
                                      <p:cBhvr>
                                        <p:cTn id="102" dur="500" fill="hold"/>
                                        <p:tgtEl>
                                          <p:spTgt spid="64"/>
                                        </p:tgtEl>
                                        <p:attrNameLst>
                                          <p:attrName>ppt_w</p:attrName>
                                        </p:attrNameLst>
                                      </p:cBhvr>
                                      <p:tavLst>
                                        <p:tav tm="0">
                                          <p:val>
                                            <p:fltVal val="0"/>
                                          </p:val>
                                        </p:tav>
                                        <p:tav tm="100000">
                                          <p:val>
                                            <p:strVal val="#ppt_w"/>
                                          </p:val>
                                        </p:tav>
                                      </p:tavLst>
                                    </p:anim>
                                    <p:anim calcmode="lin" valueType="num">
                                      <p:cBhvr>
                                        <p:cTn id="103" dur="500" fill="hold"/>
                                        <p:tgtEl>
                                          <p:spTgt spid="64"/>
                                        </p:tgtEl>
                                        <p:attrNameLst>
                                          <p:attrName>ppt_h</p:attrName>
                                        </p:attrNameLst>
                                      </p:cBhvr>
                                      <p:tavLst>
                                        <p:tav tm="0">
                                          <p:val>
                                            <p:fltVal val="0"/>
                                          </p:val>
                                        </p:tav>
                                        <p:tav tm="100000">
                                          <p:val>
                                            <p:strVal val="#ppt_h"/>
                                          </p:val>
                                        </p:tav>
                                      </p:tavLst>
                                    </p:anim>
                                  </p:childTnLst>
                                </p:cTn>
                              </p:par>
                              <p:par>
                                <p:cTn id="104" presetID="1" presetClass="exit" presetSubtype="0" fill="hold" nodeType="withEffect">
                                  <p:stCondLst>
                                    <p:cond delay="0"/>
                                  </p:stCondLst>
                                  <p:childTnLst>
                                    <p:set>
                                      <p:cBhvr>
                                        <p:cTn id="105" dur="1" fill="hold">
                                          <p:stCondLst>
                                            <p:cond delay="0"/>
                                          </p:stCondLst>
                                        </p:cTn>
                                        <p:tgtEl>
                                          <p:spTgt spid="57"/>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65"/>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66"/>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68"/>
                                        </p:tgtEl>
                                        <p:attrNameLst>
                                          <p:attrName>style.visibility</p:attrName>
                                        </p:attrNameLst>
                                      </p:cBhvr>
                                      <p:to>
                                        <p:strVal val="visible"/>
                                      </p:to>
                                    </p:set>
                                  </p:childTnLst>
                                </p:cTn>
                              </p:par>
                              <p:par>
                                <p:cTn id="114" presetID="1" presetClass="entr" presetSubtype="0" fill="hold" grpId="1" nodeType="withEffect">
                                  <p:stCondLst>
                                    <p:cond delay="0"/>
                                  </p:stCondLst>
                                  <p:childTnLst>
                                    <p:set>
                                      <p:cBhvr>
                                        <p:cTn id="115" dur="1" fill="hold">
                                          <p:stCondLst>
                                            <p:cond delay="0"/>
                                          </p:stCondLst>
                                        </p:cTn>
                                        <p:tgtEl>
                                          <p:spTgt spid="66"/>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72"/>
                                        </p:tgtEl>
                                        <p:attrNameLst>
                                          <p:attrName>style.visibility</p:attrName>
                                        </p:attrNameLst>
                                      </p:cBhvr>
                                      <p:to>
                                        <p:strVal val="visible"/>
                                      </p:to>
                                    </p:set>
                                  </p:childTnLst>
                                </p:cTn>
                              </p:par>
                              <p:par>
                                <p:cTn id="118" presetID="1" presetClass="exit" presetSubtype="0" fill="hold" grpId="1" nodeType="withEffect">
                                  <p:stCondLst>
                                    <p:cond delay="0"/>
                                  </p:stCondLst>
                                  <p:childTnLst>
                                    <p:set>
                                      <p:cBhvr>
                                        <p:cTn id="119" dur="1" fill="hold">
                                          <p:stCondLst>
                                            <p:cond delay="0"/>
                                          </p:stCondLst>
                                        </p:cTn>
                                        <p:tgtEl>
                                          <p:spTgt spid="64"/>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1" presetClass="exit" presetSubtype="0" fill="hold" grpId="2" nodeType="clickEffect">
                                  <p:stCondLst>
                                    <p:cond delay="0"/>
                                  </p:stCondLst>
                                  <p:childTnLst>
                                    <p:set>
                                      <p:cBhvr>
                                        <p:cTn id="123" dur="1" fill="hold">
                                          <p:stCondLst>
                                            <p:cond delay="0"/>
                                          </p:stCondLst>
                                        </p:cTn>
                                        <p:tgtEl>
                                          <p:spTgt spid="66"/>
                                        </p:tgtEl>
                                        <p:attrNameLst>
                                          <p:attrName>style.visibility</p:attrName>
                                        </p:attrNameLst>
                                      </p:cBhvr>
                                      <p:to>
                                        <p:strVal val="hidden"/>
                                      </p:to>
                                    </p:set>
                                  </p:childTnLst>
                                </p:cTn>
                              </p:par>
                              <p:par>
                                <p:cTn id="124" presetID="1" presetClass="entr" presetSubtype="0" fill="hold" grpId="0" nodeType="withEffect">
                                  <p:stCondLst>
                                    <p:cond delay="0"/>
                                  </p:stCondLst>
                                  <p:childTnLst>
                                    <p:set>
                                      <p:cBhvr>
                                        <p:cTn id="125" dur="1" fill="hold">
                                          <p:stCondLst>
                                            <p:cond delay="0"/>
                                          </p:stCondLst>
                                        </p:cTn>
                                        <p:tgtEl>
                                          <p:spTgt spid="74"/>
                                        </p:tgtEl>
                                        <p:attrNameLst>
                                          <p:attrName>style.visibility</p:attrName>
                                        </p:attrNameLst>
                                      </p:cBhvr>
                                      <p:to>
                                        <p:strVal val="visible"/>
                                      </p:to>
                                    </p:set>
                                  </p:childTnLst>
                                </p:cTn>
                              </p:par>
                              <p:par>
                                <p:cTn id="126" presetID="1" presetClass="entr" presetSubtype="0" fill="hold" grpId="1" nodeType="withEffect">
                                  <p:stCondLst>
                                    <p:cond delay="0"/>
                                  </p:stCondLst>
                                  <p:childTnLst>
                                    <p:set>
                                      <p:cBhvr>
                                        <p:cTn id="127" dur="1" fill="hold">
                                          <p:stCondLst>
                                            <p:cond delay="0"/>
                                          </p:stCondLst>
                                        </p:cTn>
                                        <p:tgtEl>
                                          <p:spTgt spid="74"/>
                                        </p:tgtEl>
                                        <p:attrNameLst>
                                          <p:attrName>style.visibility</p:attrName>
                                        </p:attrNameLst>
                                      </p:cBhvr>
                                      <p:to>
                                        <p:strVal val="visible"/>
                                      </p:to>
                                    </p:set>
                                  </p:childTnLst>
                                </p:cTn>
                              </p:par>
                            </p:childTnLst>
                          </p:cTn>
                        </p:par>
                      </p:childTnLst>
                    </p:cTn>
                  </p:par>
                  <p:par>
                    <p:cTn id="128" fill="hold">
                      <p:stCondLst>
                        <p:cond delay="indefinite"/>
                      </p:stCondLst>
                      <p:childTnLst>
                        <p:par>
                          <p:cTn id="129" fill="hold">
                            <p:stCondLst>
                              <p:cond delay="0"/>
                            </p:stCondLst>
                            <p:childTnLst>
                              <p:par>
                                <p:cTn id="130" presetID="1" presetClass="exit" presetSubtype="0" fill="hold" grpId="2" nodeType="clickEffect">
                                  <p:stCondLst>
                                    <p:cond delay="0"/>
                                  </p:stCondLst>
                                  <p:childTnLst>
                                    <p:set>
                                      <p:cBhvr>
                                        <p:cTn id="131" dur="1" fill="hold">
                                          <p:stCondLst>
                                            <p:cond delay="0"/>
                                          </p:stCondLst>
                                        </p:cTn>
                                        <p:tgtEl>
                                          <p:spTgt spid="74"/>
                                        </p:tgtEl>
                                        <p:attrNameLst>
                                          <p:attrName>style.visibility</p:attrName>
                                        </p:attrNameLst>
                                      </p:cBhvr>
                                      <p:to>
                                        <p:strVal val="hidden"/>
                                      </p:to>
                                    </p:set>
                                  </p:childTnLst>
                                </p:cTn>
                              </p:par>
                              <p:par>
                                <p:cTn id="132" presetID="1" presetClass="entr" presetSubtype="0" fill="hold" grpId="3" nodeType="withEffect">
                                  <p:stCondLst>
                                    <p:cond delay="0"/>
                                  </p:stCondLst>
                                  <p:childTnLst>
                                    <p:set>
                                      <p:cBhvr>
                                        <p:cTn id="133" dur="1" fill="hold">
                                          <p:stCondLst>
                                            <p:cond delay="0"/>
                                          </p:stCondLst>
                                        </p:cTn>
                                        <p:tgtEl>
                                          <p:spTgt spid="74"/>
                                        </p:tgtEl>
                                        <p:attrNameLst>
                                          <p:attrName>style.visibility</p:attrName>
                                        </p:attrNameLst>
                                      </p:cBhvr>
                                      <p:to>
                                        <p:strVal val="visible"/>
                                      </p:to>
                                    </p:set>
                                  </p:childTnLst>
                                </p:cTn>
                              </p:par>
                            </p:childTnLst>
                          </p:cTn>
                        </p:par>
                      </p:childTnLst>
                    </p:cTn>
                  </p:par>
                  <p:par>
                    <p:cTn id="134" fill="hold">
                      <p:stCondLst>
                        <p:cond delay="indefinite"/>
                      </p:stCondLst>
                      <p:childTnLst>
                        <p:par>
                          <p:cTn id="135" fill="hold">
                            <p:stCondLst>
                              <p:cond delay="0"/>
                            </p:stCondLst>
                            <p:childTnLst>
                              <p:par>
                                <p:cTn id="136" presetID="22" presetClass="entr" presetSubtype="1" fill="hold" nodeType="clickEffect">
                                  <p:stCondLst>
                                    <p:cond delay="0"/>
                                  </p:stCondLst>
                                  <p:childTnLst>
                                    <p:set>
                                      <p:cBhvr>
                                        <p:cTn id="137" dur="1" fill="hold">
                                          <p:stCondLst>
                                            <p:cond delay="0"/>
                                          </p:stCondLst>
                                        </p:cTn>
                                        <p:tgtEl>
                                          <p:spTgt spid="57"/>
                                        </p:tgtEl>
                                        <p:attrNameLst>
                                          <p:attrName>style.visibility</p:attrName>
                                        </p:attrNameLst>
                                      </p:cBhvr>
                                      <p:to>
                                        <p:strVal val="visible"/>
                                      </p:to>
                                    </p:set>
                                    <p:animEffect transition="in" filter="wipe(up)">
                                      <p:cBhvr>
                                        <p:cTn id="138" dur="500"/>
                                        <p:tgtEl>
                                          <p:spTgt spid="57"/>
                                        </p:tgtEl>
                                      </p:cBhvr>
                                    </p:animEffect>
                                  </p:childTnLst>
                                </p:cTn>
                              </p:par>
                              <p:par>
                                <p:cTn id="139" presetID="3" presetClass="emph" presetSubtype="2" fill="hold" grpId="0" nodeType="withEffect">
                                  <p:stCondLst>
                                    <p:cond delay="0"/>
                                  </p:stCondLst>
                                  <p:childTnLst>
                                    <p:animClr clrSpc="rgb">
                                      <p:cBhvr override="childStyle">
                                        <p:cTn id="140" dur="500" fill="hold"/>
                                        <p:tgtEl>
                                          <p:spTgt spid="15"/>
                                        </p:tgtEl>
                                        <p:attrNameLst>
                                          <p:attrName>style.color</p:attrName>
                                        </p:attrNameLst>
                                      </p:cBhvr>
                                      <p:to>
                                        <a:srgbClr val="FF00F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81" grpId="0"/>
      <p:bldP spid="81" grpId="1"/>
      <p:bldP spid="99" grpId="0" build="allAtOnce"/>
      <p:bldP spid="99" grpId="1" build="allAtOnce"/>
      <p:bldP spid="40" grpId="0"/>
      <p:bldP spid="40" grpId="1"/>
      <p:bldP spid="45" grpId="0"/>
      <p:bldP spid="45" grpId="1"/>
      <p:bldP spid="52" grpId="0" build="allAtOnce"/>
      <p:bldP spid="64" grpId="0" animBg="1"/>
      <p:bldP spid="64" grpId="1" animBg="1"/>
      <p:bldP spid="65" grpId="0" animBg="1"/>
      <p:bldP spid="66" grpId="0" animBg="1"/>
      <p:bldP spid="66" grpId="1" animBg="1"/>
      <p:bldP spid="66" grpId="2" animBg="1"/>
      <p:bldP spid="68" grpId="0"/>
      <p:bldP spid="72" grpId="0"/>
      <p:bldP spid="74" grpId="0" animBg="1"/>
      <p:bldP spid="74" grpId="1" animBg="1"/>
      <p:bldP spid="74" grpId="2" animBg="1"/>
      <p:bldP spid="74" grpId="3"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900" b="1" dirty="0" smtClean="0">
                <a:solidFill>
                  <a:srgbClr val="C00000"/>
                </a:solidFill>
              </a:rPr>
              <a:t>Dynamic Verification</a:t>
            </a:r>
            <a:endParaRPr lang="en-US" sz="2900" b="1" dirty="0">
              <a:solidFill>
                <a:srgbClr val="C00000"/>
              </a:solidFill>
            </a:endParaRPr>
          </a:p>
        </p:txBody>
      </p:sp>
      <p:sp>
        <p:nvSpPr>
          <p:cNvPr id="8" name="Rounded Rectangle 7"/>
          <p:cNvSpPr/>
          <p:nvPr/>
        </p:nvSpPr>
        <p:spPr>
          <a:xfrm>
            <a:off x="381000" y="1688693"/>
            <a:ext cx="1981200" cy="1752600"/>
          </a:xfrm>
          <a:prstGeom prst="roundRect">
            <a:avLst/>
          </a:prstGeom>
          <a:solidFill>
            <a:schemeClr val="accent1">
              <a:lumMod val="20000"/>
              <a:lumOff val="80000"/>
            </a:schemeClr>
          </a:solidFill>
          <a:ln>
            <a:solidFill>
              <a:schemeClr val="tx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rgbClr val="C00000"/>
                </a:solidFill>
              </a:rPr>
              <a:t>Actual</a:t>
            </a:r>
          </a:p>
          <a:p>
            <a:pPr algn="ctr"/>
            <a:r>
              <a:rPr lang="en-US" sz="2200" dirty="0" smtClean="0">
                <a:solidFill>
                  <a:srgbClr val="C00000"/>
                </a:solidFill>
              </a:rPr>
              <a:t>Concurrent Program</a:t>
            </a:r>
          </a:p>
        </p:txBody>
      </p:sp>
      <p:sp>
        <p:nvSpPr>
          <p:cNvPr id="9" name="Right Arrow 8"/>
          <p:cNvSpPr/>
          <p:nvPr/>
        </p:nvSpPr>
        <p:spPr>
          <a:xfrm flipH="1">
            <a:off x="2324100" y="2080361"/>
            <a:ext cx="685800"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2345277" y="2564993"/>
            <a:ext cx="1769523" cy="369332"/>
          </a:xfrm>
          <a:prstGeom prst="rect">
            <a:avLst/>
          </a:prstGeom>
          <a:noFill/>
        </p:spPr>
        <p:txBody>
          <a:bodyPr wrap="none" rtlCol="0">
            <a:spAutoFit/>
          </a:bodyPr>
          <a:lstStyle/>
          <a:p>
            <a:r>
              <a:rPr lang="en-US" dirty="0" smtClean="0"/>
              <a:t>Check Properties</a:t>
            </a:r>
            <a:endParaRPr lang="en-US" dirty="0"/>
          </a:p>
        </p:txBody>
      </p:sp>
      <p:sp>
        <p:nvSpPr>
          <p:cNvPr id="14" name="TextBox 13"/>
          <p:cNvSpPr txBox="1"/>
          <p:nvPr/>
        </p:nvSpPr>
        <p:spPr>
          <a:xfrm>
            <a:off x="4114800" y="304800"/>
            <a:ext cx="4572000" cy="5324535"/>
          </a:xfrm>
          <a:prstGeom prst="rect">
            <a:avLst/>
          </a:prstGeom>
          <a:noFill/>
        </p:spPr>
        <p:txBody>
          <a:bodyPr wrap="square" rtlCol="0">
            <a:spAutoFit/>
          </a:bodyPr>
          <a:lstStyle/>
          <a:p>
            <a:endParaRPr lang="en-US" sz="2000" b="1" dirty="0" smtClean="0"/>
          </a:p>
          <a:p>
            <a:pPr>
              <a:buClr>
                <a:srgbClr val="00B050"/>
              </a:buClr>
              <a:buFont typeface="Wingdings" pitchFamily="2" charset="2"/>
              <a:buChar char="ü"/>
            </a:pPr>
            <a:r>
              <a:rPr lang="en-US" sz="2000" b="1" dirty="0" smtClean="0"/>
              <a:t> Pioneered by </a:t>
            </a:r>
            <a:r>
              <a:rPr lang="en-US" sz="2000" b="1" dirty="0" err="1" smtClean="0"/>
              <a:t>Godefroid</a:t>
            </a:r>
            <a:r>
              <a:rPr lang="en-US" sz="2000" b="1" dirty="0" smtClean="0"/>
              <a:t> (</a:t>
            </a:r>
            <a:r>
              <a:rPr lang="en-US" sz="2000" b="1" dirty="0" err="1" smtClean="0"/>
              <a:t>Verisoft</a:t>
            </a:r>
            <a:r>
              <a:rPr lang="en-US" sz="2000" dirty="0" smtClean="0"/>
              <a:t>, POPL  1997)</a:t>
            </a:r>
            <a:endParaRPr lang="en-US" sz="2000" b="1" dirty="0" smtClean="0"/>
          </a:p>
          <a:p>
            <a:pPr>
              <a:buClr>
                <a:srgbClr val="00B050"/>
              </a:buClr>
              <a:buFont typeface="Wingdings" pitchFamily="2" charset="2"/>
              <a:buChar char="ü"/>
            </a:pPr>
            <a:endParaRPr lang="en-US" sz="2000" dirty="0" smtClean="0"/>
          </a:p>
          <a:p>
            <a:pPr>
              <a:buClr>
                <a:srgbClr val="00B050"/>
              </a:buClr>
              <a:buFont typeface="Wingdings" pitchFamily="2" charset="2"/>
              <a:buChar char="ü"/>
            </a:pPr>
            <a:r>
              <a:rPr lang="en-US" sz="2000" b="1" dirty="0" smtClean="0"/>
              <a:t> </a:t>
            </a:r>
            <a:r>
              <a:rPr lang="en-US" sz="2000" dirty="0" smtClean="0"/>
              <a:t>Avoid model extraction and model maintenance  which can be  tedious and imprecise</a:t>
            </a:r>
          </a:p>
          <a:p>
            <a:pPr>
              <a:buClr>
                <a:srgbClr val="00B050"/>
              </a:buClr>
            </a:pPr>
            <a:endParaRPr lang="en-US" sz="2000" dirty="0" smtClean="0"/>
          </a:p>
          <a:p>
            <a:pPr>
              <a:buClr>
                <a:srgbClr val="00B050"/>
              </a:buClr>
              <a:buFont typeface="Wingdings" pitchFamily="2" charset="2"/>
              <a:buChar char="ü"/>
            </a:pPr>
            <a:r>
              <a:rPr lang="en-US" sz="2000" dirty="0" smtClean="0"/>
              <a:t>  Program serves as its own model</a:t>
            </a:r>
          </a:p>
          <a:p>
            <a:pPr>
              <a:buClr>
                <a:srgbClr val="00B050"/>
              </a:buClr>
            </a:pPr>
            <a:endParaRPr lang="en-US" sz="2000" dirty="0" smtClean="0"/>
          </a:p>
          <a:p>
            <a:pPr>
              <a:buClr>
                <a:srgbClr val="00B050"/>
              </a:buClr>
              <a:buFont typeface="Wingdings" pitchFamily="2" charset="2"/>
              <a:buChar char="ü"/>
            </a:pPr>
            <a:r>
              <a:rPr lang="en-US" sz="2000" dirty="0" smtClean="0"/>
              <a:t>  Reduce Complexity through reduction of  interleavings (and other methods)</a:t>
            </a:r>
          </a:p>
          <a:p>
            <a:pPr>
              <a:buClr>
                <a:srgbClr val="00B050"/>
              </a:buClr>
              <a:buFont typeface="Wingdings" pitchFamily="2" charset="2"/>
              <a:buChar char="ü"/>
            </a:pPr>
            <a:endParaRPr lang="en-US" sz="2000" dirty="0" smtClean="0"/>
          </a:p>
          <a:p>
            <a:pPr>
              <a:buClr>
                <a:srgbClr val="00B050"/>
              </a:buClr>
              <a:buFont typeface="Wingdings" pitchFamily="2" charset="2"/>
              <a:buChar char="ü"/>
            </a:pPr>
            <a:r>
              <a:rPr lang="en-US" sz="2000" dirty="0" smtClean="0"/>
              <a:t> Modern Static Analysis methods are powerful enough to support this activity !</a:t>
            </a:r>
            <a:endParaRPr lang="en-US" sz="2000" dirty="0"/>
          </a:p>
        </p:txBody>
      </p:sp>
      <p:sp>
        <p:nvSpPr>
          <p:cNvPr id="11" name="Slide Number Placeholder 10"/>
          <p:cNvSpPr>
            <a:spLocks noGrp="1"/>
          </p:cNvSpPr>
          <p:nvPr>
            <p:ph type="sldNum" sz="quarter" idx="12"/>
          </p:nvPr>
        </p:nvSpPr>
        <p:spPr/>
        <p:txBody>
          <a:bodyPr/>
          <a:lstStyle/>
          <a:p>
            <a:fld id="{08210399-BF1E-F845-A018-4F8D6DDD9A3F}" type="slidenum">
              <a:rPr lang="en-US" smtClean="0"/>
              <a:pPr/>
              <a:t>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885546"/>
          </a:xfrm>
        </p:spPr>
        <p:txBody>
          <a:bodyPr>
            <a:normAutofit/>
          </a:bodyPr>
          <a:lstStyle/>
          <a:p>
            <a:r>
              <a:rPr lang="en-US" sz="3200" b="1" dirty="0" smtClean="0">
                <a:solidFill>
                  <a:schemeClr val="accent2"/>
                </a:solidFill>
              </a:rPr>
              <a:t>MPI Progress Engine Issues</a:t>
            </a:r>
            <a:endParaRPr lang="en-US" sz="3200" b="1" dirty="0">
              <a:solidFill>
                <a:schemeClr val="accent2"/>
              </a:solidFill>
            </a:endParaRPr>
          </a:p>
        </p:txBody>
      </p:sp>
      <p:sp>
        <p:nvSpPr>
          <p:cNvPr id="7" name="Rectangle 6"/>
          <p:cNvSpPr/>
          <p:nvPr/>
        </p:nvSpPr>
        <p:spPr>
          <a:xfrm>
            <a:off x="457200" y="885546"/>
            <a:ext cx="50673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t> P0                                             P1</a:t>
            </a:r>
            <a:endParaRPr lang="en-US" sz="2200" dirty="0"/>
          </a:p>
        </p:txBody>
      </p:sp>
      <p:sp>
        <p:nvSpPr>
          <p:cNvPr id="18" name="Rounded Rectangle 17"/>
          <p:cNvSpPr/>
          <p:nvPr/>
        </p:nvSpPr>
        <p:spPr>
          <a:xfrm>
            <a:off x="266700" y="5715000"/>
            <a:ext cx="5943600" cy="838200"/>
          </a:xfrm>
          <a:prstGeom prst="roundRect">
            <a:avLst/>
          </a:prstGeom>
          <a:solidFill>
            <a:schemeClr val="accent5">
              <a:lumMod val="60000"/>
              <a:lumOff val="40000"/>
            </a:schemeClr>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MPI Runtime</a:t>
            </a:r>
            <a:endParaRPr lang="en-US" dirty="0"/>
          </a:p>
        </p:txBody>
      </p:sp>
      <p:grpSp>
        <p:nvGrpSpPr>
          <p:cNvPr id="2" name="Group 58"/>
          <p:cNvGrpSpPr/>
          <p:nvPr/>
        </p:nvGrpSpPr>
        <p:grpSpPr>
          <a:xfrm>
            <a:off x="6477001" y="1049614"/>
            <a:ext cx="2476500" cy="5046386"/>
            <a:chOff x="6477001" y="609601"/>
            <a:chExt cx="2476500" cy="5503586"/>
          </a:xfrm>
        </p:grpSpPr>
        <p:sp>
          <p:nvSpPr>
            <p:cNvPr id="23" name="Rectangle 22"/>
            <p:cNvSpPr/>
            <p:nvPr/>
          </p:nvSpPr>
          <p:spPr>
            <a:xfrm>
              <a:off x="6477001" y="609601"/>
              <a:ext cx="2476500" cy="5503586"/>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TextBox 23"/>
            <p:cNvSpPr txBox="1"/>
            <p:nvPr/>
          </p:nvSpPr>
          <p:spPr>
            <a:xfrm>
              <a:off x="6477001" y="609601"/>
              <a:ext cx="2476500" cy="369332"/>
            </a:xfrm>
            <a:prstGeom prst="rect">
              <a:avLst/>
            </a:prstGeom>
            <a:solidFill>
              <a:schemeClr val="accent2">
                <a:lumMod val="60000"/>
                <a:lumOff val="40000"/>
              </a:schemeClr>
            </a:solidFill>
          </p:spPr>
          <p:txBody>
            <a:bodyPr wrap="square" rtlCol="0">
              <a:spAutoFit/>
            </a:bodyPr>
            <a:lstStyle/>
            <a:p>
              <a:r>
                <a:rPr lang="en-US" dirty="0" smtClean="0">
                  <a:solidFill>
                    <a:schemeClr val="bg1"/>
                  </a:solidFill>
                </a:rPr>
                <a:t>Scheduler</a:t>
              </a:r>
              <a:endParaRPr lang="en-US" dirty="0">
                <a:solidFill>
                  <a:schemeClr val="bg1"/>
                </a:solidFill>
              </a:endParaRPr>
            </a:p>
          </p:txBody>
        </p:sp>
      </p:grpSp>
      <p:cxnSp>
        <p:nvCxnSpPr>
          <p:cNvPr id="80" name="Straight Connector 79"/>
          <p:cNvCxnSpPr/>
          <p:nvPr/>
        </p:nvCxnSpPr>
        <p:spPr>
          <a:xfrm>
            <a:off x="6477001" y="3631927"/>
            <a:ext cx="24765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3581400" y="1966280"/>
            <a:ext cx="1600200" cy="5334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chemeClr val="tx1"/>
                </a:solidFill>
              </a:rPr>
              <a:t>Isend</a:t>
            </a:r>
            <a:r>
              <a:rPr lang="en-US" dirty="0" smtClean="0">
                <a:solidFill>
                  <a:schemeClr val="tx1"/>
                </a:solidFill>
              </a:rPr>
              <a:t>(0, </a:t>
            </a:r>
            <a:r>
              <a:rPr lang="en-US" dirty="0" err="1" smtClean="0">
                <a:solidFill>
                  <a:schemeClr val="tx1"/>
                </a:solidFill>
              </a:rPr>
              <a:t>req</a:t>
            </a:r>
            <a:r>
              <a:rPr lang="en-US" dirty="0" smtClean="0">
                <a:solidFill>
                  <a:schemeClr val="tx1"/>
                </a:solidFill>
              </a:rPr>
              <a:t>)</a:t>
            </a:r>
            <a:endParaRPr lang="en-US" dirty="0">
              <a:solidFill>
                <a:schemeClr val="tx1"/>
              </a:solidFill>
            </a:endParaRPr>
          </a:p>
        </p:txBody>
      </p:sp>
      <p:sp>
        <p:nvSpPr>
          <p:cNvPr id="10" name="Rectangle 9"/>
          <p:cNvSpPr/>
          <p:nvPr/>
        </p:nvSpPr>
        <p:spPr>
          <a:xfrm>
            <a:off x="3581400" y="2802317"/>
            <a:ext cx="1600200" cy="5334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Wait(</a:t>
            </a:r>
            <a:r>
              <a:rPr lang="en-US" dirty="0" err="1" smtClean="0">
                <a:solidFill>
                  <a:schemeClr val="tx1"/>
                </a:solidFill>
              </a:rPr>
              <a:t>req</a:t>
            </a:r>
            <a:r>
              <a:rPr lang="en-US" dirty="0" smtClean="0">
                <a:solidFill>
                  <a:schemeClr val="tx1"/>
                </a:solidFill>
              </a:rPr>
              <a:t>)</a:t>
            </a:r>
            <a:endParaRPr lang="en-US" dirty="0">
              <a:solidFill>
                <a:schemeClr val="tx1"/>
              </a:solidFill>
            </a:endParaRPr>
          </a:p>
        </p:txBody>
      </p:sp>
      <p:sp>
        <p:nvSpPr>
          <p:cNvPr id="14" name="Rectangle 13"/>
          <p:cNvSpPr/>
          <p:nvPr/>
        </p:nvSpPr>
        <p:spPr>
          <a:xfrm>
            <a:off x="571500" y="1903256"/>
            <a:ext cx="1638300" cy="5334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chemeClr val="tx1"/>
                </a:solidFill>
              </a:rPr>
              <a:t>Irecv</a:t>
            </a:r>
            <a:r>
              <a:rPr lang="en-US" dirty="0" smtClean="0">
                <a:solidFill>
                  <a:schemeClr val="tx1"/>
                </a:solidFill>
              </a:rPr>
              <a:t>(1, </a:t>
            </a:r>
            <a:r>
              <a:rPr lang="en-US" dirty="0" err="1" smtClean="0">
                <a:solidFill>
                  <a:schemeClr val="tx1"/>
                </a:solidFill>
              </a:rPr>
              <a:t>req</a:t>
            </a:r>
            <a:r>
              <a:rPr lang="en-US" dirty="0" smtClean="0">
                <a:solidFill>
                  <a:schemeClr val="tx1"/>
                </a:solidFill>
              </a:rPr>
              <a:t>)</a:t>
            </a:r>
            <a:endParaRPr lang="en-US" dirty="0">
              <a:solidFill>
                <a:schemeClr val="tx1"/>
              </a:solidFill>
            </a:endParaRPr>
          </a:p>
        </p:txBody>
      </p:sp>
      <p:sp>
        <p:nvSpPr>
          <p:cNvPr id="15" name="Rectangle 14"/>
          <p:cNvSpPr/>
          <p:nvPr/>
        </p:nvSpPr>
        <p:spPr>
          <a:xfrm>
            <a:off x="571500" y="3583504"/>
            <a:ext cx="1600200" cy="5334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Wait(</a:t>
            </a:r>
            <a:r>
              <a:rPr lang="en-US" dirty="0" err="1" smtClean="0">
                <a:solidFill>
                  <a:schemeClr val="tx1"/>
                </a:solidFill>
              </a:rPr>
              <a:t>req</a:t>
            </a:r>
            <a:r>
              <a:rPr lang="en-US" dirty="0" smtClean="0">
                <a:solidFill>
                  <a:schemeClr val="tx1"/>
                </a:solidFill>
              </a:rPr>
              <a:t>)</a:t>
            </a:r>
            <a:endParaRPr lang="en-US" dirty="0">
              <a:solidFill>
                <a:schemeClr val="tx1"/>
              </a:solidFill>
            </a:endParaRPr>
          </a:p>
        </p:txBody>
      </p:sp>
      <p:cxnSp>
        <p:nvCxnSpPr>
          <p:cNvPr id="28" name="Straight Arrow Connector 27"/>
          <p:cNvCxnSpPr/>
          <p:nvPr/>
        </p:nvCxnSpPr>
        <p:spPr>
          <a:xfrm>
            <a:off x="266700" y="1863648"/>
            <a:ext cx="266700" cy="14505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3314700" y="1966280"/>
            <a:ext cx="266700" cy="14505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1" name="Rectangle 60"/>
          <p:cNvSpPr/>
          <p:nvPr/>
        </p:nvSpPr>
        <p:spPr>
          <a:xfrm>
            <a:off x="571500" y="2730783"/>
            <a:ext cx="1638300" cy="5334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Barrier</a:t>
            </a:r>
            <a:endParaRPr lang="en-US" dirty="0">
              <a:solidFill>
                <a:schemeClr val="tx1"/>
              </a:solidFill>
            </a:endParaRPr>
          </a:p>
        </p:txBody>
      </p:sp>
      <p:sp>
        <p:nvSpPr>
          <p:cNvPr id="69" name="TextBox 68"/>
          <p:cNvSpPr txBox="1"/>
          <p:nvPr/>
        </p:nvSpPr>
        <p:spPr>
          <a:xfrm>
            <a:off x="7162800" y="1418946"/>
            <a:ext cx="1319977" cy="369332"/>
          </a:xfrm>
          <a:prstGeom prst="rect">
            <a:avLst/>
          </a:prstGeom>
          <a:noFill/>
        </p:spPr>
        <p:txBody>
          <a:bodyPr wrap="none" rtlCol="0">
            <a:spAutoFit/>
          </a:bodyPr>
          <a:lstStyle/>
          <a:p>
            <a:r>
              <a:rPr lang="en-US" dirty="0" err="1" smtClean="0"/>
              <a:t>Irecv</a:t>
            </a:r>
            <a:r>
              <a:rPr lang="en-US" dirty="0" smtClean="0"/>
              <a:t>(1, </a:t>
            </a:r>
            <a:r>
              <a:rPr lang="en-US" dirty="0" err="1" smtClean="0"/>
              <a:t>req</a:t>
            </a:r>
            <a:r>
              <a:rPr lang="en-US" dirty="0" smtClean="0"/>
              <a:t>)</a:t>
            </a:r>
            <a:endParaRPr lang="en-US" dirty="0"/>
          </a:p>
        </p:txBody>
      </p:sp>
      <p:sp>
        <p:nvSpPr>
          <p:cNvPr id="81" name="TextBox 80"/>
          <p:cNvSpPr txBox="1"/>
          <p:nvPr/>
        </p:nvSpPr>
        <p:spPr>
          <a:xfrm>
            <a:off x="7162800" y="1863648"/>
            <a:ext cx="829073" cy="369332"/>
          </a:xfrm>
          <a:prstGeom prst="rect">
            <a:avLst/>
          </a:prstGeom>
          <a:noFill/>
        </p:spPr>
        <p:txBody>
          <a:bodyPr wrap="none" rtlCol="0">
            <a:spAutoFit/>
          </a:bodyPr>
          <a:lstStyle/>
          <a:p>
            <a:r>
              <a:rPr lang="en-US" dirty="0" smtClean="0"/>
              <a:t>Barrier</a:t>
            </a:r>
            <a:endParaRPr lang="en-US" dirty="0"/>
          </a:p>
        </p:txBody>
      </p:sp>
      <p:sp>
        <p:nvSpPr>
          <p:cNvPr id="119" name="TextBox 118"/>
          <p:cNvSpPr txBox="1"/>
          <p:nvPr/>
        </p:nvSpPr>
        <p:spPr>
          <a:xfrm>
            <a:off x="7366289" y="4324154"/>
            <a:ext cx="622286" cy="369332"/>
          </a:xfrm>
          <a:prstGeom prst="rect">
            <a:avLst/>
          </a:prstGeom>
          <a:noFill/>
        </p:spPr>
        <p:txBody>
          <a:bodyPr wrap="none" rtlCol="0">
            <a:spAutoFit/>
          </a:bodyPr>
          <a:lstStyle/>
          <a:p>
            <a:r>
              <a:rPr lang="en-US" dirty="0" smtClean="0"/>
              <a:t>Wait</a:t>
            </a:r>
            <a:endParaRPr lang="en-US" dirty="0"/>
          </a:p>
        </p:txBody>
      </p:sp>
      <p:sp>
        <p:nvSpPr>
          <p:cNvPr id="52" name="TextBox 51"/>
          <p:cNvSpPr txBox="1"/>
          <p:nvPr/>
        </p:nvSpPr>
        <p:spPr>
          <a:xfrm>
            <a:off x="7312513" y="3932237"/>
            <a:ext cx="1374287" cy="369332"/>
          </a:xfrm>
          <a:prstGeom prst="rect">
            <a:avLst/>
          </a:prstGeom>
          <a:noFill/>
        </p:spPr>
        <p:txBody>
          <a:bodyPr wrap="none" rtlCol="0">
            <a:spAutoFit/>
          </a:bodyPr>
          <a:lstStyle/>
          <a:p>
            <a:r>
              <a:rPr lang="en-US" dirty="0" err="1" smtClean="0"/>
              <a:t>Isend</a:t>
            </a:r>
            <a:r>
              <a:rPr lang="en-US" dirty="0" smtClean="0"/>
              <a:t>(0, </a:t>
            </a:r>
            <a:r>
              <a:rPr lang="en-US" dirty="0" err="1" smtClean="0"/>
              <a:t>req</a:t>
            </a:r>
            <a:r>
              <a:rPr lang="en-US" dirty="0" smtClean="0"/>
              <a:t>)</a:t>
            </a:r>
            <a:endParaRPr lang="en-US" dirty="0"/>
          </a:p>
        </p:txBody>
      </p:sp>
      <p:cxnSp>
        <p:nvCxnSpPr>
          <p:cNvPr id="53" name="Shape 52"/>
          <p:cNvCxnSpPr/>
          <p:nvPr/>
        </p:nvCxnSpPr>
        <p:spPr>
          <a:xfrm rot="10800000" flipH="1" flipV="1">
            <a:off x="7366289" y="4116904"/>
            <a:ext cx="61878" cy="347146"/>
          </a:xfrm>
          <a:prstGeom prst="curvedConnector4">
            <a:avLst>
              <a:gd name="adj1" fmla="val -452689"/>
              <a:gd name="adj2" fmla="val 76598"/>
            </a:avLst>
          </a:prstGeom>
          <a:ln>
            <a:prstDash val="solid"/>
            <a:tailEnd type="triangle" w="lg" len="lg"/>
          </a:ln>
        </p:spPr>
        <p:style>
          <a:lnRef idx="1">
            <a:schemeClr val="accent6"/>
          </a:lnRef>
          <a:fillRef idx="0">
            <a:schemeClr val="accent6"/>
          </a:fillRef>
          <a:effectRef idx="0">
            <a:schemeClr val="accent6"/>
          </a:effectRef>
          <a:fontRef idx="minor">
            <a:schemeClr val="tx1"/>
          </a:fontRef>
        </p:style>
      </p:cxnSp>
      <p:sp>
        <p:nvSpPr>
          <p:cNvPr id="46" name="Rectangle 45"/>
          <p:cNvSpPr/>
          <p:nvPr/>
        </p:nvSpPr>
        <p:spPr>
          <a:xfrm>
            <a:off x="3581400" y="3633515"/>
            <a:ext cx="1600200" cy="5334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Barrier</a:t>
            </a:r>
            <a:endParaRPr lang="en-US" dirty="0">
              <a:solidFill>
                <a:schemeClr val="tx1"/>
              </a:solidFill>
            </a:endParaRPr>
          </a:p>
        </p:txBody>
      </p:sp>
      <p:cxnSp>
        <p:nvCxnSpPr>
          <p:cNvPr id="54" name="Curved Connector 53"/>
          <p:cNvCxnSpPr>
            <a:stCxn id="14" idx="0"/>
          </p:cNvCxnSpPr>
          <p:nvPr/>
        </p:nvCxnSpPr>
        <p:spPr>
          <a:xfrm rot="5400000" flipH="1" flipV="1">
            <a:off x="3782297" y="-791447"/>
            <a:ext cx="303056" cy="5086351"/>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9" name="Shape 58"/>
          <p:cNvCxnSpPr/>
          <p:nvPr/>
        </p:nvCxnSpPr>
        <p:spPr>
          <a:xfrm rot="10800000" flipV="1">
            <a:off x="1390649" y="1788277"/>
            <a:ext cx="5086351" cy="114978"/>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4140964" y="1494316"/>
            <a:ext cx="1071575" cy="369332"/>
          </a:xfrm>
          <a:prstGeom prst="rect">
            <a:avLst/>
          </a:prstGeom>
          <a:noFill/>
        </p:spPr>
        <p:txBody>
          <a:bodyPr wrap="none" rtlCol="0">
            <a:spAutoFit/>
          </a:bodyPr>
          <a:lstStyle/>
          <a:p>
            <a:r>
              <a:rPr lang="en-US" dirty="0" err="1" smtClean="0"/>
              <a:t>sendNext</a:t>
            </a:r>
            <a:endParaRPr lang="en-US" dirty="0"/>
          </a:p>
        </p:txBody>
      </p:sp>
      <p:cxnSp>
        <p:nvCxnSpPr>
          <p:cNvPr id="67" name="Shape 66"/>
          <p:cNvCxnSpPr>
            <a:stCxn id="61" idx="0"/>
          </p:cNvCxnSpPr>
          <p:nvPr/>
        </p:nvCxnSpPr>
        <p:spPr>
          <a:xfrm rot="5400000" flipH="1" flipV="1">
            <a:off x="3462574" y="-283647"/>
            <a:ext cx="942506" cy="5086355"/>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9" name="Curved Connector 78"/>
          <p:cNvCxnSpPr>
            <a:stCxn id="9" idx="3"/>
            <a:endCxn id="23" idx="1"/>
          </p:cNvCxnSpPr>
          <p:nvPr/>
        </p:nvCxnSpPr>
        <p:spPr>
          <a:xfrm>
            <a:off x="5181600" y="2232980"/>
            <a:ext cx="1295401" cy="1339827"/>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3" name="Curved Connector 82"/>
          <p:cNvCxnSpPr>
            <a:stCxn id="23" idx="1"/>
          </p:cNvCxnSpPr>
          <p:nvPr/>
        </p:nvCxnSpPr>
        <p:spPr>
          <a:xfrm rot="10800000">
            <a:off x="4648203" y="2499683"/>
            <a:ext cx="1828799" cy="1073125"/>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84" name="TextBox 83"/>
          <p:cNvSpPr txBox="1"/>
          <p:nvPr/>
        </p:nvSpPr>
        <p:spPr>
          <a:xfrm>
            <a:off x="5212539" y="2894851"/>
            <a:ext cx="1071575" cy="369332"/>
          </a:xfrm>
          <a:prstGeom prst="rect">
            <a:avLst/>
          </a:prstGeom>
          <a:noFill/>
        </p:spPr>
        <p:txBody>
          <a:bodyPr wrap="none" rtlCol="0">
            <a:spAutoFit/>
          </a:bodyPr>
          <a:lstStyle/>
          <a:p>
            <a:r>
              <a:rPr lang="en-US" dirty="0" err="1" smtClean="0"/>
              <a:t>sendNext</a:t>
            </a:r>
            <a:endParaRPr lang="en-US" dirty="0"/>
          </a:p>
        </p:txBody>
      </p:sp>
      <p:cxnSp>
        <p:nvCxnSpPr>
          <p:cNvPr id="86" name="Shape 85"/>
          <p:cNvCxnSpPr>
            <a:stCxn id="10" idx="2"/>
          </p:cNvCxnSpPr>
          <p:nvPr/>
        </p:nvCxnSpPr>
        <p:spPr>
          <a:xfrm rot="16200000" flipH="1">
            <a:off x="5130992" y="2586224"/>
            <a:ext cx="596521" cy="2095505"/>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87" name="Rectangle 86"/>
          <p:cNvSpPr/>
          <p:nvPr/>
        </p:nvSpPr>
        <p:spPr>
          <a:xfrm>
            <a:off x="361951" y="1600200"/>
            <a:ext cx="2057400" cy="2863851"/>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ight Bracket 87"/>
          <p:cNvSpPr/>
          <p:nvPr/>
        </p:nvSpPr>
        <p:spPr>
          <a:xfrm>
            <a:off x="8584789" y="1611493"/>
            <a:ext cx="311574" cy="2566715"/>
          </a:xfrm>
          <a:prstGeom prst="rightBracket">
            <a:avLst/>
          </a:prstGeom>
          <a:ln>
            <a:headEnd type="triangle" w="lg" len="lg"/>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94" name="Shape 93"/>
          <p:cNvCxnSpPr>
            <a:stCxn id="14" idx="3"/>
          </p:cNvCxnSpPr>
          <p:nvPr/>
        </p:nvCxnSpPr>
        <p:spPr>
          <a:xfrm>
            <a:off x="2209800" y="2169956"/>
            <a:ext cx="457200" cy="3545044"/>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6" name="Shape 95"/>
          <p:cNvCxnSpPr>
            <a:stCxn id="9" idx="3"/>
          </p:cNvCxnSpPr>
          <p:nvPr/>
        </p:nvCxnSpPr>
        <p:spPr>
          <a:xfrm>
            <a:off x="5181600" y="2232980"/>
            <a:ext cx="342900" cy="3482020"/>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8" name="Curved Connector 97"/>
          <p:cNvCxnSpPr/>
          <p:nvPr/>
        </p:nvCxnSpPr>
        <p:spPr>
          <a:xfrm rot="10800000">
            <a:off x="5212540" y="3264184"/>
            <a:ext cx="1264461" cy="1059971"/>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1" name="Shape 100"/>
          <p:cNvCxnSpPr>
            <a:stCxn id="10" idx="3"/>
          </p:cNvCxnSpPr>
          <p:nvPr/>
        </p:nvCxnSpPr>
        <p:spPr>
          <a:xfrm>
            <a:off x="5181600" y="3069017"/>
            <a:ext cx="609600" cy="2645983"/>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102" name="TextBox 101"/>
          <p:cNvSpPr txBox="1"/>
          <p:nvPr/>
        </p:nvSpPr>
        <p:spPr>
          <a:xfrm>
            <a:off x="4597627" y="4736068"/>
            <a:ext cx="1229824" cy="369332"/>
          </a:xfrm>
          <a:prstGeom prst="rect">
            <a:avLst/>
          </a:prstGeom>
          <a:noFill/>
        </p:spPr>
        <p:txBody>
          <a:bodyPr wrap="none" rtlCol="0">
            <a:spAutoFit/>
          </a:bodyPr>
          <a:lstStyle/>
          <a:p>
            <a:r>
              <a:rPr lang="en-US" dirty="0" err="1" smtClean="0"/>
              <a:t>PMPI_Wait</a:t>
            </a:r>
            <a:endParaRPr lang="en-US" dirty="0"/>
          </a:p>
        </p:txBody>
      </p:sp>
      <p:sp>
        <p:nvSpPr>
          <p:cNvPr id="103" name="Rounded Rectangular Callout 102"/>
          <p:cNvSpPr/>
          <p:nvPr/>
        </p:nvSpPr>
        <p:spPr>
          <a:xfrm>
            <a:off x="2419351" y="4123420"/>
            <a:ext cx="1409700" cy="612648"/>
          </a:xfrm>
          <a:prstGeom prst="wedgeRoundRectCallout">
            <a:avLst>
              <a:gd name="adj1" fmla="val 109772"/>
              <a:gd name="adj2" fmla="val 75113"/>
              <a:gd name="adj3" fmla="val 16667"/>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Does not Return</a:t>
            </a:r>
            <a:endParaRPr lang="en-US" dirty="0"/>
          </a:p>
        </p:txBody>
      </p:sp>
      <p:sp>
        <p:nvSpPr>
          <p:cNvPr id="104" name="Rounded Rectangular Callout 103"/>
          <p:cNvSpPr/>
          <p:nvPr/>
        </p:nvSpPr>
        <p:spPr>
          <a:xfrm>
            <a:off x="4876800" y="1600200"/>
            <a:ext cx="1250139" cy="612648"/>
          </a:xfrm>
          <a:prstGeom prst="wedgeRoundRectCallout">
            <a:avLst>
              <a:gd name="adj1" fmla="val 79754"/>
              <a:gd name="adj2" fmla="val 110851"/>
              <a:gd name="adj3" fmla="val 16667"/>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Scheduler Hangs</a:t>
            </a:r>
            <a:endParaRPr lang="en-US" dirty="0"/>
          </a:p>
        </p:txBody>
      </p:sp>
      <p:sp>
        <p:nvSpPr>
          <p:cNvPr id="108" name="TextBox 107"/>
          <p:cNvSpPr txBox="1"/>
          <p:nvPr/>
        </p:nvSpPr>
        <p:spPr>
          <a:xfrm>
            <a:off x="266700" y="4920734"/>
            <a:ext cx="2510816" cy="369332"/>
          </a:xfrm>
          <a:prstGeom prst="rect">
            <a:avLst/>
          </a:prstGeom>
          <a:noFill/>
        </p:spPr>
        <p:txBody>
          <a:bodyPr wrap="none" rtlCol="0">
            <a:spAutoFit/>
          </a:bodyPr>
          <a:lstStyle/>
          <a:p>
            <a:r>
              <a:rPr lang="en-US" dirty="0" err="1" smtClean="0"/>
              <a:t>PMPI_Irecv</a:t>
            </a:r>
            <a:r>
              <a:rPr lang="en-US" dirty="0" smtClean="0"/>
              <a:t> + </a:t>
            </a:r>
            <a:r>
              <a:rPr lang="en-US" dirty="0" err="1" smtClean="0"/>
              <a:t>PMPI_Wait</a:t>
            </a:r>
            <a:endParaRPr lang="en-US" dirty="0"/>
          </a:p>
        </p:txBody>
      </p:sp>
      <p:sp>
        <p:nvSpPr>
          <p:cNvPr id="41" name="Slide Number Placeholder 40"/>
          <p:cNvSpPr>
            <a:spLocks noGrp="1"/>
          </p:cNvSpPr>
          <p:nvPr>
            <p:ph type="sldNum" sz="quarter" idx="12"/>
          </p:nvPr>
        </p:nvSpPr>
        <p:spPr/>
        <p:txBody>
          <a:bodyPr/>
          <a:lstStyle/>
          <a:p>
            <a:fld id="{08210399-BF1E-F845-A018-4F8D6DDD9A3F}" type="slidenum">
              <a:rPr lang="en-US" smtClean="0"/>
              <a:pPr/>
              <a:t>90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slide(fromBottom)">
                                      <p:cBhvr>
                                        <p:cTn id="7" dur="500"/>
                                        <p:tgtEl>
                                          <p:spTgt spid="8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wipe(left)">
                                      <p:cBhvr>
                                        <p:cTn id="12" dur="500"/>
                                        <p:tgtEl>
                                          <p:spTgt spid="54"/>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dissolve">
                                      <p:cBhvr>
                                        <p:cTn id="15" dur="500"/>
                                        <p:tgtEl>
                                          <p:spTgt spid="69"/>
                                        </p:tgtEl>
                                      </p:cBhvr>
                                    </p:animEffect>
                                  </p:childTnLst>
                                </p:cTn>
                              </p:par>
                              <p:par>
                                <p:cTn id="16" presetID="3" presetClass="emph" presetSubtype="2" fill="hold" grpId="0" nodeType="withEffect">
                                  <p:stCondLst>
                                    <p:cond delay="0"/>
                                  </p:stCondLst>
                                  <p:childTnLst>
                                    <p:animClr clrSpc="rgb">
                                      <p:cBhvr override="childStyle">
                                        <p:cTn id="17" dur="500" fill="hold"/>
                                        <p:tgtEl>
                                          <p:spTgt spid="14"/>
                                        </p:tgtEl>
                                        <p:attrNameLst>
                                          <p:attrName>style.color</p:attrName>
                                        </p:attrNameLst>
                                      </p:cBhvr>
                                      <p:to>
                                        <a:srgbClr val="33CC33"/>
                                      </p:to>
                                    </p:animClr>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wipe(right)">
                                      <p:cBhvr>
                                        <p:cTn id="22" dur="500"/>
                                        <p:tgtEl>
                                          <p:spTgt spid="59"/>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dissolve">
                                      <p:cBhvr>
                                        <p:cTn id="25" dur="500"/>
                                        <p:tgtEl>
                                          <p:spTgt spid="60"/>
                                        </p:tgtEl>
                                      </p:cBhvr>
                                    </p:animEffect>
                                  </p:childTnLst>
                                </p:cTn>
                              </p:par>
                              <p:par>
                                <p:cTn id="26" presetID="1" presetClass="exit" presetSubtype="0" fill="hold" nodeType="withEffect">
                                  <p:stCondLst>
                                    <p:cond delay="0"/>
                                  </p:stCondLst>
                                  <p:childTnLst>
                                    <p:set>
                                      <p:cBhvr>
                                        <p:cTn id="27" dur="1" fill="hold">
                                          <p:stCondLst>
                                            <p:cond delay="0"/>
                                          </p:stCondLst>
                                        </p:cTn>
                                        <p:tgtEl>
                                          <p:spTgt spid="5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nodeType="clickEffect">
                                  <p:stCondLst>
                                    <p:cond delay="0"/>
                                  </p:stCondLst>
                                  <p:childTnLst>
                                    <p:animMotion origin="layout" path="M 6.93889E-18 -4.89362E-6 L 6.93889E-18 0.11772 " pathEditMode="relative" rAng="0" ptsTypes="AA">
                                      <p:cBhvr>
                                        <p:cTn id="31" dur="500" fill="hold"/>
                                        <p:tgtEl>
                                          <p:spTgt spid="28"/>
                                        </p:tgtEl>
                                        <p:attrNameLst>
                                          <p:attrName>ppt_x</p:attrName>
                                          <p:attrName>ppt_y</p:attrName>
                                        </p:attrNameLst>
                                      </p:cBhvr>
                                      <p:rCtr x="0" y="59"/>
                                    </p:animMotion>
                                  </p:childTnLst>
                                </p:cTn>
                              </p:par>
                              <p:par>
                                <p:cTn id="32" presetID="1" presetClass="exit" presetSubtype="0" fill="hold" nodeType="withEffect">
                                  <p:stCondLst>
                                    <p:cond delay="0"/>
                                  </p:stCondLst>
                                  <p:childTnLst>
                                    <p:set>
                                      <p:cBhvr>
                                        <p:cTn id="33" dur="1" fill="hold">
                                          <p:stCondLst>
                                            <p:cond delay="0"/>
                                          </p:stCondLst>
                                        </p:cTn>
                                        <p:tgtEl>
                                          <p:spTgt spid="59"/>
                                        </p:tgtEl>
                                        <p:attrNameLst>
                                          <p:attrName>style.visibility</p:attrName>
                                        </p:attrNameLst>
                                      </p:cBhvr>
                                      <p:to>
                                        <p:strVal val="hidden"/>
                                      </p:to>
                                    </p:set>
                                  </p:childTnLst>
                                </p:cTn>
                              </p:par>
                              <p:par>
                                <p:cTn id="34" presetID="1" presetClass="exit" presetSubtype="0" fill="hold" grpId="1" nodeType="withEffect">
                                  <p:stCondLst>
                                    <p:cond delay="0"/>
                                  </p:stCondLst>
                                  <p:childTnLst>
                                    <p:set>
                                      <p:cBhvr>
                                        <p:cTn id="35" dur="1" fill="hold">
                                          <p:stCondLst>
                                            <p:cond delay="0"/>
                                          </p:stCondLst>
                                        </p:cTn>
                                        <p:tgtEl>
                                          <p:spTgt spid="60"/>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67"/>
                                        </p:tgtEl>
                                        <p:attrNameLst>
                                          <p:attrName>style.visibility</p:attrName>
                                        </p:attrNameLst>
                                      </p:cBhvr>
                                      <p:to>
                                        <p:strVal val="visible"/>
                                      </p:to>
                                    </p:set>
                                    <p:animEffect transition="in" filter="wipe(left)">
                                      <p:cBhvr>
                                        <p:cTn id="40" dur="500"/>
                                        <p:tgtEl>
                                          <p:spTgt spid="67"/>
                                        </p:tgtEl>
                                      </p:cBhvr>
                                    </p:animEffect>
                                  </p:childTnLst>
                                </p:cTn>
                              </p:par>
                              <p:par>
                                <p:cTn id="41" presetID="3" presetClass="emph" presetSubtype="2" fill="hold" grpId="0" nodeType="withEffect">
                                  <p:stCondLst>
                                    <p:cond delay="0"/>
                                  </p:stCondLst>
                                  <p:childTnLst>
                                    <p:animClr clrSpc="rgb">
                                      <p:cBhvr override="childStyle">
                                        <p:cTn id="42" dur="500" fill="hold"/>
                                        <p:tgtEl>
                                          <p:spTgt spid="61"/>
                                        </p:tgtEl>
                                        <p:attrNameLst>
                                          <p:attrName>style.color</p:attrName>
                                        </p:attrNameLst>
                                      </p:cBhvr>
                                      <p:to>
                                        <a:srgbClr val="33CC33"/>
                                      </p:to>
                                    </p:animClr>
                                  </p:childTnLst>
                                </p:cTn>
                              </p:par>
                              <p:par>
                                <p:cTn id="43" presetID="9" presetClass="entr" presetSubtype="0" fill="hold" grpId="0" nodeType="with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dissolve">
                                      <p:cBhvr>
                                        <p:cTn id="45" dur="500"/>
                                        <p:tgtEl>
                                          <p:spTgt spid="81"/>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mph" presetSubtype="2" fill="hold" nodeType="clickEffect">
                                  <p:stCondLst>
                                    <p:cond delay="0"/>
                                  </p:stCondLst>
                                  <p:childTnLst>
                                    <p:animClr clrSpc="rgb">
                                      <p:cBhvr>
                                        <p:cTn id="49" dur="500" fill="hold"/>
                                        <p:tgtEl>
                                          <p:spTgt spid="61"/>
                                        </p:tgtEl>
                                        <p:attrNameLst>
                                          <p:attrName>fillcolor</p:attrName>
                                        </p:attrNameLst>
                                      </p:cBhvr>
                                      <p:to>
                                        <a:schemeClr val="accent2"/>
                                      </p:to>
                                    </p:animClr>
                                    <p:set>
                                      <p:cBhvr>
                                        <p:cTn id="50" dur="500" fill="hold"/>
                                        <p:tgtEl>
                                          <p:spTgt spid="61"/>
                                        </p:tgtEl>
                                        <p:attrNameLst>
                                          <p:attrName>fill.type</p:attrName>
                                        </p:attrNameLst>
                                      </p:cBhvr>
                                      <p:to>
                                        <p:strVal val="solid"/>
                                      </p:to>
                                    </p:set>
                                    <p:set>
                                      <p:cBhvr>
                                        <p:cTn id="51" dur="500" fill="hold"/>
                                        <p:tgtEl>
                                          <p:spTgt spid="61"/>
                                        </p:tgtEl>
                                        <p:attrNameLst>
                                          <p:attrName>fill.on</p:attrName>
                                        </p:attrNameLst>
                                      </p:cBhvr>
                                      <p:to>
                                        <p:strVal val="true"/>
                                      </p:to>
                                    </p:set>
                                  </p:childTnLst>
                                </p:cTn>
                              </p:par>
                              <p:par>
                                <p:cTn id="52" presetID="1" presetClass="exit" presetSubtype="0" fill="hold" nodeType="withEffect">
                                  <p:stCondLst>
                                    <p:cond delay="0"/>
                                  </p:stCondLst>
                                  <p:childTnLst>
                                    <p:set>
                                      <p:cBhvr>
                                        <p:cTn id="53" dur="1" fill="hold">
                                          <p:stCondLst>
                                            <p:cond delay="0"/>
                                          </p:stCondLst>
                                        </p:cTn>
                                        <p:tgtEl>
                                          <p:spTgt spid="67"/>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63" presetClass="path" presetSubtype="0" accel="50000" decel="50000" fill="hold" grpId="1" nodeType="clickEffect">
                                  <p:stCondLst>
                                    <p:cond delay="0"/>
                                  </p:stCondLst>
                                  <p:childTnLst>
                                    <p:animMotion origin="layout" path="M -3.33333E-6 4.59759E-6 L 0.33125 4.59759E-6 " pathEditMode="relative" rAng="0" ptsTypes="AA">
                                      <p:cBhvr>
                                        <p:cTn id="57" dur="1000" fill="hold"/>
                                        <p:tgtEl>
                                          <p:spTgt spid="87"/>
                                        </p:tgtEl>
                                        <p:attrNameLst>
                                          <p:attrName>ppt_x</p:attrName>
                                          <p:attrName>ppt_y</p:attrName>
                                        </p:attrNameLst>
                                      </p:cBhvr>
                                      <p:rCtr x="166" y="0"/>
                                    </p:animMotion>
                                  </p:childTnLst>
                                </p:cTn>
                              </p:par>
                              <p:par>
                                <p:cTn id="58" presetID="1" presetClass="emph" presetSubtype="2" fill="hold" nodeType="withEffect">
                                  <p:stCondLst>
                                    <p:cond delay="0"/>
                                  </p:stCondLst>
                                  <p:childTnLst>
                                    <p:animClr clrSpc="rgb">
                                      <p:cBhvr>
                                        <p:cTn id="59" dur="500" fill="hold"/>
                                        <p:tgtEl>
                                          <p:spTgt spid="61"/>
                                        </p:tgtEl>
                                        <p:attrNameLst>
                                          <p:attrName>fillcolor</p:attrName>
                                        </p:attrNameLst>
                                      </p:cBhvr>
                                      <p:to>
                                        <a:schemeClr val="bg1"/>
                                      </p:to>
                                    </p:animClr>
                                    <p:set>
                                      <p:cBhvr>
                                        <p:cTn id="60" dur="500" fill="hold"/>
                                        <p:tgtEl>
                                          <p:spTgt spid="61"/>
                                        </p:tgtEl>
                                        <p:attrNameLst>
                                          <p:attrName>fill.type</p:attrName>
                                        </p:attrNameLst>
                                      </p:cBhvr>
                                      <p:to>
                                        <p:strVal val="solid"/>
                                      </p:to>
                                    </p:set>
                                    <p:set>
                                      <p:cBhvr>
                                        <p:cTn id="61" dur="500" fill="hold"/>
                                        <p:tgtEl>
                                          <p:spTgt spid="61"/>
                                        </p:tgtEl>
                                        <p:attrNameLst>
                                          <p:attrName>fill.on</p:attrName>
                                        </p:attrNameLst>
                                      </p:cBhvr>
                                      <p:to>
                                        <p:strVal val="true"/>
                                      </p:to>
                                    </p:se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79"/>
                                        </p:tgtEl>
                                        <p:attrNameLst>
                                          <p:attrName>style.visibility</p:attrName>
                                        </p:attrNameLst>
                                      </p:cBhvr>
                                      <p:to>
                                        <p:strVal val="visible"/>
                                      </p:to>
                                    </p:set>
                                    <p:animEffect transition="in" filter="wipe(left)">
                                      <p:cBhvr>
                                        <p:cTn id="66" dur="500"/>
                                        <p:tgtEl>
                                          <p:spTgt spid="79"/>
                                        </p:tgtEl>
                                      </p:cBhvr>
                                    </p:animEffect>
                                  </p:childTnLst>
                                </p:cTn>
                              </p:par>
                              <p:par>
                                <p:cTn id="67" presetID="3" presetClass="emph" presetSubtype="2" fill="hold" grpId="0" nodeType="withEffect">
                                  <p:stCondLst>
                                    <p:cond delay="0"/>
                                  </p:stCondLst>
                                  <p:childTnLst>
                                    <p:animClr clrSpc="rgb">
                                      <p:cBhvr override="childStyle">
                                        <p:cTn id="68" dur="500" fill="hold"/>
                                        <p:tgtEl>
                                          <p:spTgt spid="9"/>
                                        </p:tgtEl>
                                        <p:attrNameLst>
                                          <p:attrName>style.color</p:attrName>
                                        </p:attrNameLst>
                                      </p:cBhvr>
                                      <p:to>
                                        <a:srgbClr val="33CC33"/>
                                      </p:to>
                                    </p:animClr>
                                  </p:childTnLst>
                                </p:cTn>
                              </p:par>
                              <p:par>
                                <p:cTn id="69" presetID="9" presetClass="entr" presetSubtype="0"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dissolve">
                                      <p:cBhvr>
                                        <p:cTn id="71" dur="500"/>
                                        <p:tgtEl>
                                          <p:spTgt spid="52"/>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2" fill="hold" nodeType="clickEffect">
                                  <p:stCondLst>
                                    <p:cond delay="0"/>
                                  </p:stCondLst>
                                  <p:childTnLst>
                                    <p:set>
                                      <p:cBhvr>
                                        <p:cTn id="75" dur="1" fill="hold">
                                          <p:stCondLst>
                                            <p:cond delay="0"/>
                                          </p:stCondLst>
                                        </p:cTn>
                                        <p:tgtEl>
                                          <p:spTgt spid="83"/>
                                        </p:tgtEl>
                                        <p:attrNameLst>
                                          <p:attrName>style.visibility</p:attrName>
                                        </p:attrNameLst>
                                      </p:cBhvr>
                                      <p:to>
                                        <p:strVal val="visible"/>
                                      </p:to>
                                    </p:set>
                                    <p:animEffect transition="in" filter="wipe(right)">
                                      <p:cBhvr>
                                        <p:cTn id="76" dur="500"/>
                                        <p:tgtEl>
                                          <p:spTgt spid="83"/>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84"/>
                                        </p:tgtEl>
                                        <p:attrNameLst>
                                          <p:attrName>style.visibility</p:attrName>
                                        </p:attrNameLst>
                                      </p:cBhvr>
                                      <p:to>
                                        <p:strVal val="visible"/>
                                      </p:to>
                                    </p:set>
                                    <p:animEffect transition="in" filter="dissolve">
                                      <p:cBhvr>
                                        <p:cTn id="79" dur="500"/>
                                        <p:tgtEl>
                                          <p:spTgt spid="84"/>
                                        </p:tgtEl>
                                      </p:cBhvr>
                                    </p:animEffect>
                                  </p:childTnLst>
                                </p:cTn>
                              </p:par>
                              <p:par>
                                <p:cTn id="80" presetID="1" presetClass="exit" presetSubtype="0" fill="hold" nodeType="withEffect">
                                  <p:stCondLst>
                                    <p:cond delay="0"/>
                                  </p:stCondLst>
                                  <p:childTnLst>
                                    <p:set>
                                      <p:cBhvr>
                                        <p:cTn id="81" dur="1" fill="hold">
                                          <p:stCondLst>
                                            <p:cond delay="0"/>
                                          </p:stCondLst>
                                        </p:cTn>
                                        <p:tgtEl>
                                          <p:spTgt spid="79"/>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42" presetClass="path" presetSubtype="0" accel="50000" decel="50000" fill="hold" nodeType="clickEffect">
                                  <p:stCondLst>
                                    <p:cond delay="0"/>
                                  </p:stCondLst>
                                  <p:childTnLst>
                                    <p:animMotion origin="layout" path="M -3.33333E-6 2.72895E-6 L -3.33333E-6 0.12488 " pathEditMode="relative" rAng="0" ptsTypes="AA">
                                      <p:cBhvr>
                                        <p:cTn id="85" dur="500" fill="hold"/>
                                        <p:tgtEl>
                                          <p:spTgt spid="32"/>
                                        </p:tgtEl>
                                        <p:attrNameLst>
                                          <p:attrName>ppt_x</p:attrName>
                                          <p:attrName>ppt_y</p:attrName>
                                        </p:attrNameLst>
                                      </p:cBhvr>
                                      <p:rCtr x="0" y="62"/>
                                    </p:animMotion>
                                  </p:childTnLst>
                                </p:cTn>
                              </p:par>
                              <p:par>
                                <p:cTn id="86" presetID="1" presetClass="exit" presetSubtype="0" fill="hold" grpId="1" nodeType="withEffect">
                                  <p:stCondLst>
                                    <p:cond delay="0"/>
                                  </p:stCondLst>
                                  <p:childTnLst>
                                    <p:set>
                                      <p:cBhvr>
                                        <p:cTn id="87" dur="1" fill="hold">
                                          <p:stCondLst>
                                            <p:cond delay="0"/>
                                          </p:stCondLst>
                                        </p:cTn>
                                        <p:tgtEl>
                                          <p:spTgt spid="84"/>
                                        </p:tgtEl>
                                        <p:attrNameLst>
                                          <p:attrName>style.visibility</p:attrName>
                                        </p:attrNameLst>
                                      </p:cBhvr>
                                      <p:to>
                                        <p:strVal val="hidden"/>
                                      </p:to>
                                    </p:set>
                                  </p:childTnLst>
                                </p:cTn>
                              </p:par>
                              <p:par>
                                <p:cTn id="88" presetID="1" presetClass="exit" presetSubtype="0" fill="hold" nodeType="withEffect">
                                  <p:stCondLst>
                                    <p:cond delay="0"/>
                                  </p:stCondLst>
                                  <p:childTnLst>
                                    <p:set>
                                      <p:cBhvr>
                                        <p:cTn id="89" dur="1" fill="hold">
                                          <p:stCondLst>
                                            <p:cond delay="0"/>
                                          </p:stCondLst>
                                        </p:cTn>
                                        <p:tgtEl>
                                          <p:spTgt spid="83"/>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par>
                                <p:cTn id="95" presetID="3" presetClass="emph" presetSubtype="2" fill="hold" grpId="0" nodeType="withEffect">
                                  <p:stCondLst>
                                    <p:cond delay="0"/>
                                  </p:stCondLst>
                                  <p:childTnLst>
                                    <p:animClr clrSpc="rgb">
                                      <p:cBhvr override="childStyle">
                                        <p:cTn id="96" dur="500" fill="hold"/>
                                        <p:tgtEl>
                                          <p:spTgt spid="10"/>
                                        </p:tgtEl>
                                        <p:attrNameLst>
                                          <p:attrName>style.color</p:attrName>
                                        </p:attrNameLst>
                                      </p:cBhvr>
                                      <p:to>
                                        <a:srgbClr val="33CC33"/>
                                      </p:to>
                                    </p:animClr>
                                  </p:childTnLst>
                                </p:cTn>
                              </p:par>
                              <p:par>
                                <p:cTn id="97" presetID="9" presetClass="entr" presetSubtype="0" fill="hold" grpId="0" nodeType="with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dissolve">
                                      <p:cBhvr>
                                        <p:cTn id="99" dur="500"/>
                                        <p:tgtEl>
                                          <p:spTgt spid="119"/>
                                        </p:tgtEl>
                                      </p:cBhvr>
                                    </p:animEffect>
                                  </p:childTnLst>
                                </p:cTn>
                              </p:par>
                            </p:childTnLst>
                          </p:cTn>
                        </p:par>
                      </p:childTnLst>
                    </p:cTn>
                  </p:par>
                  <p:par>
                    <p:cTn id="100" fill="hold">
                      <p:stCondLst>
                        <p:cond delay="indefinite"/>
                      </p:stCondLst>
                      <p:childTnLst>
                        <p:par>
                          <p:cTn id="101" fill="hold">
                            <p:stCondLst>
                              <p:cond delay="0"/>
                            </p:stCondLst>
                            <p:childTnLst>
                              <p:par>
                                <p:cTn id="102" presetID="1" presetClass="emph" presetSubtype="2" fill="hold" nodeType="clickEffect">
                                  <p:stCondLst>
                                    <p:cond delay="0"/>
                                  </p:stCondLst>
                                  <p:childTnLst>
                                    <p:animClr clrSpc="rgb">
                                      <p:cBhvr>
                                        <p:cTn id="103" dur="500" fill="hold"/>
                                        <p:tgtEl>
                                          <p:spTgt spid="10"/>
                                        </p:tgtEl>
                                        <p:attrNameLst>
                                          <p:attrName>fillcolor</p:attrName>
                                        </p:attrNameLst>
                                      </p:cBhvr>
                                      <p:to>
                                        <a:schemeClr val="accent2"/>
                                      </p:to>
                                    </p:animClr>
                                    <p:set>
                                      <p:cBhvr>
                                        <p:cTn id="104" dur="500" fill="hold"/>
                                        <p:tgtEl>
                                          <p:spTgt spid="10"/>
                                        </p:tgtEl>
                                        <p:attrNameLst>
                                          <p:attrName>fill.type</p:attrName>
                                        </p:attrNameLst>
                                      </p:cBhvr>
                                      <p:to>
                                        <p:strVal val="solid"/>
                                      </p:to>
                                    </p:set>
                                    <p:set>
                                      <p:cBhvr>
                                        <p:cTn id="105" dur="500" fill="hold"/>
                                        <p:tgtEl>
                                          <p:spTgt spid="10"/>
                                        </p:tgtEl>
                                        <p:attrNameLst>
                                          <p:attrName>fill.on</p:attrName>
                                        </p:attrNameLst>
                                      </p:cBhvr>
                                      <p:to>
                                        <p:strVal val="true"/>
                                      </p:to>
                                    </p:set>
                                  </p:childTnLst>
                                </p:cTn>
                              </p:par>
                              <p:par>
                                <p:cTn id="106" presetID="1" presetClass="exit" presetSubtype="0" fill="hold" nodeType="withEffect">
                                  <p:stCondLst>
                                    <p:cond delay="0"/>
                                  </p:stCondLst>
                                  <p:childTnLst>
                                    <p:set>
                                      <p:cBhvr>
                                        <p:cTn id="107" dur="1" fill="hold">
                                          <p:stCondLst>
                                            <p:cond delay="0"/>
                                          </p:stCondLst>
                                        </p:cTn>
                                        <p:tgtEl>
                                          <p:spTgt spid="86"/>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22" presetClass="entr" presetSubtype="1" fill="hold" nodeType="click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wipe(up)">
                                      <p:cBhvr>
                                        <p:cTn id="112" dur="500"/>
                                        <p:tgtEl>
                                          <p:spTgt spid="53"/>
                                        </p:tgtEl>
                                      </p:cBhvr>
                                    </p:animEffect>
                                  </p:childTnLst>
                                </p:cTn>
                              </p:par>
                              <p:par>
                                <p:cTn id="113" presetID="1" presetClass="emph" presetSubtype="2" fill="hold" nodeType="withEffect">
                                  <p:stCondLst>
                                    <p:cond delay="0"/>
                                  </p:stCondLst>
                                  <p:childTnLst>
                                    <p:animClr clrSpc="rgb">
                                      <p:cBhvr>
                                        <p:cTn id="114" dur="500" fill="hold"/>
                                        <p:tgtEl>
                                          <p:spTgt spid="10"/>
                                        </p:tgtEl>
                                        <p:attrNameLst>
                                          <p:attrName>fillcolor</p:attrName>
                                        </p:attrNameLst>
                                      </p:cBhvr>
                                      <p:to>
                                        <a:schemeClr val="bg1"/>
                                      </p:to>
                                    </p:animClr>
                                    <p:set>
                                      <p:cBhvr>
                                        <p:cTn id="115" dur="500" fill="hold"/>
                                        <p:tgtEl>
                                          <p:spTgt spid="10"/>
                                        </p:tgtEl>
                                        <p:attrNameLst>
                                          <p:attrName>fill.type</p:attrName>
                                        </p:attrNameLst>
                                      </p:cBhvr>
                                      <p:to>
                                        <p:strVal val="solid"/>
                                      </p:to>
                                    </p:set>
                                    <p:set>
                                      <p:cBhvr>
                                        <p:cTn id="116" dur="500" fill="hold"/>
                                        <p:tgtEl>
                                          <p:spTgt spid="10"/>
                                        </p:tgtEl>
                                        <p:attrNameLst>
                                          <p:attrName>fill.on</p:attrName>
                                        </p:attrNameLst>
                                      </p:cBhvr>
                                      <p:to>
                                        <p:strVal val="true"/>
                                      </p:to>
                                    </p:set>
                                  </p:childTnLst>
                                </p:cTn>
                              </p:par>
                            </p:childTnLst>
                          </p:cTn>
                        </p:par>
                      </p:childTnLst>
                    </p:cTn>
                  </p:par>
                  <p:par>
                    <p:cTn id="117" fill="hold">
                      <p:stCondLst>
                        <p:cond delay="indefinite"/>
                      </p:stCondLst>
                      <p:childTnLst>
                        <p:par>
                          <p:cTn id="118" fill="hold">
                            <p:stCondLst>
                              <p:cond delay="0"/>
                            </p:stCondLst>
                            <p:childTnLst>
                              <p:par>
                                <p:cTn id="119" presetID="3" presetClass="emph" presetSubtype="2" fill="hold" grpId="1" nodeType="clickEffect">
                                  <p:stCondLst>
                                    <p:cond delay="0"/>
                                  </p:stCondLst>
                                  <p:childTnLst>
                                    <p:animClr clrSpc="rgb">
                                      <p:cBhvr override="childStyle">
                                        <p:cTn id="120" dur="500" fill="hold"/>
                                        <p:tgtEl>
                                          <p:spTgt spid="69"/>
                                        </p:tgtEl>
                                        <p:attrNameLst>
                                          <p:attrName>style.color</p:attrName>
                                        </p:attrNameLst>
                                      </p:cBhvr>
                                      <p:to>
                                        <a:srgbClr val="FF9900"/>
                                      </p:to>
                                    </p:animClr>
                                  </p:childTnLst>
                                </p:cTn>
                              </p:par>
                              <p:par>
                                <p:cTn id="121" presetID="3" presetClass="emph" presetSubtype="2" fill="hold" grpId="1" nodeType="withEffect">
                                  <p:stCondLst>
                                    <p:cond delay="0"/>
                                  </p:stCondLst>
                                  <p:childTnLst>
                                    <p:animClr clrSpc="rgb">
                                      <p:cBhvr override="childStyle">
                                        <p:cTn id="122" dur="500" fill="hold"/>
                                        <p:tgtEl>
                                          <p:spTgt spid="81"/>
                                        </p:tgtEl>
                                        <p:attrNameLst>
                                          <p:attrName>style.color</p:attrName>
                                        </p:attrNameLst>
                                      </p:cBhvr>
                                      <p:to>
                                        <a:srgbClr val="FF9900"/>
                                      </p:to>
                                    </p:animClr>
                                  </p:childTnLst>
                                </p:cTn>
                              </p:par>
                              <p:par>
                                <p:cTn id="123" presetID="3" presetClass="emph" presetSubtype="2" fill="hold" grpId="1" nodeType="withEffect">
                                  <p:stCondLst>
                                    <p:cond delay="0"/>
                                  </p:stCondLst>
                                  <p:childTnLst>
                                    <p:animClr clrSpc="rgb">
                                      <p:cBhvr override="childStyle">
                                        <p:cTn id="124" dur="500" fill="hold"/>
                                        <p:tgtEl>
                                          <p:spTgt spid="52"/>
                                        </p:tgtEl>
                                        <p:attrNameLst>
                                          <p:attrName>style.color</p:attrName>
                                        </p:attrNameLst>
                                      </p:cBhvr>
                                      <p:to>
                                        <a:srgbClr val="FF9900"/>
                                      </p:to>
                                    </p:animClr>
                                  </p:childTnLst>
                                </p:cTn>
                              </p:par>
                            </p:childTnLst>
                          </p:cTn>
                        </p:par>
                      </p:childTnLst>
                    </p:cTn>
                  </p:par>
                  <p:par>
                    <p:cTn id="125" fill="hold">
                      <p:stCondLst>
                        <p:cond delay="indefinite"/>
                      </p:stCondLst>
                      <p:childTnLst>
                        <p:par>
                          <p:cTn id="126" fill="hold">
                            <p:stCondLst>
                              <p:cond delay="0"/>
                            </p:stCondLst>
                            <p:childTnLst>
                              <p:par>
                                <p:cTn id="127" presetID="22" presetClass="entr" presetSubtype="1" fill="hold" grpId="0" nodeType="click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up)">
                                      <p:cBhvr>
                                        <p:cTn id="129" dur="500"/>
                                        <p:tgtEl>
                                          <p:spTgt spid="88"/>
                                        </p:tgtEl>
                                      </p:cBhvr>
                                    </p:animEffect>
                                  </p:childTnLst>
                                </p:cTn>
                              </p:par>
                              <p:par>
                                <p:cTn id="130" presetID="3" presetClass="emph" presetSubtype="2" fill="hold" grpId="2" nodeType="withEffect">
                                  <p:stCondLst>
                                    <p:cond delay="0"/>
                                  </p:stCondLst>
                                  <p:childTnLst>
                                    <p:animClr clrSpc="rgb">
                                      <p:cBhvr override="childStyle">
                                        <p:cTn id="131" dur="500" fill="hold"/>
                                        <p:tgtEl>
                                          <p:spTgt spid="69"/>
                                        </p:tgtEl>
                                        <p:attrNameLst>
                                          <p:attrName>style.color</p:attrName>
                                        </p:attrNameLst>
                                      </p:cBhvr>
                                      <p:to>
                                        <a:schemeClr val="hlink"/>
                                      </p:to>
                                    </p:animClr>
                                  </p:childTnLst>
                                </p:cTn>
                              </p:par>
                              <p:par>
                                <p:cTn id="132" presetID="3" presetClass="emph" presetSubtype="2" fill="hold" grpId="2" nodeType="withEffect">
                                  <p:stCondLst>
                                    <p:cond delay="0"/>
                                  </p:stCondLst>
                                  <p:childTnLst>
                                    <p:animClr clrSpc="rgb">
                                      <p:cBhvr override="childStyle">
                                        <p:cTn id="133" dur="2000" fill="hold"/>
                                        <p:tgtEl>
                                          <p:spTgt spid="52"/>
                                        </p:tgtEl>
                                        <p:attrNameLst>
                                          <p:attrName>style.color</p:attrName>
                                        </p:attrNameLst>
                                      </p:cBhvr>
                                      <p:to>
                                        <a:schemeClr val="hlink"/>
                                      </p:to>
                                    </p:animClr>
                                  </p:childTnLst>
                                </p:cTn>
                              </p:par>
                            </p:childTnLst>
                          </p:cTn>
                        </p:par>
                      </p:childTnLst>
                    </p:cTn>
                  </p:par>
                  <p:par>
                    <p:cTn id="134" fill="hold">
                      <p:stCondLst>
                        <p:cond delay="indefinite"/>
                      </p:stCondLst>
                      <p:childTnLst>
                        <p:par>
                          <p:cTn id="135" fill="hold">
                            <p:stCondLst>
                              <p:cond delay="0"/>
                            </p:stCondLst>
                            <p:childTnLst>
                              <p:par>
                                <p:cTn id="136" presetID="1" presetClass="exit" presetSubtype="0" fill="hold" grpId="1" nodeType="clickEffect">
                                  <p:stCondLst>
                                    <p:cond delay="0"/>
                                  </p:stCondLst>
                                  <p:childTnLst>
                                    <p:set>
                                      <p:cBhvr>
                                        <p:cTn id="137" dur="1" fill="hold">
                                          <p:stCondLst>
                                            <p:cond delay="0"/>
                                          </p:stCondLst>
                                        </p:cTn>
                                        <p:tgtEl>
                                          <p:spTgt spid="88"/>
                                        </p:tgtEl>
                                        <p:attrNameLst>
                                          <p:attrName>style.visibility</p:attrName>
                                        </p:attrNameLst>
                                      </p:cBhvr>
                                      <p:to>
                                        <p:strVal val="hidden"/>
                                      </p:to>
                                    </p:set>
                                  </p:childTnLst>
                                </p:cTn>
                              </p:par>
                              <p:par>
                                <p:cTn id="138" presetID="22" presetClass="entr" presetSubtype="2" fill="hold" nodeType="withEffect">
                                  <p:stCondLst>
                                    <p:cond delay="0"/>
                                  </p:stCondLst>
                                  <p:childTnLst>
                                    <p:set>
                                      <p:cBhvr>
                                        <p:cTn id="139" dur="1" fill="hold">
                                          <p:stCondLst>
                                            <p:cond delay="0"/>
                                          </p:stCondLst>
                                        </p:cTn>
                                        <p:tgtEl>
                                          <p:spTgt spid="59"/>
                                        </p:tgtEl>
                                        <p:attrNameLst>
                                          <p:attrName>style.visibility</p:attrName>
                                        </p:attrNameLst>
                                      </p:cBhvr>
                                      <p:to>
                                        <p:strVal val="visible"/>
                                      </p:to>
                                    </p:set>
                                    <p:animEffect transition="in" filter="wipe(right)">
                                      <p:cBhvr>
                                        <p:cTn id="140" dur="500"/>
                                        <p:tgtEl>
                                          <p:spTgt spid="59"/>
                                        </p:tgtEl>
                                      </p:cBhvr>
                                    </p:animEffect>
                                  </p:childTnLst>
                                </p:cTn>
                              </p:par>
                              <p:par>
                                <p:cTn id="141" presetID="22" presetClass="entr" presetSubtype="2" fill="hold"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wipe(right)">
                                      <p:cBhvr>
                                        <p:cTn id="143" dur="500"/>
                                        <p:tgtEl>
                                          <p:spTgt spid="83"/>
                                        </p:tgtEl>
                                      </p:cBhvr>
                                    </p:animEffect>
                                  </p:childTnLst>
                                </p:cTn>
                              </p:par>
                              <p:par>
                                <p:cTn id="144" presetID="3" presetClass="emph" presetSubtype="2" fill="hold" grpId="2" nodeType="withEffect">
                                  <p:stCondLst>
                                    <p:cond delay="0"/>
                                  </p:stCondLst>
                                  <p:childTnLst>
                                    <p:animClr clrSpc="rgb">
                                      <p:cBhvr override="childStyle">
                                        <p:cTn id="145" dur="500" fill="hold"/>
                                        <p:tgtEl>
                                          <p:spTgt spid="81"/>
                                        </p:tgtEl>
                                        <p:attrNameLst>
                                          <p:attrName>style.color</p:attrName>
                                        </p:attrNameLst>
                                      </p:cBhvr>
                                      <p:to>
                                        <a:schemeClr val="tx1"/>
                                      </p:to>
                                    </p:animClr>
                                  </p:childTnLst>
                                </p:cTn>
                              </p:par>
                            </p:childTnLst>
                          </p:cTn>
                        </p:par>
                      </p:childTnLst>
                    </p:cTn>
                  </p:par>
                  <p:par>
                    <p:cTn id="146" fill="hold">
                      <p:stCondLst>
                        <p:cond delay="indefinite"/>
                      </p:stCondLst>
                      <p:childTnLst>
                        <p:par>
                          <p:cTn id="147" fill="hold">
                            <p:stCondLst>
                              <p:cond delay="0"/>
                            </p:stCondLst>
                            <p:childTnLst>
                              <p:par>
                                <p:cTn id="148" presetID="22" presetClass="entr" presetSubtype="1" fill="hold" nodeType="clickEffect">
                                  <p:stCondLst>
                                    <p:cond delay="0"/>
                                  </p:stCondLst>
                                  <p:childTnLst>
                                    <p:set>
                                      <p:cBhvr>
                                        <p:cTn id="149" dur="1" fill="hold">
                                          <p:stCondLst>
                                            <p:cond delay="0"/>
                                          </p:stCondLst>
                                        </p:cTn>
                                        <p:tgtEl>
                                          <p:spTgt spid="94"/>
                                        </p:tgtEl>
                                        <p:attrNameLst>
                                          <p:attrName>style.visibility</p:attrName>
                                        </p:attrNameLst>
                                      </p:cBhvr>
                                      <p:to>
                                        <p:strVal val="visible"/>
                                      </p:to>
                                    </p:set>
                                    <p:animEffect transition="in" filter="wipe(up)">
                                      <p:cBhvr>
                                        <p:cTn id="150" dur="500"/>
                                        <p:tgtEl>
                                          <p:spTgt spid="94"/>
                                        </p:tgtEl>
                                      </p:cBhvr>
                                    </p:animEffect>
                                  </p:childTnLst>
                                </p:cTn>
                              </p:par>
                              <p:par>
                                <p:cTn id="151" presetID="22" presetClass="entr" presetSubtype="1" fill="hold" nodeType="withEffect">
                                  <p:stCondLst>
                                    <p:cond delay="0"/>
                                  </p:stCondLst>
                                  <p:childTnLst>
                                    <p:set>
                                      <p:cBhvr>
                                        <p:cTn id="152" dur="1" fill="hold">
                                          <p:stCondLst>
                                            <p:cond delay="0"/>
                                          </p:stCondLst>
                                        </p:cTn>
                                        <p:tgtEl>
                                          <p:spTgt spid="96"/>
                                        </p:tgtEl>
                                        <p:attrNameLst>
                                          <p:attrName>style.visibility</p:attrName>
                                        </p:attrNameLst>
                                      </p:cBhvr>
                                      <p:to>
                                        <p:strVal val="visible"/>
                                      </p:to>
                                    </p:set>
                                    <p:animEffect transition="in" filter="wipe(up)">
                                      <p:cBhvr>
                                        <p:cTn id="153" dur="500"/>
                                        <p:tgtEl>
                                          <p:spTgt spid="96"/>
                                        </p:tgtEl>
                                      </p:cBhvr>
                                    </p:animEffect>
                                  </p:childTnLst>
                                </p:cTn>
                              </p:par>
                              <p:par>
                                <p:cTn id="154" presetID="3" presetClass="emph" presetSubtype="2" fill="hold" grpId="1" nodeType="withEffect">
                                  <p:stCondLst>
                                    <p:cond delay="0"/>
                                  </p:stCondLst>
                                  <p:childTnLst>
                                    <p:animClr clrSpc="rgb">
                                      <p:cBhvr override="childStyle">
                                        <p:cTn id="155" dur="500" fill="hold"/>
                                        <p:tgtEl>
                                          <p:spTgt spid="14"/>
                                        </p:tgtEl>
                                        <p:attrNameLst>
                                          <p:attrName>style.color</p:attrName>
                                        </p:attrNameLst>
                                      </p:cBhvr>
                                      <p:to>
                                        <a:schemeClr val="hlink"/>
                                      </p:to>
                                    </p:animClr>
                                  </p:childTnLst>
                                </p:cTn>
                              </p:par>
                              <p:par>
                                <p:cTn id="156" presetID="1" presetClass="exit" presetSubtype="0" fill="hold" nodeType="withEffect">
                                  <p:stCondLst>
                                    <p:cond delay="0"/>
                                  </p:stCondLst>
                                  <p:childTnLst>
                                    <p:set>
                                      <p:cBhvr>
                                        <p:cTn id="157" dur="1" fill="hold">
                                          <p:stCondLst>
                                            <p:cond delay="0"/>
                                          </p:stCondLst>
                                        </p:cTn>
                                        <p:tgtEl>
                                          <p:spTgt spid="59"/>
                                        </p:tgtEl>
                                        <p:attrNameLst>
                                          <p:attrName>style.visibility</p:attrName>
                                        </p:attrNameLst>
                                      </p:cBhvr>
                                      <p:to>
                                        <p:strVal val="hidden"/>
                                      </p:to>
                                    </p:set>
                                  </p:childTnLst>
                                </p:cTn>
                              </p:par>
                              <p:par>
                                <p:cTn id="158" presetID="1" presetClass="exit" presetSubtype="0" fill="hold" nodeType="withEffect">
                                  <p:stCondLst>
                                    <p:cond delay="0"/>
                                  </p:stCondLst>
                                  <p:childTnLst>
                                    <p:set>
                                      <p:cBhvr>
                                        <p:cTn id="159" dur="1" fill="hold">
                                          <p:stCondLst>
                                            <p:cond delay="0"/>
                                          </p:stCondLst>
                                        </p:cTn>
                                        <p:tgtEl>
                                          <p:spTgt spid="83"/>
                                        </p:tgtEl>
                                        <p:attrNameLst>
                                          <p:attrName>style.visibility</p:attrName>
                                        </p:attrNameLst>
                                      </p:cBhvr>
                                      <p:to>
                                        <p:strVal val="hidden"/>
                                      </p:to>
                                    </p:set>
                                  </p:childTnLst>
                                </p:cTn>
                              </p:par>
                              <p:par>
                                <p:cTn id="160" presetID="3" presetClass="emph" presetSubtype="2" fill="hold" grpId="1" nodeType="withEffect">
                                  <p:stCondLst>
                                    <p:cond delay="0"/>
                                  </p:stCondLst>
                                  <p:childTnLst>
                                    <p:animClr clrSpc="rgb">
                                      <p:cBhvr override="childStyle">
                                        <p:cTn id="161" dur="500" fill="hold"/>
                                        <p:tgtEl>
                                          <p:spTgt spid="9"/>
                                        </p:tgtEl>
                                        <p:attrNameLst>
                                          <p:attrName>style.color</p:attrName>
                                        </p:attrNameLst>
                                      </p:cBhvr>
                                      <p:to>
                                        <a:schemeClr val="hlink"/>
                                      </p:to>
                                    </p:animClr>
                                  </p:childTnLst>
                                </p:cTn>
                              </p:par>
                            </p:childTnLst>
                          </p:cTn>
                        </p:par>
                      </p:childTnLst>
                    </p:cTn>
                  </p:par>
                  <p:par>
                    <p:cTn id="162" fill="hold">
                      <p:stCondLst>
                        <p:cond delay="indefinite"/>
                      </p:stCondLst>
                      <p:childTnLst>
                        <p:par>
                          <p:cTn id="163" fill="hold">
                            <p:stCondLst>
                              <p:cond delay="0"/>
                            </p:stCondLst>
                            <p:childTnLst>
                              <p:par>
                                <p:cTn id="164" presetID="3" presetClass="emph" presetSubtype="2" fill="hold" grpId="1" nodeType="clickEffect">
                                  <p:stCondLst>
                                    <p:cond delay="0"/>
                                  </p:stCondLst>
                                  <p:childTnLst>
                                    <p:animClr clrSpc="rgb">
                                      <p:cBhvr override="childStyle">
                                        <p:cTn id="165" dur="500" fill="hold"/>
                                        <p:tgtEl>
                                          <p:spTgt spid="119"/>
                                        </p:tgtEl>
                                        <p:attrNameLst>
                                          <p:attrName>style.color</p:attrName>
                                        </p:attrNameLst>
                                      </p:cBhvr>
                                      <p:to>
                                        <a:srgbClr val="FF9900"/>
                                      </p:to>
                                    </p:animClr>
                                  </p:childTnLst>
                                </p:cTn>
                              </p:par>
                              <p:par>
                                <p:cTn id="166" presetID="3" presetClass="emph" presetSubtype="2" fill="hold" grpId="3" nodeType="withEffect">
                                  <p:stCondLst>
                                    <p:cond delay="0"/>
                                  </p:stCondLst>
                                  <p:childTnLst>
                                    <p:animClr clrSpc="rgb">
                                      <p:cBhvr override="childStyle">
                                        <p:cTn id="167" dur="500" fill="hold"/>
                                        <p:tgtEl>
                                          <p:spTgt spid="81"/>
                                        </p:tgtEl>
                                        <p:attrNameLst>
                                          <p:attrName>style.color</p:attrName>
                                        </p:attrNameLst>
                                      </p:cBhvr>
                                      <p:to>
                                        <a:srgbClr val="FF9900"/>
                                      </p:to>
                                    </p:animClr>
                                  </p:childTnLst>
                                </p:cTn>
                              </p:par>
                              <p:par>
                                <p:cTn id="168" presetID="1" presetClass="exit" presetSubtype="0" fill="hold" nodeType="withEffect">
                                  <p:stCondLst>
                                    <p:cond delay="0"/>
                                  </p:stCondLst>
                                  <p:childTnLst>
                                    <p:set>
                                      <p:cBhvr>
                                        <p:cTn id="169" dur="1" fill="hold">
                                          <p:stCondLst>
                                            <p:cond delay="0"/>
                                          </p:stCondLst>
                                        </p:cTn>
                                        <p:tgtEl>
                                          <p:spTgt spid="96"/>
                                        </p:tgtEl>
                                        <p:attrNameLst>
                                          <p:attrName>style.visibility</p:attrName>
                                        </p:attrNameLst>
                                      </p:cBhvr>
                                      <p:to>
                                        <p:strVal val="hidden"/>
                                      </p:to>
                                    </p:set>
                                  </p:childTnLst>
                                </p:cTn>
                              </p:par>
                              <p:par>
                                <p:cTn id="170" presetID="1" presetClass="exit" presetSubtype="0" fill="hold" nodeType="withEffect">
                                  <p:stCondLst>
                                    <p:cond delay="0"/>
                                  </p:stCondLst>
                                  <p:childTnLst>
                                    <p:set>
                                      <p:cBhvr>
                                        <p:cTn id="171" dur="1" fill="hold">
                                          <p:stCondLst>
                                            <p:cond delay="0"/>
                                          </p:stCondLst>
                                        </p:cTn>
                                        <p:tgtEl>
                                          <p:spTgt spid="94"/>
                                        </p:tgtEl>
                                        <p:attrNameLst>
                                          <p:attrName>style.visibility</p:attrName>
                                        </p:attrNameLst>
                                      </p:cBhvr>
                                      <p:to>
                                        <p:strVal val="hidden"/>
                                      </p:to>
                                    </p:set>
                                  </p:childTnLst>
                                </p:cTn>
                              </p:par>
                            </p:childTnLst>
                          </p:cTn>
                        </p:par>
                      </p:childTnLst>
                    </p:cTn>
                  </p:par>
                  <p:par>
                    <p:cTn id="172" fill="hold">
                      <p:stCondLst>
                        <p:cond delay="indefinite"/>
                      </p:stCondLst>
                      <p:childTnLst>
                        <p:par>
                          <p:cTn id="173" fill="hold">
                            <p:stCondLst>
                              <p:cond delay="0"/>
                            </p:stCondLst>
                            <p:childTnLst>
                              <p:par>
                                <p:cTn id="174" presetID="3" presetClass="emph" presetSubtype="2" fill="hold" grpId="2" nodeType="clickEffect">
                                  <p:stCondLst>
                                    <p:cond delay="0"/>
                                  </p:stCondLst>
                                  <p:childTnLst>
                                    <p:animClr clrSpc="rgb">
                                      <p:cBhvr override="childStyle">
                                        <p:cTn id="175" dur="500" fill="hold"/>
                                        <p:tgtEl>
                                          <p:spTgt spid="119"/>
                                        </p:tgtEl>
                                        <p:attrNameLst>
                                          <p:attrName>style.color</p:attrName>
                                        </p:attrNameLst>
                                      </p:cBhvr>
                                      <p:to>
                                        <a:srgbClr val="FF00FF"/>
                                      </p:to>
                                    </p:animClr>
                                  </p:childTnLst>
                                </p:cTn>
                              </p:par>
                            </p:childTnLst>
                          </p:cTn>
                        </p:par>
                      </p:childTnLst>
                    </p:cTn>
                  </p:par>
                  <p:par>
                    <p:cTn id="176" fill="hold">
                      <p:stCondLst>
                        <p:cond delay="indefinite"/>
                      </p:stCondLst>
                      <p:childTnLst>
                        <p:par>
                          <p:cTn id="177" fill="hold">
                            <p:stCondLst>
                              <p:cond delay="0"/>
                            </p:stCondLst>
                            <p:childTnLst>
                              <p:par>
                                <p:cTn id="178" presetID="22" presetClass="entr" presetSubtype="2" fill="hold" nodeType="clickEffect">
                                  <p:stCondLst>
                                    <p:cond delay="0"/>
                                  </p:stCondLst>
                                  <p:childTnLst>
                                    <p:set>
                                      <p:cBhvr>
                                        <p:cTn id="179" dur="1" fill="hold">
                                          <p:stCondLst>
                                            <p:cond delay="0"/>
                                          </p:stCondLst>
                                        </p:cTn>
                                        <p:tgtEl>
                                          <p:spTgt spid="98"/>
                                        </p:tgtEl>
                                        <p:attrNameLst>
                                          <p:attrName>style.visibility</p:attrName>
                                        </p:attrNameLst>
                                      </p:cBhvr>
                                      <p:to>
                                        <p:strVal val="visible"/>
                                      </p:to>
                                    </p:set>
                                    <p:animEffect transition="in" filter="wipe(right)">
                                      <p:cBhvr>
                                        <p:cTn id="180" dur="500"/>
                                        <p:tgtEl>
                                          <p:spTgt spid="98"/>
                                        </p:tgtEl>
                                      </p:cBhvr>
                                    </p:animEffect>
                                  </p:childTnLst>
                                </p:cTn>
                              </p:par>
                            </p:childTnLst>
                          </p:cTn>
                        </p:par>
                      </p:childTnLst>
                    </p:cTn>
                  </p:par>
                  <p:par>
                    <p:cTn id="181" fill="hold">
                      <p:stCondLst>
                        <p:cond delay="indefinite"/>
                      </p:stCondLst>
                      <p:childTnLst>
                        <p:par>
                          <p:cTn id="182" fill="hold">
                            <p:stCondLst>
                              <p:cond delay="0"/>
                            </p:stCondLst>
                            <p:childTnLst>
                              <p:par>
                                <p:cTn id="183" presetID="22" presetClass="entr" presetSubtype="1" fill="hold" nodeType="clickEffect">
                                  <p:stCondLst>
                                    <p:cond delay="0"/>
                                  </p:stCondLst>
                                  <p:childTnLst>
                                    <p:set>
                                      <p:cBhvr>
                                        <p:cTn id="184" dur="1" fill="hold">
                                          <p:stCondLst>
                                            <p:cond delay="0"/>
                                          </p:stCondLst>
                                        </p:cTn>
                                        <p:tgtEl>
                                          <p:spTgt spid="101"/>
                                        </p:tgtEl>
                                        <p:attrNameLst>
                                          <p:attrName>style.visibility</p:attrName>
                                        </p:attrNameLst>
                                      </p:cBhvr>
                                      <p:to>
                                        <p:strVal val="visible"/>
                                      </p:to>
                                    </p:set>
                                    <p:animEffect transition="in" filter="wipe(up)">
                                      <p:cBhvr>
                                        <p:cTn id="185" dur="500"/>
                                        <p:tgtEl>
                                          <p:spTgt spid="101"/>
                                        </p:tgtEl>
                                      </p:cBhvr>
                                    </p:animEffect>
                                  </p:childTnLst>
                                </p:cTn>
                              </p:par>
                              <p:par>
                                <p:cTn id="186" presetID="1" presetClass="exit" presetSubtype="0" fill="hold" nodeType="withEffect">
                                  <p:stCondLst>
                                    <p:cond delay="0"/>
                                  </p:stCondLst>
                                  <p:childTnLst>
                                    <p:set>
                                      <p:cBhvr>
                                        <p:cTn id="187" dur="1" fill="hold">
                                          <p:stCondLst>
                                            <p:cond delay="0"/>
                                          </p:stCondLst>
                                        </p:cTn>
                                        <p:tgtEl>
                                          <p:spTgt spid="98"/>
                                        </p:tgtEl>
                                        <p:attrNameLst>
                                          <p:attrName>style.visibility</p:attrName>
                                        </p:attrNameLst>
                                      </p:cBhvr>
                                      <p:to>
                                        <p:strVal val="hidden"/>
                                      </p:to>
                                    </p:set>
                                  </p:childTnLst>
                                </p:cTn>
                              </p:par>
                              <p:par>
                                <p:cTn id="188" presetID="9" presetClass="entr" presetSubtype="0" fill="hold" grpId="0" nodeType="withEffect">
                                  <p:stCondLst>
                                    <p:cond delay="0"/>
                                  </p:stCondLst>
                                  <p:childTnLst>
                                    <p:set>
                                      <p:cBhvr>
                                        <p:cTn id="189" dur="1" fill="hold">
                                          <p:stCondLst>
                                            <p:cond delay="0"/>
                                          </p:stCondLst>
                                        </p:cTn>
                                        <p:tgtEl>
                                          <p:spTgt spid="102"/>
                                        </p:tgtEl>
                                        <p:attrNameLst>
                                          <p:attrName>style.visibility</p:attrName>
                                        </p:attrNameLst>
                                      </p:cBhvr>
                                      <p:to>
                                        <p:strVal val="visible"/>
                                      </p:to>
                                    </p:set>
                                    <p:animEffect transition="in" filter="dissolve">
                                      <p:cBhvr>
                                        <p:cTn id="190" dur="500"/>
                                        <p:tgtEl>
                                          <p:spTgt spid="102"/>
                                        </p:tgtEl>
                                      </p:cBhvr>
                                    </p:animEffect>
                                  </p:childTnLst>
                                </p:cTn>
                              </p:par>
                            </p:childTnLst>
                          </p:cTn>
                        </p:par>
                      </p:childTnLst>
                    </p:cTn>
                  </p:par>
                  <p:par>
                    <p:cTn id="191" fill="hold">
                      <p:stCondLst>
                        <p:cond delay="indefinite"/>
                      </p:stCondLst>
                      <p:childTnLst>
                        <p:par>
                          <p:cTn id="192" fill="hold">
                            <p:stCondLst>
                              <p:cond delay="0"/>
                            </p:stCondLst>
                            <p:childTnLst>
                              <p:par>
                                <p:cTn id="193" presetID="23" presetClass="entr" presetSubtype="16" fill="hold" grpId="0" nodeType="clickEffect">
                                  <p:stCondLst>
                                    <p:cond delay="0"/>
                                  </p:stCondLst>
                                  <p:childTnLst>
                                    <p:set>
                                      <p:cBhvr>
                                        <p:cTn id="194" dur="1" fill="hold">
                                          <p:stCondLst>
                                            <p:cond delay="0"/>
                                          </p:stCondLst>
                                        </p:cTn>
                                        <p:tgtEl>
                                          <p:spTgt spid="103"/>
                                        </p:tgtEl>
                                        <p:attrNameLst>
                                          <p:attrName>style.visibility</p:attrName>
                                        </p:attrNameLst>
                                      </p:cBhvr>
                                      <p:to>
                                        <p:strVal val="visible"/>
                                      </p:to>
                                    </p:set>
                                    <p:anim calcmode="lin" valueType="num">
                                      <p:cBhvr>
                                        <p:cTn id="195" dur="500" fill="hold"/>
                                        <p:tgtEl>
                                          <p:spTgt spid="103"/>
                                        </p:tgtEl>
                                        <p:attrNameLst>
                                          <p:attrName>ppt_w</p:attrName>
                                        </p:attrNameLst>
                                      </p:cBhvr>
                                      <p:tavLst>
                                        <p:tav tm="0">
                                          <p:val>
                                            <p:fltVal val="0"/>
                                          </p:val>
                                        </p:tav>
                                        <p:tav tm="100000">
                                          <p:val>
                                            <p:strVal val="#ppt_w"/>
                                          </p:val>
                                        </p:tav>
                                      </p:tavLst>
                                    </p:anim>
                                    <p:anim calcmode="lin" valueType="num">
                                      <p:cBhvr>
                                        <p:cTn id="196" dur="500" fill="hold"/>
                                        <p:tgtEl>
                                          <p:spTgt spid="103"/>
                                        </p:tgtEl>
                                        <p:attrNameLst>
                                          <p:attrName>ppt_h</p:attrName>
                                        </p:attrNameLst>
                                      </p:cBhvr>
                                      <p:tavLst>
                                        <p:tav tm="0">
                                          <p:val>
                                            <p:fltVal val="0"/>
                                          </p:val>
                                        </p:tav>
                                        <p:tav tm="100000">
                                          <p:val>
                                            <p:strVal val="#ppt_h"/>
                                          </p:val>
                                        </p:tav>
                                      </p:tavLst>
                                    </p:anim>
                                  </p:childTnLst>
                                </p:cTn>
                              </p:par>
                            </p:childTnLst>
                          </p:cTn>
                        </p:par>
                      </p:childTnLst>
                    </p:cTn>
                  </p:par>
                  <p:par>
                    <p:cTn id="197" fill="hold">
                      <p:stCondLst>
                        <p:cond delay="indefinite"/>
                      </p:stCondLst>
                      <p:childTnLst>
                        <p:par>
                          <p:cTn id="198" fill="hold">
                            <p:stCondLst>
                              <p:cond delay="0"/>
                            </p:stCondLst>
                            <p:childTnLst>
                              <p:par>
                                <p:cTn id="199" presetID="23" presetClass="entr" presetSubtype="16" fill="hold" grpId="0" nodeType="click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p:cTn id="201" dur="500" fill="hold"/>
                                        <p:tgtEl>
                                          <p:spTgt spid="104"/>
                                        </p:tgtEl>
                                        <p:attrNameLst>
                                          <p:attrName>ppt_w</p:attrName>
                                        </p:attrNameLst>
                                      </p:cBhvr>
                                      <p:tavLst>
                                        <p:tav tm="0">
                                          <p:val>
                                            <p:fltVal val="0"/>
                                          </p:val>
                                        </p:tav>
                                        <p:tav tm="100000">
                                          <p:val>
                                            <p:strVal val="#ppt_w"/>
                                          </p:val>
                                        </p:tav>
                                      </p:tavLst>
                                    </p:anim>
                                    <p:anim calcmode="lin" valueType="num">
                                      <p:cBhvr>
                                        <p:cTn id="202" dur="500" fill="hold"/>
                                        <p:tgtEl>
                                          <p:spTgt spid="104"/>
                                        </p:tgtEl>
                                        <p:attrNameLst>
                                          <p:attrName>ppt_h</p:attrName>
                                        </p:attrNameLst>
                                      </p:cBhvr>
                                      <p:tavLst>
                                        <p:tav tm="0">
                                          <p:val>
                                            <p:fltVal val="0"/>
                                          </p:val>
                                        </p:tav>
                                        <p:tav tm="100000">
                                          <p:val>
                                            <p:strVal val="#ppt_h"/>
                                          </p:val>
                                        </p:tav>
                                      </p:tavLst>
                                    </p:anim>
                                  </p:childTnLst>
                                </p:cTn>
                              </p:par>
                            </p:childTnLst>
                          </p:cTn>
                        </p:par>
                      </p:childTnLst>
                    </p:cTn>
                  </p:par>
                  <p:par>
                    <p:cTn id="203" fill="hold">
                      <p:stCondLst>
                        <p:cond delay="indefinite"/>
                      </p:stCondLst>
                      <p:childTnLst>
                        <p:par>
                          <p:cTn id="204" fill="hold">
                            <p:stCondLst>
                              <p:cond delay="0"/>
                            </p:stCondLst>
                            <p:childTnLst>
                              <p:par>
                                <p:cTn id="205" presetID="1" presetClass="exit" presetSubtype="0" fill="hold" grpId="1" nodeType="clickEffect">
                                  <p:stCondLst>
                                    <p:cond delay="0"/>
                                  </p:stCondLst>
                                  <p:childTnLst>
                                    <p:set>
                                      <p:cBhvr>
                                        <p:cTn id="206" dur="1" fill="hold">
                                          <p:stCondLst>
                                            <p:cond delay="0"/>
                                          </p:stCondLst>
                                        </p:cTn>
                                        <p:tgtEl>
                                          <p:spTgt spid="104"/>
                                        </p:tgtEl>
                                        <p:attrNameLst>
                                          <p:attrName>style.visibility</p:attrName>
                                        </p:attrNameLst>
                                      </p:cBhvr>
                                      <p:to>
                                        <p:strVal val="hidden"/>
                                      </p:to>
                                    </p:set>
                                  </p:childTnLst>
                                </p:cTn>
                              </p:par>
                              <p:par>
                                <p:cTn id="207" presetID="1" presetClass="exit" presetSubtype="0" fill="hold" grpId="1" nodeType="withEffect">
                                  <p:stCondLst>
                                    <p:cond delay="0"/>
                                  </p:stCondLst>
                                  <p:childTnLst>
                                    <p:set>
                                      <p:cBhvr>
                                        <p:cTn id="208" dur="1" fill="hold">
                                          <p:stCondLst>
                                            <p:cond delay="0"/>
                                          </p:stCondLst>
                                        </p:cTn>
                                        <p:tgtEl>
                                          <p:spTgt spid="103"/>
                                        </p:tgtEl>
                                        <p:attrNameLst>
                                          <p:attrName>style.visibility</p:attrName>
                                        </p:attrNameLst>
                                      </p:cBhvr>
                                      <p:to>
                                        <p:strVal val="hidden"/>
                                      </p:to>
                                    </p:set>
                                  </p:childTnLst>
                                </p:cTn>
                              </p:par>
                              <p:par>
                                <p:cTn id="209" presetID="1" presetClass="exit" presetSubtype="0" fill="hold" nodeType="withEffect">
                                  <p:stCondLst>
                                    <p:cond delay="0"/>
                                  </p:stCondLst>
                                  <p:childTnLst>
                                    <p:set>
                                      <p:cBhvr>
                                        <p:cTn id="210" dur="1" fill="hold">
                                          <p:stCondLst>
                                            <p:cond delay="0"/>
                                          </p:stCondLst>
                                        </p:cTn>
                                        <p:tgtEl>
                                          <p:spTgt spid="101"/>
                                        </p:tgtEl>
                                        <p:attrNameLst>
                                          <p:attrName>style.visibility</p:attrName>
                                        </p:attrNameLst>
                                      </p:cBhvr>
                                      <p:to>
                                        <p:strVal val="hidden"/>
                                      </p:to>
                                    </p:set>
                                  </p:childTnLst>
                                </p:cTn>
                              </p:par>
                              <p:par>
                                <p:cTn id="211" presetID="1" presetClass="exit" presetSubtype="0" fill="hold" grpId="1" nodeType="withEffect">
                                  <p:stCondLst>
                                    <p:cond delay="0"/>
                                  </p:stCondLst>
                                  <p:childTnLst>
                                    <p:set>
                                      <p:cBhvr>
                                        <p:cTn id="212" dur="1" fill="hold">
                                          <p:stCondLst>
                                            <p:cond delay="0"/>
                                          </p:stCondLst>
                                        </p:cTn>
                                        <p:tgtEl>
                                          <p:spTgt spid="102"/>
                                        </p:tgtEl>
                                        <p:attrNameLst>
                                          <p:attrName>style.visibility</p:attrName>
                                        </p:attrNameLst>
                                      </p:cBhvr>
                                      <p:to>
                                        <p:strVal val="hidden"/>
                                      </p:to>
                                    </p:set>
                                  </p:childTnLst>
                                </p:cTn>
                              </p:par>
                            </p:childTnLst>
                          </p:cTn>
                        </p:par>
                      </p:childTnLst>
                    </p:cTn>
                  </p:par>
                  <p:par>
                    <p:cTn id="213" fill="hold">
                      <p:stCondLst>
                        <p:cond delay="indefinite"/>
                      </p:stCondLst>
                      <p:childTnLst>
                        <p:par>
                          <p:cTn id="214" fill="hold">
                            <p:stCondLst>
                              <p:cond delay="0"/>
                            </p:stCondLst>
                            <p:childTnLst>
                              <p:par>
                                <p:cTn id="215" presetID="22" presetClass="entr" presetSubtype="1" fill="hold" nodeType="clickEffect">
                                  <p:stCondLst>
                                    <p:cond delay="0"/>
                                  </p:stCondLst>
                                  <p:childTnLst>
                                    <p:set>
                                      <p:cBhvr>
                                        <p:cTn id="216" dur="1" fill="hold">
                                          <p:stCondLst>
                                            <p:cond delay="0"/>
                                          </p:stCondLst>
                                        </p:cTn>
                                        <p:tgtEl>
                                          <p:spTgt spid="94"/>
                                        </p:tgtEl>
                                        <p:attrNameLst>
                                          <p:attrName>style.visibility</p:attrName>
                                        </p:attrNameLst>
                                      </p:cBhvr>
                                      <p:to>
                                        <p:strVal val="visible"/>
                                      </p:to>
                                    </p:set>
                                    <p:animEffect transition="in" filter="wipe(up)">
                                      <p:cBhvr>
                                        <p:cTn id="217" dur="500"/>
                                        <p:tgtEl>
                                          <p:spTgt spid="94"/>
                                        </p:tgtEl>
                                      </p:cBhvr>
                                    </p:animEffect>
                                  </p:childTnLst>
                                </p:cTn>
                              </p:par>
                              <p:par>
                                <p:cTn id="218" presetID="9" presetClass="entr" presetSubtype="0" fill="hold" grpId="0" nodeType="withEffect">
                                  <p:stCondLst>
                                    <p:cond delay="0"/>
                                  </p:stCondLst>
                                  <p:childTnLst>
                                    <p:set>
                                      <p:cBhvr>
                                        <p:cTn id="219" dur="1" fill="hold">
                                          <p:stCondLst>
                                            <p:cond delay="0"/>
                                          </p:stCondLst>
                                        </p:cTn>
                                        <p:tgtEl>
                                          <p:spTgt spid="108"/>
                                        </p:tgtEl>
                                        <p:attrNameLst>
                                          <p:attrName>style.visibility</p:attrName>
                                        </p:attrNameLst>
                                      </p:cBhvr>
                                      <p:to>
                                        <p:strVal val="visible"/>
                                      </p:to>
                                    </p:set>
                                    <p:animEffect transition="in" filter="dissolve">
                                      <p:cBhvr>
                                        <p:cTn id="220"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4" grpId="0" animBg="1"/>
      <p:bldP spid="14" grpId="1" animBg="1"/>
      <p:bldP spid="61" grpId="0" animBg="1"/>
      <p:bldP spid="69" grpId="0"/>
      <p:bldP spid="69" grpId="1"/>
      <p:bldP spid="69" grpId="2"/>
      <p:bldP spid="81" grpId="0"/>
      <p:bldP spid="81" grpId="1"/>
      <p:bldP spid="81" grpId="2"/>
      <p:bldP spid="81" grpId="3"/>
      <p:bldP spid="119" grpId="0"/>
      <p:bldP spid="119" grpId="1"/>
      <p:bldP spid="119" grpId="2"/>
      <p:bldP spid="52" grpId="0"/>
      <p:bldP spid="52" grpId="1"/>
      <p:bldP spid="52" grpId="2"/>
      <p:bldP spid="60" grpId="0"/>
      <p:bldP spid="60" grpId="1"/>
      <p:bldP spid="84" grpId="0"/>
      <p:bldP spid="84" grpId="1"/>
      <p:bldP spid="87" grpId="0" animBg="1"/>
      <p:bldP spid="87" grpId="1" animBg="1"/>
      <p:bldP spid="88" grpId="0" animBg="1"/>
      <p:bldP spid="88" grpId="1" animBg="1"/>
      <p:bldP spid="102" grpId="0"/>
      <p:bldP spid="102" grpId="1"/>
      <p:bldP spid="103" grpId="0" animBg="1"/>
      <p:bldP spid="103" grpId="1" animBg="1"/>
      <p:bldP spid="104" grpId="0" animBg="1"/>
      <p:bldP spid="104" grpId="1" animBg="1"/>
      <p:bldP spid="108"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676400"/>
            <a:ext cx="5257800" cy="795337"/>
          </a:xfrm>
        </p:spPr>
        <p:txBody>
          <a:bodyPr>
            <a:normAutofit fontScale="90000"/>
          </a:bodyPr>
          <a:lstStyle/>
          <a:p>
            <a:r>
              <a:rPr lang="en-US" sz="3200" b="1" dirty="0" smtClean="0">
                <a:solidFill>
                  <a:srgbClr val="002060"/>
                </a:solidFill>
              </a:rPr>
              <a:t>We are building a formal semantics for MPI</a:t>
            </a:r>
            <a:br>
              <a:rPr lang="en-US" sz="3200" b="1" dirty="0" smtClean="0">
                <a:solidFill>
                  <a:srgbClr val="002060"/>
                </a:solidFill>
              </a:rPr>
            </a:br>
            <a:r>
              <a:rPr lang="en-US" sz="3200" dirty="0" smtClean="0">
                <a:solidFill>
                  <a:srgbClr val="002060"/>
                </a:solidFill>
              </a:rPr>
              <a:t/>
            </a:r>
            <a:br>
              <a:rPr lang="en-US" sz="3200" dirty="0" smtClean="0">
                <a:solidFill>
                  <a:srgbClr val="002060"/>
                </a:solidFill>
              </a:rPr>
            </a:br>
            <a:r>
              <a:rPr lang="en-US" sz="3200" dirty="0" smtClean="0">
                <a:solidFill>
                  <a:srgbClr val="002060"/>
                </a:solidFill>
              </a:rPr>
              <a:t>150 of the 320 API functions specified</a:t>
            </a:r>
            <a:br>
              <a:rPr lang="en-US" sz="3200" dirty="0" smtClean="0">
                <a:solidFill>
                  <a:srgbClr val="002060"/>
                </a:solidFill>
              </a:rPr>
            </a:br>
            <a:r>
              <a:rPr lang="en-US" sz="3200" dirty="0" smtClean="0">
                <a:solidFill>
                  <a:srgbClr val="002060"/>
                </a:solidFill>
              </a:rPr>
              <a:t/>
            </a:r>
            <a:br>
              <a:rPr lang="en-US" sz="3200" dirty="0" smtClean="0">
                <a:solidFill>
                  <a:srgbClr val="002060"/>
                </a:solidFill>
              </a:rPr>
            </a:br>
            <a:r>
              <a:rPr lang="en-US" sz="3200" dirty="0" smtClean="0">
                <a:solidFill>
                  <a:srgbClr val="002060"/>
                </a:solidFill>
              </a:rPr>
              <a:t>Earlier version had a C frontend</a:t>
            </a:r>
            <a:br>
              <a:rPr lang="en-US" sz="3200" dirty="0" smtClean="0">
                <a:solidFill>
                  <a:srgbClr val="002060"/>
                </a:solidFill>
              </a:rPr>
            </a:br>
            <a:r>
              <a:rPr lang="en-US" sz="3200" dirty="0" smtClean="0">
                <a:solidFill>
                  <a:srgbClr val="002060"/>
                </a:solidFill>
              </a:rPr>
              <a:t/>
            </a:r>
            <a:br>
              <a:rPr lang="en-US" sz="3200" dirty="0" smtClean="0">
                <a:solidFill>
                  <a:srgbClr val="002060"/>
                </a:solidFill>
              </a:rPr>
            </a:br>
            <a:r>
              <a:rPr lang="en-US" sz="3200" dirty="0" smtClean="0">
                <a:solidFill>
                  <a:srgbClr val="002060"/>
                </a:solidFill>
              </a:rPr>
              <a:t>The present spec occupies 191 printed pages (11 pt)</a:t>
            </a:r>
            <a:endParaRPr lang="en-US" sz="3200" b="1" dirty="0">
              <a:solidFill>
                <a:srgbClr val="002060"/>
              </a:solidFill>
            </a:endParaRPr>
          </a:p>
        </p:txBody>
      </p:sp>
      <p:sp>
        <p:nvSpPr>
          <p:cNvPr id="9" name="Slide Number Placeholder 8"/>
          <p:cNvSpPr>
            <a:spLocks noGrp="1"/>
          </p:cNvSpPr>
          <p:nvPr>
            <p:ph type="sldNum" sz="quarter" idx="12"/>
          </p:nvPr>
        </p:nvSpPr>
        <p:spPr/>
        <p:txBody>
          <a:bodyPr/>
          <a:lstStyle/>
          <a:p>
            <a:fld id="{08210399-BF1E-F845-A018-4F8D6DDD9A3F}" type="slidenum">
              <a:rPr lang="en-US" smtClean="0"/>
              <a:pPr/>
              <a:t>91</a:t>
            </a:fld>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DD5D20-5543-4020-99A3-D47FB87E0149}" type="slidenum">
              <a:rPr lang="en-US"/>
              <a:pPr/>
              <a:t>92</a:t>
            </a:fld>
            <a:endParaRPr lang="en-US"/>
          </a:p>
        </p:txBody>
      </p:sp>
      <p:pic>
        <p:nvPicPr>
          <p:cNvPr id="1938434" name="Picture 2"/>
          <p:cNvPicPr>
            <a:picLocks noChangeAspect="1" noChangeArrowheads="1"/>
          </p:cNvPicPr>
          <p:nvPr/>
        </p:nvPicPr>
        <p:blipFill>
          <a:blip r:embed="rId3"/>
          <a:srcRect/>
          <a:stretch>
            <a:fillRect/>
          </a:stretch>
        </p:blipFill>
        <p:spPr bwMode="auto">
          <a:xfrm>
            <a:off x="1219200" y="838200"/>
            <a:ext cx="7086600" cy="5105400"/>
          </a:xfrm>
          <a:prstGeom prst="rect">
            <a:avLst/>
          </a:prstGeom>
          <a:noFill/>
          <a:ln w="9525">
            <a:noFill/>
            <a:miter lim="800000"/>
            <a:headEnd/>
            <a:tailEnd/>
          </a:ln>
        </p:spPr>
      </p:pic>
      <p:sp>
        <p:nvSpPr>
          <p:cNvPr id="1938435" name="Title 1"/>
          <p:cNvSpPr>
            <a:spLocks/>
          </p:cNvSpPr>
          <p:nvPr/>
        </p:nvSpPr>
        <p:spPr bwMode="auto">
          <a:xfrm>
            <a:off x="457200" y="228600"/>
            <a:ext cx="8229600" cy="403225"/>
          </a:xfrm>
          <a:prstGeom prst="rect">
            <a:avLst/>
          </a:prstGeom>
          <a:noFill/>
          <a:ln w="9525">
            <a:noFill/>
            <a:miter lim="800000"/>
            <a:headEnd/>
            <a:tailEnd/>
          </a:ln>
          <a:effectLst/>
        </p:spPr>
        <p:txBody>
          <a:bodyPr anchor="ctr"/>
          <a:lstStyle/>
          <a:p>
            <a:pPr eaLnBrk="1" hangingPunct="1">
              <a:lnSpc>
                <a:spcPct val="90000"/>
              </a:lnSpc>
            </a:pPr>
            <a:r>
              <a:rPr lang="en-US" sz="3200" i="1">
                <a:solidFill>
                  <a:srgbClr val="C80000"/>
                </a:solidFill>
              </a:rPr>
              <a:t>TLA+ Spec of MPI_Wait (Slide 1/2)</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AB40B2-5412-4DBC-907B-FC81424AF534}" type="slidenum">
              <a:rPr lang="en-US"/>
              <a:pPr/>
              <a:t>93</a:t>
            </a:fld>
            <a:endParaRPr lang="en-US"/>
          </a:p>
        </p:txBody>
      </p:sp>
      <p:pic>
        <p:nvPicPr>
          <p:cNvPr id="1940482" name="Picture 2"/>
          <p:cNvPicPr>
            <a:picLocks noChangeAspect="1" noChangeArrowheads="1"/>
          </p:cNvPicPr>
          <p:nvPr/>
        </p:nvPicPr>
        <p:blipFill>
          <a:blip r:embed="rId3"/>
          <a:srcRect/>
          <a:stretch>
            <a:fillRect/>
          </a:stretch>
        </p:blipFill>
        <p:spPr bwMode="auto">
          <a:xfrm>
            <a:off x="1447800" y="762000"/>
            <a:ext cx="6564313" cy="5257800"/>
          </a:xfrm>
          <a:prstGeom prst="rect">
            <a:avLst/>
          </a:prstGeom>
          <a:noFill/>
          <a:ln w="9525">
            <a:noFill/>
            <a:miter lim="800000"/>
            <a:headEnd/>
            <a:tailEnd/>
          </a:ln>
        </p:spPr>
      </p:pic>
      <p:sp>
        <p:nvSpPr>
          <p:cNvPr id="1940483" name="Title 1"/>
          <p:cNvSpPr>
            <a:spLocks/>
          </p:cNvSpPr>
          <p:nvPr/>
        </p:nvSpPr>
        <p:spPr bwMode="auto">
          <a:xfrm>
            <a:off x="457200" y="228600"/>
            <a:ext cx="8229600" cy="403225"/>
          </a:xfrm>
          <a:prstGeom prst="rect">
            <a:avLst/>
          </a:prstGeom>
          <a:noFill/>
          <a:ln w="9525">
            <a:noFill/>
            <a:miter lim="800000"/>
            <a:headEnd/>
            <a:tailEnd/>
          </a:ln>
          <a:effectLst/>
        </p:spPr>
        <p:txBody>
          <a:bodyPr anchor="ctr"/>
          <a:lstStyle/>
          <a:p>
            <a:pPr eaLnBrk="1" hangingPunct="1">
              <a:lnSpc>
                <a:spcPct val="90000"/>
              </a:lnSpc>
            </a:pPr>
            <a:r>
              <a:rPr lang="en-US" sz="3200" i="1">
                <a:solidFill>
                  <a:srgbClr val="C80000"/>
                </a:solidFill>
              </a:rPr>
              <a:t>TLA+ Spec of MPI_Wait (Slide 2/2) </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3"/>
          <p:cNvSpPr>
            <a:spLocks noGrp="1"/>
          </p:cNvSpPr>
          <p:nvPr>
            <p:ph type="sldNum" sz="quarter" idx="12"/>
          </p:nvPr>
        </p:nvSpPr>
        <p:spPr/>
        <p:txBody>
          <a:bodyPr/>
          <a:lstStyle/>
          <a:p>
            <a:fld id="{E0F1E993-A1F8-48A1-B754-810A78BEA9E8}" type="slidenum">
              <a:rPr lang="en-US"/>
              <a:pPr/>
              <a:t>94</a:t>
            </a:fld>
            <a:endParaRPr lang="en-US"/>
          </a:p>
        </p:txBody>
      </p:sp>
      <p:sp>
        <p:nvSpPr>
          <p:cNvPr id="1942530" name="Freeform 2"/>
          <p:cNvSpPr>
            <a:spLocks/>
          </p:cNvSpPr>
          <p:nvPr/>
        </p:nvSpPr>
        <p:spPr bwMode="auto">
          <a:xfrm>
            <a:off x="3733800" y="1295400"/>
            <a:ext cx="2044700" cy="4800600"/>
          </a:xfrm>
          <a:custGeom>
            <a:avLst/>
            <a:gdLst/>
            <a:ahLst/>
            <a:cxnLst>
              <a:cxn ang="0">
                <a:pos x="1152" y="0"/>
              </a:cxn>
              <a:cxn ang="0">
                <a:pos x="1152" y="1488"/>
              </a:cxn>
              <a:cxn ang="0">
                <a:pos x="336" y="1920"/>
              </a:cxn>
              <a:cxn ang="0">
                <a:pos x="0" y="3024"/>
              </a:cxn>
            </a:cxnLst>
            <a:rect l="0" t="0" r="r" b="b"/>
            <a:pathLst>
              <a:path w="1288" h="3024">
                <a:moveTo>
                  <a:pt x="1152" y="0"/>
                </a:moveTo>
                <a:cubicBezTo>
                  <a:pt x="1220" y="584"/>
                  <a:pt x="1288" y="1168"/>
                  <a:pt x="1152" y="1488"/>
                </a:cubicBezTo>
                <a:cubicBezTo>
                  <a:pt x="1016" y="1808"/>
                  <a:pt x="528" y="1664"/>
                  <a:pt x="336" y="1920"/>
                </a:cubicBezTo>
                <a:cubicBezTo>
                  <a:pt x="144" y="2176"/>
                  <a:pt x="72" y="2600"/>
                  <a:pt x="0" y="3024"/>
                </a:cubicBezTo>
              </a:path>
            </a:pathLst>
          </a:custGeom>
          <a:noFill/>
          <a:ln w="38100" cap="flat" cmpd="sng">
            <a:solidFill>
              <a:srgbClr val="FF33CC"/>
            </a:solidFill>
            <a:prstDash val="solid"/>
            <a:round/>
            <a:headEnd type="none" w="sm" len="sm"/>
            <a:tailEnd type="triangle" w="med" len="med"/>
          </a:ln>
          <a:effectLst/>
        </p:spPr>
        <p:txBody>
          <a:bodyPr/>
          <a:lstStyle/>
          <a:p>
            <a:endParaRPr lang="en-US"/>
          </a:p>
        </p:txBody>
      </p:sp>
      <p:sp>
        <p:nvSpPr>
          <p:cNvPr id="1942531" name="Freeform 3"/>
          <p:cNvSpPr>
            <a:spLocks/>
          </p:cNvSpPr>
          <p:nvPr/>
        </p:nvSpPr>
        <p:spPr bwMode="auto">
          <a:xfrm flipH="1">
            <a:off x="5118100" y="1295400"/>
            <a:ext cx="2044700" cy="4800600"/>
          </a:xfrm>
          <a:custGeom>
            <a:avLst/>
            <a:gdLst/>
            <a:ahLst/>
            <a:cxnLst>
              <a:cxn ang="0">
                <a:pos x="1152" y="0"/>
              </a:cxn>
              <a:cxn ang="0">
                <a:pos x="1152" y="1488"/>
              </a:cxn>
              <a:cxn ang="0">
                <a:pos x="336" y="1920"/>
              </a:cxn>
              <a:cxn ang="0">
                <a:pos x="0" y="3024"/>
              </a:cxn>
            </a:cxnLst>
            <a:rect l="0" t="0" r="r" b="b"/>
            <a:pathLst>
              <a:path w="1288" h="3024">
                <a:moveTo>
                  <a:pt x="1152" y="0"/>
                </a:moveTo>
                <a:cubicBezTo>
                  <a:pt x="1220" y="584"/>
                  <a:pt x="1288" y="1168"/>
                  <a:pt x="1152" y="1488"/>
                </a:cubicBezTo>
                <a:cubicBezTo>
                  <a:pt x="1016" y="1808"/>
                  <a:pt x="528" y="1664"/>
                  <a:pt x="336" y="1920"/>
                </a:cubicBezTo>
                <a:cubicBezTo>
                  <a:pt x="144" y="2176"/>
                  <a:pt x="72" y="2600"/>
                  <a:pt x="0" y="3024"/>
                </a:cubicBezTo>
              </a:path>
            </a:pathLst>
          </a:custGeom>
          <a:noFill/>
          <a:ln w="38100" cap="flat" cmpd="sng">
            <a:solidFill>
              <a:srgbClr val="CC3300"/>
            </a:solidFill>
            <a:prstDash val="solid"/>
            <a:round/>
            <a:headEnd type="none" w="sm" len="sm"/>
            <a:tailEnd type="triangle" w="med" len="med"/>
          </a:ln>
          <a:effectLst/>
        </p:spPr>
        <p:txBody>
          <a:bodyPr/>
          <a:lstStyle/>
          <a:p>
            <a:endParaRPr lang="en-US"/>
          </a:p>
        </p:txBody>
      </p:sp>
      <p:sp>
        <p:nvSpPr>
          <p:cNvPr id="1942532" name="Title 1"/>
          <p:cNvSpPr>
            <a:spLocks noGrp="1"/>
          </p:cNvSpPr>
          <p:nvPr>
            <p:ph type="title" idx="4294967295"/>
          </p:nvPr>
        </p:nvSpPr>
        <p:spPr>
          <a:xfrm>
            <a:off x="457200" y="322263"/>
            <a:ext cx="8229600" cy="554037"/>
          </a:xfrm>
        </p:spPr>
        <p:txBody>
          <a:bodyPr lIns="91440" tIns="45720" rIns="91440" bIns="45720" anchor="ctr"/>
          <a:lstStyle/>
          <a:p>
            <a:pPr eaLnBrk="1" hangingPunct="1"/>
            <a:r>
              <a:rPr lang="en-US" sz="3200"/>
              <a:t>Executable Formal Specification can help validate our understanding of MPI …</a:t>
            </a:r>
          </a:p>
        </p:txBody>
      </p:sp>
      <p:sp>
        <p:nvSpPr>
          <p:cNvPr id="4" name="Date Placeholder 3"/>
          <p:cNvSpPr txBox="1">
            <a:spLocks noGrp="1"/>
          </p:cNvSpPr>
          <p:nvPr/>
        </p:nvSpPr>
        <p:spPr>
          <a:xfrm>
            <a:off x="457200" y="6356350"/>
            <a:ext cx="2133600" cy="365125"/>
          </a:xfrm>
          <a:prstGeom prst="rect">
            <a:avLst/>
          </a:prstGeom>
          <a:noFill/>
        </p:spPr>
        <p:txBody>
          <a:bodyPr anchor="ctr"/>
          <a:lstStyle/>
          <a:p>
            <a:pPr eaLnBrk="1" fontAlgn="auto" hangingPunct="1">
              <a:spcBef>
                <a:spcPts val="0"/>
              </a:spcBef>
              <a:spcAft>
                <a:spcPts val="0"/>
              </a:spcAft>
              <a:defRPr/>
            </a:pPr>
            <a:fld id="{BB6AC72F-9A12-4AD7-9A96-A408F606E78E}" type="datetime1">
              <a:rPr lang="en-US" sz="1200" b="0">
                <a:solidFill>
                  <a:schemeClr val="tx1">
                    <a:tint val="75000"/>
                  </a:schemeClr>
                </a:solidFill>
                <a:latin typeface="+mn-lt"/>
              </a:rPr>
              <a:pPr eaLnBrk="1" fontAlgn="auto" hangingPunct="1">
                <a:spcBef>
                  <a:spcPts val="0"/>
                </a:spcBef>
                <a:spcAft>
                  <a:spcPts val="0"/>
                </a:spcAft>
                <a:defRPr/>
              </a:pPr>
              <a:t>2/16/2009</a:t>
            </a:fld>
            <a:endParaRPr lang="en-US" sz="1200" b="0">
              <a:solidFill>
                <a:schemeClr val="tx1">
                  <a:tint val="75000"/>
                </a:schemeClr>
              </a:solidFill>
              <a:latin typeface="+mn-lt"/>
            </a:endParaRPr>
          </a:p>
        </p:txBody>
      </p:sp>
      <p:grpSp>
        <p:nvGrpSpPr>
          <p:cNvPr id="2" name="Group 24"/>
          <p:cNvGrpSpPr>
            <a:grpSpLocks/>
          </p:cNvGrpSpPr>
          <p:nvPr/>
        </p:nvGrpSpPr>
        <p:grpSpPr bwMode="auto">
          <a:xfrm>
            <a:off x="1752600" y="1676400"/>
            <a:ext cx="5638800" cy="3932238"/>
            <a:chOff x="1905000" y="1676400"/>
            <a:chExt cx="5638800" cy="3931920"/>
          </a:xfrm>
        </p:grpSpPr>
        <p:sp>
          <p:nvSpPr>
            <p:cNvPr id="11" name="Rounded Rectangle 10"/>
            <p:cNvSpPr/>
            <p:nvPr/>
          </p:nvSpPr>
          <p:spPr>
            <a:xfrm>
              <a:off x="1905000" y="4069080"/>
              <a:ext cx="1828800" cy="731520"/>
            </a:xfrm>
            <a:prstGeom prst="roundRect">
              <a:avLst/>
            </a:prstGeom>
            <a:gradFill>
              <a:gsLst>
                <a:gs pos="0">
                  <a:schemeClr val="accent1">
                    <a:shade val="51000"/>
                    <a:satMod val="130000"/>
                    <a:alpha val="69000"/>
                  </a:schemeClr>
                </a:gs>
                <a:gs pos="80000">
                  <a:schemeClr val="accent1">
                    <a:shade val="93000"/>
                    <a:satMod val="130000"/>
                  </a:schemeClr>
                </a:gs>
                <a:gs pos="100000">
                  <a:schemeClr val="accent1">
                    <a:shade val="94000"/>
                    <a:satMod val="135000"/>
                  </a:schemeClr>
                </a:gs>
              </a:gsLst>
            </a:gradFill>
            <a:ln>
              <a:no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a:bevelB/>
            </a:sp3d>
          </p:spPr>
          <p:style>
            <a:lnRef idx="0">
              <a:schemeClr val="accent1"/>
            </a:lnRef>
            <a:fillRef idx="3">
              <a:schemeClr val="accent1"/>
            </a:fillRef>
            <a:effectRef idx="3">
              <a:schemeClr val="accent1"/>
            </a:effectRef>
            <a:fontRef idx="minor">
              <a:schemeClr val="lt1"/>
            </a:fontRef>
          </p:style>
          <p:txBody>
            <a:bodyPr anchor="ctr"/>
            <a:lstStyle/>
            <a:p>
              <a:pPr algn="ctr" eaLnBrk="1" hangingPunct="1"/>
              <a:r>
                <a:rPr lang="en-US" sz="1800">
                  <a:solidFill>
                    <a:srgbClr val="FFFF00"/>
                  </a:solidFill>
                  <a:latin typeface="Calibri" pitchFamily="34" charset="0"/>
                </a:rPr>
                <a:t>TLA+ MPI </a:t>
              </a:r>
            </a:p>
            <a:p>
              <a:pPr algn="ctr" eaLnBrk="1" hangingPunct="1"/>
              <a:r>
                <a:rPr lang="en-US" sz="1800">
                  <a:solidFill>
                    <a:srgbClr val="FFFF00"/>
                  </a:solidFill>
                  <a:latin typeface="Calibri" pitchFamily="34" charset="0"/>
                </a:rPr>
                <a:t>Library Model</a:t>
              </a:r>
            </a:p>
          </p:txBody>
        </p:sp>
        <p:sp>
          <p:nvSpPr>
            <p:cNvPr id="15" name="Rounded Rectangle 14"/>
            <p:cNvSpPr/>
            <p:nvPr/>
          </p:nvSpPr>
          <p:spPr>
            <a:xfrm>
              <a:off x="3810000" y="4069080"/>
              <a:ext cx="1828800" cy="731520"/>
            </a:xfrm>
            <a:prstGeom prst="roundRect">
              <a:avLst/>
            </a:prstGeom>
            <a:gradFill>
              <a:gsLst>
                <a:gs pos="0">
                  <a:schemeClr val="accent1">
                    <a:shade val="51000"/>
                    <a:satMod val="130000"/>
                    <a:alpha val="69000"/>
                  </a:schemeClr>
                </a:gs>
                <a:gs pos="80000">
                  <a:schemeClr val="accent1">
                    <a:shade val="93000"/>
                    <a:satMod val="130000"/>
                  </a:schemeClr>
                </a:gs>
                <a:gs pos="100000">
                  <a:schemeClr val="accent1">
                    <a:shade val="94000"/>
                    <a:satMod val="135000"/>
                  </a:schemeClr>
                </a:gs>
              </a:gsLst>
            </a:gradFill>
            <a:ln>
              <a:no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a:bevelB/>
            </a:sp3d>
          </p:spPr>
          <p:style>
            <a:lnRef idx="0">
              <a:schemeClr val="accent1"/>
            </a:lnRef>
            <a:fillRef idx="3">
              <a:schemeClr val="accent1"/>
            </a:fillRef>
            <a:effectRef idx="3">
              <a:schemeClr val="accent1"/>
            </a:effectRef>
            <a:fontRef idx="minor">
              <a:schemeClr val="lt1"/>
            </a:fontRef>
          </p:style>
          <p:txBody>
            <a:bodyPr anchor="ctr"/>
            <a:lstStyle/>
            <a:p>
              <a:pPr algn="ctr" eaLnBrk="1" hangingPunct="1"/>
              <a:r>
                <a:rPr lang="en-US" sz="1800">
                  <a:solidFill>
                    <a:srgbClr val="FFFF00"/>
                  </a:solidFill>
                  <a:latin typeface="Calibri" pitchFamily="34" charset="0"/>
                </a:rPr>
                <a:t>TLA+   Prog. Model</a:t>
              </a:r>
            </a:p>
          </p:txBody>
        </p:sp>
        <p:sp>
          <p:nvSpPr>
            <p:cNvPr id="16" name="Rounded Rectangle 15"/>
            <p:cNvSpPr/>
            <p:nvPr/>
          </p:nvSpPr>
          <p:spPr>
            <a:xfrm>
              <a:off x="5715000" y="4069080"/>
              <a:ext cx="1828800" cy="731520"/>
            </a:xfrm>
            <a:prstGeom prst="roundRect">
              <a:avLst/>
            </a:prstGeom>
            <a:gradFill>
              <a:gsLst>
                <a:gs pos="0">
                  <a:schemeClr val="accent1">
                    <a:shade val="51000"/>
                    <a:satMod val="130000"/>
                    <a:alpha val="69000"/>
                  </a:schemeClr>
                </a:gs>
                <a:gs pos="80000">
                  <a:schemeClr val="accent1">
                    <a:shade val="93000"/>
                    <a:satMod val="130000"/>
                  </a:schemeClr>
                </a:gs>
                <a:gs pos="100000">
                  <a:schemeClr val="accent1">
                    <a:shade val="94000"/>
                    <a:satMod val="135000"/>
                  </a:schemeClr>
                </a:gs>
              </a:gsLst>
            </a:gradFill>
            <a:ln>
              <a:no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a:bevelB/>
            </a:sp3d>
          </p:spPr>
          <p:style>
            <a:lnRef idx="0">
              <a:schemeClr val="accent1"/>
            </a:lnRef>
            <a:fillRef idx="3">
              <a:schemeClr val="accent1"/>
            </a:fillRef>
            <a:effectRef idx="3">
              <a:schemeClr val="accent1"/>
            </a:effectRef>
            <a:fontRef idx="minor">
              <a:schemeClr val="lt1"/>
            </a:fontRef>
          </p:style>
          <p:txBody>
            <a:bodyPr anchor="ctr"/>
            <a:lstStyle/>
            <a:p>
              <a:pPr algn="ctr" eaLnBrk="1" fontAlgn="auto" hangingPunct="1">
                <a:spcBef>
                  <a:spcPts val="0"/>
                </a:spcBef>
                <a:spcAft>
                  <a:spcPts val="0"/>
                </a:spcAft>
                <a:defRPr/>
              </a:pPr>
              <a:r>
                <a:rPr lang="en-US" sz="1600" b="0" dirty="0">
                  <a:solidFill>
                    <a:schemeClr val="bg1"/>
                  </a:solidFill>
                </a:rPr>
                <a:t>MPIC Program Model</a:t>
              </a:r>
            </a:p>
          </p:txBody>
        </p:sp>
        <p:sp>
          <p:nvSpPr>
            <p:cNvPr id="19" name="Rounded Rectangle 18"/>
            <p:cNvSpPr/>
            <p:nvPr/>
          </p:nvSpPr>
          <p:spPr>
            <a:xfrm>
              <a:off x="3810000" y="1676400"/>
              <a:ext cx="1828800" cy="731520"/>
            </a:xfrm>
            <a:prstGeom prst="roundRect">
              <a:avLst/>
            </a:prstGeom>
            <a:gradFill>
              <a:gsLst>
                <a:gs pos="0">
                  <a:schemeClr val="accent1">
                    <a:shade val="51000"/>
                    <a:satMod val="130000"/>
                    <a:alpha val="69000"/>
                  </a:schemeClr>
                </a:gs>
                <a:gs pos="80000">
                  <a:schemeClr val="accent1">
                    <a:shade val="93000"/>
                    <a:satMod val="130000"/>
                  </a:schemeClr>
                </a:gs>
                <a:gs pos="100000">
                  <a:schemeClr val="accent1">
                    <a:shade val="94000"/>
                    <a:satMod val="135000"/>
                  </a:schemeClr>
                </a:gs>
              </a:gsLst>
            </a:gradFill>
            <a:ln>
              <a:no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a:bevelB/>
            </a:sp3d>
          </p:spPr>
          <p:style>
            <a:lnRef idx="0">
              <a:schemeClr val="accent1"/>
            </a:lnRef>
            <a:fillRef idx="3">
              <a:schemeClr val="accent1"/>
            </a:fillRef>
            <a:effectRef idx="3">
              <a:schemeClr val="accent1"/>
            </a:effectRef>
            <a:fontRef idx="minor">
              <a:schemeClr val="lt1"/>
            </a:fontRef>
          </p:style>
          <p:txBody>
            <a:bodyPr anchor="ctr"/>
            <a:lstStyle/>
            <a:p>
              <a:pPr algn="ctr" eaLnBrk="1" hangingPunct="1"/>
              <a:r>
                <a:rPr lang="en-US" sz="1800">
                  <a:solidFill>
                    <a:srgbClr val="FFFF00"/>
                  </a:solidFill>
                  <a:latin typeface="Calibri" pitchFamily="34" charset="0"/>
                </a:rPr>
                <a:t>Visual Studio 2005</a:t>
              </a:r>
            </a:p>
          </p:txBody>
        </p:sp>
        <p:sp>
          <p:nvSpPr>
            <p:cNvPr id="20" name="Rounded Rectangle 19"/>
            <p:cNvSpPr/>
            <p:nvPr/>
          </p:nvSpPr>
          <p:spPr>
            <a:xfrm>
              <a:off x="3810000" y="2468880"/>
              <a:ext cx="3733800" cy="731520"/>
            </a:xfrm>
            <a:prstGeom prst="roundRect">
              <a:avLst/>
            </a:prstGeom>
            <a:gradFill>
              <a:gsLst>
                <a:gs pos="0">
                  <a:schemeClr val="accent1">
                    <a:shade val="51000"/>
                    <a:satMod val="130000"/>
                    <a:alpha val="69000"/>
                  </a:schemeClr>
                </a:gs>
                <a:gs pos="80000">
                  <a:schemeClr val="accent1">
                    <a:shade val="93000"/>
                    <a:satMod val="130000"/>
                  </a:schemeClr>
                </a:gs>
                <a:gs pos="100000">
                  <a:schemeClr val="accent1">
                    <a:shade val="94000"/>
                    <a:satMod val="135000"/>
                  </a:schemeClr>
                </a:gs>
              </a:gsLst>
            </a:gradFill>
            <a:ln>
              <a:no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a:bevelB/>
            </a:sp3d>
          </p:spPr>
          <p:style>
            <a:lnRef idx="0">
              <a:schemeClr val="accent1"/>
            </a:lnRef>
            <a:fillRef idx="3">
              <a:schemeClr val="accent1"/>
            </a:fillRef>
            <a:effectRef idx="3">
              <a:schemeClr val="accent1"/>
            </a:effectRef>
            <a:fontRef idx="minor">
              <a:schemeClr val="lt1"/>
            </a:fontRef>
          </p:style>
          <p:txBody>
            <a:bodyPr anchor="ctr"/>
            <a:lstStyle/>
            <a:p>
              <a:pPr algn="ctr" eaLnBrk="1" hangingPunct="1"/>
              <a:r>
                <a:rPr lang="en-US" sz="1800">
                  <a:solidFill>
                    <a:srgbClr val="FFFF00"/>
                  </a:solidFill>
                  <a:latin typeface="Calibri" pitchFamily="34" charset="0"/>
                </a:rPr>
                <a:t>Phoenix Compiler</a:t>
              </a:r>
            </a:p>
          </p:txBody>
        </p:sp>
        <p:sp>
          <p:nvSpPr>
            <p:cNvPr id="21" name="Rounded Rectangle 20"/>
            <p:cNvSpPr/>
            <p:nvPr/>
          </p:nvSpPr>
          <p:spPr>
            <a:xfrm>
              <a:off x="1905000" y="4876800"/>
              <a:ext cx="3733800" cy="731520"/>
            </a:xfrm>
            <a:prstGeom prst="roundRect">
              <a:avLst/>
            </a:prstGeom>
            <a:gradFill>
              <a:gsLst>
                <a:gs pos="0">
                  <a:schemeClr val="accent1">
                    <a:shade val="51000"/>
                    <a:satMod val="130000"/>
                    <a:alpha val="69000"/>
                  </a:schemeClr>
                </a:gs>
                <a:gs pos="80000">
                  <a:schemeClr val="accent1">
                    <a:shade val="93000"/>
                    <a:satMod val="130000"/>
                  </a:schemeClr>
                </a:gs>
                <a:gs pos="100000">
                  <a:schemeClr val="accent1">
                    <a:shade val="94000"/>
                    <a:satMod val="135000"/>
                  </a:schemeClr>
                </a:gs>
              </a:gsLst>
            </a:gradFill>
            <a:ln>
              <a:no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a:bevelB/>
            </a:sp3d>
          </p:spPr>
          <p:style>
            <a:lnRef idx="0">
              <a:schemeClr val="accent1"/>
            </a:lnRef>
            <a:fillRef idx="3">
              <a:schemeClr val="accent1"/>
            </a:fillRef>
            <a:effectRef idx="3">
              <a:schemeClr val="accent1"/>
            </a:effectRef>
            <a:fontRef idx="minor">
              <a:schemeClr val="lt1"/>
            </a:fontRef>
          </p:style>
          <p:txBody>
            <a:bodyPr anchor="ctr"/>
            <a:lstStyle/>
            <a:p>
              <a:pPr algn="ctr" eaLnBrk="1" hangingPunct="1"/>
              <a:r>
                <a:rPr lang="en-US" sz="1800">
                  <a:solidFill>
                    <a:srgbClr val="FFFF00"/>
                  </a:solidFill>
                  <a:latin typeface="Calibri" pitchFamily="34" charset="0"/>
                </a:rPr>
                <a:t>TLC Model Checker</a:t>
              </a:r>
            </a:p>
          </p:txBody>
        </p:sp>
        <p:sp>
          <p:nvSpPr>
            <p:cNvPr id="22" name="Rounded Rectangle 21"/>
            <p:cNvSpPr/>
            <p:nvPr/>
          </p:nvSpPr>
          <p:spPr>
            <a:xfrm>
              <a:off x="5715000" y="4876800"/>
              <a:ext cx="1828800" cy="731520"/>
            </a:xfrm>
            <a:prstGeom prst="roundRect">
              <a:avLst/>
            </a:prstGeom>
            <a:gradFill>
              <a:gsLst>
                <a:gs pos="0">
                  <a:schemeClr val="accent1">
                    <a:shade val="51000"/>
                    <a:satMod val="130000"/>
                    <a:alpha val="69000"/>
                  </a:schemeClr>
                </a:gs>
                <a:gs pos="80000">
                  <a:schemeClr val="accent1">
                    <a:shade val="93000"/>
                    <a:satMod val="130000"/>
                  </a:schemeClr>
                </a:gs>
                <a:gs pos="100000">
                  <a:schemeClr val="accent1">
                    <a:shade val="94000"/>
                    <a:satMod val="135000"/>
                  </a:schemeClr>
                </a:gs>
              </a:gsLst>
            </a:gradFill>
            <a:ln>
              <a:no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a:bevelB/>
            </a:sp3d>
          </p:spPr>
          <p:style>
            <a:lnRef idx="0">
              <a:schemeClr val="accent1"/>
            </a:lnRef>
            <a:fillRef idx="3">
              <a:schemeClr val="accent1"/>
            </a:fillRef>
            <a:effectRef idx="3">
              <a:schemeClr val="accent1"/>
            </a:effectRef>
            <a:fontRef idx="minor">
              <a:schemeClr val="lt1"/>
            </a:fontRef>
          </p:style>
          <p:txBody>
            <a:bodyPr anchor="ctr"/>
            <a:lstStyle/>
            <a:p>
              <a:pPr algn="ctr" eaLnBrk="1" fontAlgn="auto" hangingPunct="1">
                <a:spcBef>
                  <a:spcPts val="0"/>
                </a:spcBef>
                <a:spcAft>
                  <a:spcPts val="0"/>
                </a:spcAft>
                <a:defRPr/>
              </a:pPr>
              <a:r>
                <a:rPr lang="en-US" sz="1600" b="0" dirty="0">
                  <a:solidFill>
                    <a:schemeClr val="bg1"/>
                  </a:solidFill>
                </a:rPr>
                <a:t>MPIC Model Checker</a:t>
              </a:r>
            </a:p>
          </p:txBody>
        </p:sp>
        <p:sp>
          <p:nvSpPr>
            <p:cNvPr id="23" name="Rounded Rectangle 22"/>
            <p:cNvSpPr/>
            <p:nvPr/>
          </p:nvSpPr>
          <p:spPr>
            <a:xfrm>
              <a:off x="5715000" y="1676400"/>
              <a:ext cx="1828800" cy="731520"/>
            </a:xfrm>
            <a:prstGeom prst="roundRect">
              <a:avLst/>
            </a:prstGeom>
            <a:gradFill>
              <a:gsLst>
                <a:gs pos="0">
                  <a:schemeClr val="accent1">
                    <a:shade val="51000"/>
                    <a:satMod val="130000"/>
                    <a:alpha val="69000"/>
                  </a:schemeClr>
                </a:gs>
                <a:gs pos="80000">
                  <a:schemeClr val="accent1">
                    <a:shade val="93000"/>
                    <a:satMod val="130000"/>
                  </a:schemeClr>
                </a:gs>
                <a:gs pos="100000">
                  <a:schemeClr val="accent1">
                    <a:shade val="94000"/>
                    <a:satMod val="135000"/>
                  </a:schemeClr>
                </a:gs>
              </a:gsLst>
            </a:gradFill>
            <a:ln>
              <a:no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a:bevelB/>
            </a:sp3d>
          </p:spPr>
          <p:style>
            <a:lnRef idx="0">
              <a:schemeClr val="accent1"/>
            </a:lnRef>
            <a:fillRef idx="3">
              <a:schemeClr val="accent1"/>
            </a:fillRef>
            <a:effectRef idx="3">
              <a:schemeClr val="accent1"/>
            </a:effectRef>
            <a:fontRef idx="minor">
              <a:schemeClr val="lt1"/>
            </a:fontRef>
          </p:style>
          <p:txBody>
            <a:bodyPr anchor="ctr"/>
            <a:lstStyle/>
            <a:p>
              <a:pPr algn="ctr" eaLnBrk="1" hangingPunct="1"/>
              <a:r>
                <a:rPr lang="en-US" sz="1600" b="0">
                  <a:solidFill>
                    <a:schemeClr val="bg1"/>
                  </a:solidFill>
                  <a:latin typeface="Calibri" pitchFamily="34" charset="0"/>
                </a:rPr>
                <a:t> </a:t>
              </a:r>
              <a:r>
                <a:rPr lang="en-US" sz="1800">
                  <a:solidFill>
                    <a:srgbClr val="FFFF00"/>
                  </a:solidFill>
                  <a:latin typeface="Calibri" pitchFamily="34" charset="0"/>
                </a:rPr>
                <a:t>Verification Environment</a:t>
              </a:r>
            </a:p>
          </p:txBody>
        </p:sp>
        <p:sp>
          <p:nvSpPr>
            <p:cNvPr id="24" name="Rounded Rectangle 23"/>
            <p:cNvSpPr/>
            <p:nvPr/>
          </p:nvSpPr>
          <p:spPr>
            <a:xfrm>
              <a:off x="3810000" y="3276600"/>
              <a:ext cx="3733800" cy="731520"/>
            </a:xfrm>
            <a:prstGeom prst="roundRect">
              <a:avLst/>
            </a:prstGeom>
            <a:gradFill>
              <a:gsLst>
                <a:gs pos="0">
                  <a:schemeClr val="accent1">
                    <a:shade val="51000"/>
                    <a:satMod val="130000"/>
                    <a:alpha val="69000"/>
                  </a:schemeClr>
                </a:gs>
                <a:gs pos="80000">
                  <a:schemeClr val="accent1">
                    <a:shade val="93000"/>
                    <a:satMod val="130000"/>
                  </a:schemeClr>
                </a:gs>
                <a:gs pos="100000">
                  <a:schemeClr val="accent1">
                    <a:shade val="94000"/>
                    <a:satMod val="135000"/>
                  </a:schemeClr>
                </a:gs>
              </a:gsLst>
            </a:gradFill>
            <a:ln>
              <a:no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a:bevelB/>
            </a:sp3d>
          </p:spPr>
          <p:style>
            <a:lnRef idx="0">
              <a:schemeClr val="accent1"/>
            </a:lnRef>
            <a:fillRef idx="3">
              <a:schemeClr val="accent1"/>
            </a:fillRef>
            <a:effectRef idx="3">
              <a:schemeClr val="accent1"/>
            </a:effectRef>
            <a:fontRef idx="minor">
              <a:schemeClr val="lt1"/>
            </a:fontRef>
          </p:style>
          <p:txBody>
            <a:bodyPr anchor="ctr"/>
            <a:lstStyle/>
            <a:p>
              <a:pPr algn="ctr" eaLnBrk="1" hangingPunct="1"/>
              <a:r>
                <a:rPr lang="en-US" sz="1800">
                  <a:solidFill>
                    <a:srgbClr val="FFFF00"/>
                  </a:solidFill>
                  <a:latin typeface="Calibri" pitchFamily="34" charset="0"/>
                </a:rPr>
                <a:t>MPIC IR</a:t>
              </a:r>
            </a:p>
          </p:txBody>
        </p:sp>
      </p:grpSp>
      <p:sp>
        <p:nvSpPr>
          <p:cNvPr id="1942562" name="Text Box 34"/>
          <p:cNvSpPr txBox="1">
            <a:spLocks noChangeArrowheads="1"/>
          </p:cNvSpPr>
          <p:nvPr/>
        </p:nvSpPr>
        <p:spPr bwMode="auto">
          <a:xfrm>
            <a:off x="2346325" y="5802313"/>
            <a:ext cx="982663" cy="304800"/>
          </a:xfrm>
          <a:prstGeom prst="rect">
            <a:avLst/>
          </a:prstGeom>
          <a:noFill/>
          <a:ln w="12700">
            <a:noFill/>
            <a:miter lim="800000"/>
            <a:headEnd type="none" w="sm" len="sm"/>
            <a:tailEnd type="none" w="sm" len="sm"/>
          </a:ln>
          <a:effectLst/>
        </p:spPr>
        <p:txBody>
          <a:bodyPr wrap="none">
            <a:spAutoFit/>
          </a:bodyPr>
          <a:lstStyle/>
          <a:p>
            <a:r>
              <a:rPr lang="en-US"/>
              <a:t>FMICS 07</a:t>
            </a:r>
          </a:p>
        </p:txBody>
      </p:sp>
      <p:sp>
        <p:nvSpPr>
          <p:cNvPr id="1942563" name="Text Box 35"/>
          <p:cNvSpPr txBox="1">
            <a:spLocks noChangeArrowheads="1"/>
          </p:cNvSpPr>
          <p:nvPr/>
        </p:nvSpPr>
        <p:spPr bwMode="auto">
          <a:xfrm>
            <a:off x="7627938" y="5867400"/>
            <a:ext cx="1171575" cy="304800"/>
          </a:xfrm>
          <a:prstGeom prst="rect">
            <a:avLst/>
          </a:prstGeom>
          <a:noFill/>
          <a:ln w="12700">
            <a:noFill/>
            <a:miter lim="800000"/>
            <a:headEnd type="none" w="sm" len="sm"/>
            <a:tailEnd type="none" w="sm" len="sm"/>
          </a:ln>
          <a:effectLst/>
        </p:spPr>
        <p:txBody>
          <a:bodyPr wrap="none">
            <a:spAutoFit/>
          </a:bodyPr>
          <a:lstStyle/>
          <a:p>
            <a:r>
              <a:rPr lang="en-US"/>
              <a:t>PADTAD 07</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090716A-E0E0-4F2D-97A4-BCA895EEE8D7}" type="slidenum">
              <a:rPr lang="en-US"/>
              <a:pPr/>
              <a:t>95</a:t>
            </a:fld>
            <a:endParaRPr lang="en-US"/>
          </a:p>
        </p:txBody>
      </p:sp>
      <p:sp>
        <p:nvSpPr>
          <p:cNvPr id="1944578" name="Title 1"/>
          <p:cNvSpPr>
            <a:spLocks/>
          </p:cNvSpPr>
          <p:nvPr/>
        </p:nvSpPr>
        <p:spPr bwMode="auto">
          <a:xfrm>
            <a:off x="457200" y="228600"/>
            <a:ext cx="8229600" cy="403225"/>
          </a:xfrm>
          <a:prstGeom prst="rect">
            <a:avLst/>
          </a:prstGeom>
          <a:noFill/>
          <a:ln w="9525">
            <a:noFill/>
            <a:miter lim="800000"/>
            <a:headEnd/>
            <a:tailEnd/>
          </a:ln>
          <a:effectLst/>
        </p:spPr>
        <p:txBody>
          <a:bodyPr anchor="ctr"/>
          <a:lstStyle/>
          <a:p>
            <a:pPr eaLnBrk="1" hangingPunct="1">
              <a:lnSpc>
                <a:spcPct val="90000"/>
              </a:lnSpc>
            </a:pPr>
            <a:r>
              <a:rPr lang="en-US" sz="3200" i="1">
                <a:solidFill>
                  <a:srgbClr val="C80000"/>
                </a:solidFill>
              </a:rPr>
              <a:t>The Histrionics of FV for HPC (1) </a:t>
            </a:r>
          </a:p>
        </p:txBody>
      </p:sp>
      <p:pic>
        <p:nvPicPr>
          <p:cNvPr id="1944579" name="Picture 3" descr="Picture1"/>
          <p:cNvPicPr>
            <a:picLocks noChangeAspect="1" noChangeArrowheads="1"/>
          </p:cNvPicPr>
          <p:nvPr/>
        </p:nvPicPr>
        <p:blipFill>
          <a:blip r:embed="rId3"/>
          <a:srcRect/>
          <a:stretch>
            <a:fillRect/>
          </a:stretch>
        </p:blipFill>
        <p:spPr bwMode="auto">
          <a:xfrm>
            <a:off x="1143000" y="685800"/>
            <a:ext cx="7086600" cy="5351463"/>
          </a:xfrm>
          <a:prstGeom prst="rect">
            <a:avLst/>
          </a:prstGeom>
          <a:noFill/>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2DC0AEB-4AD5-4FDB-AE39-A1D102481BB0}" type="slidenum">
              <a:rPr lang="en-US"/>
              <a:pPr/>
              <a:t>96</a:t>
            </a:fld>
            <a:endParaRPr lang="en-US"/>
          </a:p>
        </p:txBody>
      </p:sp>
      <p:sp>
        <p:nvSpPr>
          <p:cNvPr id="1946626" name="Title 1"/>
          <p:cNvSpPr>
            <a:spLocks/>
          </p:cNvSpPr>
          <p:nvPr/>
        </p:nvSpPr>
        <p:spPr bwMode="auto">
          <a:xfrm>
            <a:off x="457200" y="228600"/>
            <a:ext cx="8229600" cy="403225"/>
          </a:xfrm>
          <a:prstGeom prst="rect">
            <a:avLst/>
          </a:prstGeom>
          <a:noFill/>
          <a:ln w="9525">
            <a:noFill/>
            <a:miter lim="800000"/>
            <a:headEnd/>
            <a:tailEnd/>
          </a:ln>
          <a:effectLst/>
        </p:spPr>
        <p:txBody>
          <a:bodyPr anchor="ctr"/>
          <a:lstStyle/>
          <a:p>
            <a:pPr eaLnBrk="1" hangingPunct="1">
              <a:lnSpc>
                <a:spcPct val="90000"/>
              </a:lnSpc>
            </a:pPr>
            <a:r>
              <a:rPr lang="en-US" sz="3200" i="1">
                <a:solidFill>
                  <a:srgbClr val="C80000"/>
                </a:solidFill>
              </a:rPr>
              <a:t>The Histrionics of FV for HPC (2) </a:t>
            </a:r>
          </a:p>
        </p:txBody>
      </p:sp>
      <p:pic>
        <p:nvPicPr>
          <p:cNvPr id="1946627" name="Picture 3" descr="Picture2"/>
          <p:cNvPicPr>
            <a:picLocks noChangeAspect="1" noChangeArrowheads="1"/>
          </p:cNvPicPr>
          <p:nvPr/>
        </p:nvPicPr>
        <p:blipFill>
          <a:blip r:embed="rId3"/>
          <a:srcRect/>
          <a:stretch>
            <a:fillRect/>
          </a:stretch>
        </p:blipFill>
        <p:spPr bwMode="auto">
          <a:xfrm>
            <a:off x="2109788" y="685800"/>
            <a:ext cx="5205412" cy="5334000"/>
          </a:xfrm>
          <a:prstGeom prst="rect">
            <a:avLst/>
          </a:prstGeom>
          <a:noFill/>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8D86BF74-9730-4C77-AE90-2CFBF7BA0D43}" type="slidenum">
              <a:rPr lang="en-US"/>
              <a:pPr/>
              <a:t>97</a:t>
            </a:fld>
            <a:endParaRPr lang="en-US"/>
          </a:p>
        </p:txBody>
      </p:sp>
      <p:sp>
        <p:nvSpPr>
          <p:cNvPr id="1948674" name="Rectangle 2"/>
          <p:cNvSpPr>
            <a:spLocks noGrp="1" noChangeArrowheads="1"/>
          </p:cNvSpPr>
          <p:nvPr>
            <p:ph type="title"/>
          </p:nvPr>
        </p:nvSpPr>
        <p:spPr>
          <a:xfrm>
            <a:off x="0" y="274638"/>
            <a:ext cx="9144000" cy="1143000"/>
          </a:xfrm>
        </p:spPr>
        <p:txBody>
          <a:bodyPr/>
          <a:lstStyle/>
          <a:p>
            <a:r>
              <a:rPr lang="en-US" sz="3200"/>
              <a:t> Error-trace Visualization in VisualStudio</a:t>
            </a:r>
          </a:p>
        </p:txBody>
      </p:sp>
      <p:pic>
        <p:nvPicPr>
          <p:cNvPr id="1948675" name="Picture 3"/>
          <p:cNvPicPr>
            <a:picLocks noChangeAspect="1" noChangeArrowheads="1"/>
          </p:cNvPicPr>
          <p:nvPr/>
        </p:nvPicPr>
        <p:blipFill>
          <a:blip r:embed="rId4"/>
          <a:srcRect/>
          <a:stretch>
            <a:fillRect/>
          </a:stretch>
        </p:blipFill>
        <p:spPr bwMode="auto">
          <a:xfrm>
            <a:off x="1241425" y="1447800"/>
            <a:ext cx="6226175" cy="4670425"/>
          </a:xfrm>
          <a:prstGeom prst="rect">
            <a:avLst/>
          </a:prstGeom>
          <a:noFill/>
          <a:ln w="9525">
            <a:noFill/>
            <a:miter lim="800000"/>
            <a:headEnd/>
            <a:tailEnd/>
          </a:ln>
          <a:effectLst/>
        </p:spPr>
      </p:pic>
    </p:spTree>
  </p:cSld>
  <p:clrMapOvr>
    <a:masterClrMapping/>
  </p:clrMapOvr>
  <p:transition advTm="5000">
    <p:randomBa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p:txBody>
          <a:bodyPr/>
          <a:lstStyle/>
          <a:p>
            <a:fld id="{FC1D7B89-7DEA-49B0-9D06-0B16FAEDE85E}" type="slidenum">
              <a:rPr lang="en-US"/>
              <a:pPr/>
              <a:t>98</a:t>
            </a:fld>
            <a:endParaRPr lang="en-US"/>
          </a:p>
        </p:txBody>
      </p:sp>
      <p:sp>
        <p:nvSpPr>
          <p:cNvPr id="2577410" name="Rectangle 2"/>
          <p:cNvSpPr>
            <a:spLocks noGrp="1" noChangeArrowheads="1"/>
          </p:cNvSpPr>
          <p:nvPr>
            <p:ph type="title"/>
          </p:nvPr>
        </p:nvSpPr>
        <p:spPr>
          <a:xfrm>
            <a:off x="457200" y="3167063"/>
            <a:ext cx="8229600" cy="795337"/>
          </a:xfrm>
        </p:spPr>
        <p:txBody>
          <a:bodyPr/>
          <a:lstStyle/>
          <a:p>
            <a:r>
              <a:rPr lang="en-US" sz="2400" dirty="0" smtClean="0"/>
              <a:t>What does FIB do ?</a:t>
            </a:r>
            <a:br>
              <a:rPr lang="en-US" sz="2400" dirty="0" smtClean="0"/>
            </a:br>
            <a:r>
              <a:rPr lang="en-US" sz="2400" dirty="0" smtClean="0"/>
              <a:t/>
            </a:r>
            <a:br>
              <a:rPr lang="en-US" sz="2400" dirty="0" smtClean="0"/>
            </a:br>
            <a:r>
              <a:rPr lang="en-US" sz="2400" dirty="0" smtClean="0">
                <a:solidFill>
                  <a:srgbClr val="002060"/>
                </a:solidFill>
              </a:rPr>
              <a:t>FIB rides on top of ISP</a:t>
            </a:r>
            <a:br>
              <a:rPr lang="en-US" sz="2400" dirty="0" smtClean="0">
                <a:solidFill>
                  <a:srgbClr val="002060"/>
                </a:solidFill>
              </a:rPr>
            </a:br>
            <a:r>
              <a:rPr lang="en-US" sz="2400" dirty="0" smtClean="0">
                <a:solidFill>
                  <a:srgbClr val="002060"/>
                </a:solidFill>
              </a:rPr>
              <a:t/>
            </a:r>
            <a:br>
              <a:rPr lang="en-US" sz="2400" dirty="0" smtClean="0">
                <a:solidFill>
                  <a:srgbClr val="002060"/>
                </a:solidFill>
              </a:rPr>
            </a:br>
            <a:r>
              <a:rPr lang="en-US" sz="2400" dirty="0" smtClean="0">
                <a:solidFill>
                  <a:srgbClr val="002060"/>
                </a:solidFill>
              </a:rPr>
              <a:t>It helps determine which MPI barriers are Functionally Irrelevant !</a:t>
            </a:r>
            <a:endParaRPr lang="en-US" sz="2400" dirty="0">
              <a:solidFill>
                <a:srgbClr val="002060"/>
              </a:solidFill>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DD4CB93A-4CCC-4255-BDF9-7C58987AE1C9}" type="slidenum">
              <a:rPr lang="en-US"/>
              <a:pPr/>
              <a:t>99</a:t>
            </a:fld>
            <a:endParaRPr lang="en-US"/>
          </a:p>
        </p:txBody>
      </p:sp>
      <p:sp>
        <p:nvSpPr>
          <p:cNvPr id="122882" name="Title 1"/>
          <p:cNvSpPr>
            <a:spLocks noGrp="1"/>
          </p:cNvSpPr>
          <p:nvPr>
            <p:ph type="title" idx="4294967295"/>
          </p:nvPr>
        </p:nvSpPr>
        <p:spPr>
          <a:xfrm>
            <a:off x="457200" y="228600"/>
            <a:ext cx="8686800" cy="914400"/>
          </a:xfrm>
        </p:spPr>
        <p:txBody>
          <a:bodyPr lIns="91440" tIns="45720" rIns="91440" bIns="45720"/>
          <a:lstStyle/>
          <a:p>
            <a:pPr eaLnBrk="1" hangingPunct="1"/>
            <a:r>
              <a:rPr lang="en-US" sz="2800">
                <a:solidFill>
                  <a:srgbClr val="0000FF"/>
                </a:solidFill>
              </a:rPr>
              <a:t>Fib Overview – is this barrier relevant ?</a:t>
            </a:r>
          </a:p>
        </p:txBody>
      </p:sp>
      <p:sp>
        <p:nvSpPr>
          <p:cNvPr id="2728965" name="Text Box 5"/>
          <p:cNvSpPr txBox="1">
            <a:spLocks noChangeArrowheads="1"/>
          </p:cNvSpPr>
          <p:nvPr/>
        </p:nvSpPr>
        <p:spPr bwMode="auto">
          <a:xfrm>
            <a:off x="1508125" y="1839913"/>
            <a:ext cx="184150" cy="304800"/>
          </a:xfrm>
          <a:prstGeom prst="rect">
            <a:avLst/>
          </a:prstGeom>
          <a:noFill/>
          <a:ln w="12700">
            <a:noFill/>
            <a:miter lim="800000"/>
            <a:headEnd type="none" w="sm" len="sm"/>
            <a:tailEnd type="none" w="sm" len="sm"/>
          </a:ln>
          <a:effectLst/>
        </p:spPr>
        <p:txBody>
          <a:bodyPr wrap="none">
            <a:spAutoFit/>
          </a:bodyPr>
          <a:lstStyle/>
          <a:p>
            <a:endParaRPr lang="en-US"/>
          </a:p>
        </p:txBody>
      </p:sp>
      <p:sp>
        <p:nvSpPr>
          <p:cNvPr id="2728966" name="Text Box 6"/>
          <p:cNvSpPr txBox="1">
            <a:spLocks noChangeArrowheads="1"/>
          </p:cNvSpPr>
          <p:nvPr/>
        </p:nvSpPr>
        <p:spPr bwMode="auto">
          <a:xfrm>
            <a:off x="381000" y="1484313"/>
            <a:ext cx="2127250" cy="4486275"/>
          </a:xfrm>
          <a:prstGeom prst="rect">
            <a:avLst/>
          </a:prstGeom>
          <a:noFill/>
          <a:ln w="12700">
            <a:noFill/>
            <a:miter lim="800000"/>
            <a:headEnd type="none" w="sm" len="sm"/>
            <a:tailEnd type="none" w="sm" len="sm"/>
          </a:ln>
          <a:effectLst/>
        </p:spPr>
        <p:txBody>
          <a:bodyPr wrap="none">
            <a:spAutoFit/>
          </a:bodyPr>
          <a:lstStyle/>
          <a:p>
            <a:r>
              <a:rPr lang="en-US" sz="1800" b="0"/>
              <a:t>P0</a:t>
            </a:r>
          </a:p>
          <a:p>
            <a:r>
              <a:rPr lang="en-US" sz="1800" b="0"/>
              <a:t>---</a:t>
            </a:r>
          </a:p>
          <a:p>
            <a:endParaRPr lang="en-US" sz="1800" b="0"/>
          </a:p>
          <a:p>
            <a:r>
              <a:rPr lang="en-US" sz="1800" b="0"/>
              <a:t>MPI_Irecv(*, &amp;req);</a:t>
            </a:r>
          </a:p>
          <a:p>
            <a:endParaRPr lang="en-US" sz="1800" b="0"/>
          </a:p>
          <a:p>
            <a:r>
              <a:rPr lang="en-US" sz="1800" b="0"/>
              <a:t>MPI_Wait(&amp;req);</a:t>
            </a:r>
          </a:p>
          <a:p>
            <a:endParaRPr lang="en-US" sz="1800" b="0"/>
          </a:p>
          <a:p>
            <a:r>
              <a:rPr lang="en-US" sz="1800" b="0">
                <a:solidFill>
                  <a:srgbClr val="CC0066"/>
                </a:solidFill>
              </a:rPr>
              <a:t>MPI_Barrier();</a:t>
            </a:r>
          </a:p>
          <a:p>
            <a:endParaRPr lang="en-US" sz="1800" b="0"/>
          </a:p>
          <a:p>
            <a:endParaRPr lang="en-US" sz="1800" b="0"/>
          </a:p>
          <a:p>
            <a:endParaRPr lang="en-US" sz="1800" b="0"/>
          </a:p>
          <a:p>
            <a:endParaRPr lang="en-US" sz="1800" b="0"/>
          </a:p>
          <a:p>
            <a:endParaRPr lang="en-US" sz="1800" b="0"/>
          </a:p>
          <a:p>
            <a:endParaRPr lang="en-US" sz="1800" b="0"/>
          </a:p>
          <a:p>
            <a:endParaRPr lang="en-US" sz="1800" b="0"/>
          </a:p>
          <a:p>
            <a:r>
              <a:rPr lang="en-US" sz="1800" b="0"/>
              <a:t>MPI_Finalize();</a:t>
            </a:r>
          </a:p>
        </p:txBody>
      </p:sp>
      <p:sp>
        <p:nvSpPr>
          <p:cNvPr id="2728967" name="Text Box 7"/>
          <p:cNvSpPr txBox="1">
            <a:spLocks noChangeArrowheads="1"/>
          </p:cNvSpPr>
          <p:nvPr/>
        </p:nvSpPr>
        <p:spPr bwMode="auto">
          <a:xfrm>
            <a:off x="3441700" y="1524000"/>
            <a:ext cx="2254250" cy="4486275"/>
          </a:xfrm>
          <a:prstGeom prst="rect">
            <a:avLst/>
          </a:prstGeom>
          <a:noFill/>
          <a:ln w="12700">
            <a:noFill/>
            <a:miter lim="800000"/>
            <a:headEnd type="none" w="sm" len="sm"/>
            <a:tailEnd type="none" w="sm" len="sm"/>
          </a:ln>
          <a:effectLst/>
        </p:spPr>
        <p:txBody>
          <a:bodyPr wrap="none">
            <a:spAutoFit/>
          </a:bodyPr>
          <a:lstStyle/>
          <a:p>
            <a:r>
              <a:rPr lang="en-US" sz="1800" b="0"/>
              <a:t>P1</a:t>
            </a:r>
          </a:p>
          <a:p>
            <a:r>
              <a:rPr lang="en-US" sz="1800" b="0"/>
              <a:t>---</a:t>
            </a:r>
          </a:p>
          <a:p>
            <a:endParaRPr lang="en-US" sz="1800" b="0"/>
          </a:p>
          <a:p>
            <a:r>
              <a:rPr lang="en-US" sz="1800" b="0"/>
              <a:t> </a:t>
            </a:r>
          </a:p>
          <a:p>
            <a:endParaRPr lang="en-US" sz="1800" b="0"/>
          </a:p>
          <a:p>
            <a:r>
              <a:rPr lang="en-US" sz="1800" b="0"/>
              <a:t>MPI_Isend(to 0, 33);</a:t>
            </a:r>
          </a:p>
          <a:p>
            <a:endParaRPr lang="en-US" sz="1800" b="0"/>
          </a:p>
          <a:p>
            <a:r>
              <a:rPr lang="en-US" sz="1800" b="0">
                <a:solidFill>
                  <a:srgbClr val="CC0066"/>
                </a:solidFill>
              </a:rPr>
              <a:t>MPI_Barrier();</a:t>
            </a:r>
          </a:p>
          <a:p>
            <a:endParaRPr lang="en-US" sz="1800" b="0">
              <a:solidFill>
                <a:srgbClr val="CC0066"/>
              </a:solidFill>
            </a:endParaRPr>
          </a:p>
          <a:p>
            <a:endParaRPr lang="en-US" sz="1800" b="0"/>
          </a:p>
          <a:p>
            <a:endParaRPr lang="en-US" sz="1800" b="0"/>
          </a:p>
          <a:p>
            <a:endParaRPr lang="en-US" sz="1800" b="0"/>
          </a:p>
          <a:p>
            <a:endParaRPr lang="en-US" sz="1800" b="0"/>
          </a:p>
          <a:p>
            <a:endParaRPr lang="en-US" sz="1800" b="0"/>
          </a:p>
          <a:p>
            <a:endParaRPr lang="en-US" sz="1800" b="0"/>
          </a:p>
          <a:p>
            <a:r>
              <a:rPr lang="en-US" sz="1800" b="0"/>
              <a:t>MPI_Finalize();</a:t>
            </a:r>
          </a:p>
        </p:txBody>
      </p:sp>
      <p:sp>
        <p:nvSpPr>
          <p:cNvPr id="2728968" name="Text Box 8"/>
          <p:cNvSpPr txBox="1">
            <a:spLocks noChangeArrowheads="1"/>
          </p:cNvSpPr>
          <p:nvPr/>
        </p:nvSpPr>
        <p:spPr bwMode="auto">
          <a:xfrm>
            <a:off x="6184900" y="1524000"/>
            <a:ext cx="2406650" cy="4486275"/>
          </a:xfrm>
          <a:prstGeom prst="rect">
            <a:avLst/>
          </a:prstGeom>
          <a:noFill/>
          <a:ln w="12700">
            <a:noFill/>
            <a:miter lim="800000"/>
            <a:headEnd type="none" w="sm" len="sm"/>
            <a:tailEnd type="none" w="sm" len="sm"/>
          </a:ln>
          <a:effectLst/>
        </p:spPr>
        <p:txBody>
          <a:bodyPr wrap="none">
            <a:spAutoFit/>
          </a:bodyPr>
          <a:lstStyle/>
          <a:p>
            <a:r>
              <a:rPr lang="en-US" sz="1800" b="0"/>
              <a:t>P2</a:t>
            </a:r>
          </a:p>
          <a:p>
            <a:r>
              <a:rPr lang="en-US" sz="1800" b="0"/>
              <a:t>---</a:t>
            </a:r>
          </a:p>
          <a:p>
            <a:endParaRPr lang="en-US" sz="1800" b="0"/>
          </a:p>
          <a:p>
            <a:r>
              <a:rPr lang="en-US" sz="1800" b="0"/>
              <a:t> </a:t>
            </a:r>
          </a:p>
          <a:p>
            <a:endParaRPr lang="en-US" sz="1800" b="0"/>
          </a:p>
          <a:p>
            <a:endParaRPr lang="en-US" sz="1800" b="0"/>
          </a:p>
          <a:p>
            <a:endParaRPr lang="en-US" sz="1800" b="0"/>
          </a:p>
          <a:p>
            <a:r>
              <a:rPr lang="en-US" sz="1800" b="0">
                <a:solidFill>
                  <a:srgbClr val="CC0066"/>
                </a:solidFill>
              </a:rPr>
              <a:t>MPI_Barrier();</a:t>
            </a:r>
          </a:p>
          <a:p>
            <a:endParaRPr lang="en-US" sz="1800" b="0"/>
          </a:p>
          <a:p>
            <a:endParaRPr lang="en-US" sz="1800" b="0"/>
          </a:p>
          <a:p>
            <a:r>
              <a:rPr lang="en-US" sz="1800" b="0"/>
              <a:t>MPI_Isend(to P0, 22);</a:t>
            </a:r>
          </a:p>
          <a:p>
            <a:endParaRPr lang="en-US" sz="1800" b="0"/>
          </a:p>
          <a:p>
            <a:endParaRPr lang="en-US" sz="1800" b="0"/>
          </a:p>
          <a:p>
            <a:endParaRPr lang="en-US" sz="1800" b="0"/>
          </a:p>
          <a:p>
            <a:endParaRPr lang="en-US" sz="1800" b="0"/>
          </a:p>
          <a:p>
            <a:r>
              <a:rPr lang="en-US" sz="1800" b="0"/>
              <a:t>MPI_Finalize();</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Class">
  <a:themeElements>
    <a:clrScheme name="">
      <a:dk1>
        <a:srgbClr val="000000"/>
      </a:dk1>
      <a:lt1>
        <a:srgbClr val="FFFFFF"/>
      </a:lt1>
      <a:dk2>
        <a:srgbClr val="0000FF"/>
      </a:dk2>
      <a:lt2>
        <a:srgbClr val="000000"/>
      </a:lt2>
      <a:accent1>
        <a:srgbClr val="0066CC"/>
      </a:accent1>
      <a:accent2>
        <a:srgbClr val="FF0000"/>
      </a:accent2>
      <a:accent3>
        <a:srgbClr val="FFFFFF"/>
      </a:accent3>
      <a:accent4>
        <a:srgbClr val="000000"/>
      </a:accent4>
      <a:accent5>
        <a:srgbClr val="AAB8E2"/>
      </a:accent5>
      <a:accent6>
        <a:srgbClr val="E70000"/>
      </a:accent6>
      <a:hlink>
        <a:srgbClr val="00FF00"/>
      </a:hlink>
      <a:folHlink>
        <a:srgbClr val="A0A0A0"/>
      </a:folHlink>
    </a:clrScheme>
    <a:fontScheme name="Clas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Clas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Clas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Clas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F:\program files\msoffice\Templates\Class.pot</Template>
  <TotalTime>88928</TotalTime>
  <Words>9444</Words>
  <Application>Microsoft PowerPoint</Application>
  <PresentationFormat>On-screen Show (4:3)</PresentationFormat>
  <Paragraphs>3006</Paragraphs>
  <Slides>120</Slides>
  <Notes>116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120</vt:i4>
      </vt:variant>
    </vt:vector>
  </HeadingPairs>
  <TitlesOfParts>
    <vt:vector size="122" baseType="lpstr">
      <vt:lpstr>Class</vt:lpstr>
      <vt:lpstr>Visio</vt:lpstr>
      <vt:lpstr>                       Inspect,  ISP,  and FIB             Tools for Dynamic Verification and Analysis of Concurrent Programs                                                 </vt:lpstr>
      <vt:lpstr>Multicores are the future!  Need to employ / teach concurrent programming  at an unprecedented scale!</vt:lpstr>
      <vt:lpstr>Goal: Address Current Programming Realities</vt:lpstr>
      <vt:lpstr>While model-based verification often works, it’s often not going to be practical: Who will build / maintain these models?</vt:lpstr>
      <vt:lpstr>Slide 5</vt:lpstr>
      <vt:lpstr>Slide 6</vt:lpstr>
      <vt:lpstr>Instead, model-check this directly!</vt:lpstr>
      <vt:lpstr>…Philosophers in PThreads</vt:lpstr>
      <vt:lpstr>Dynamic Verification</vt:lpstr>
      <vt:lpstr>Slide 10</vt:lpstr>
      <vt:lpstr>Static vs. Dynamic POR</vt:lpstr>
      <vt:lpstr>Slide 12</vt:lpstr>
      <vt:lpstr>What is Inspect?</vt:lpstr>
      <vt:lpstr>Slide 14</vt:lpstr>
      <vt:lpstr>The kind of verification done by Inspect, ISP, … is called  Dynamic Verification  (also used by CHESS of MSR)</vt:lpstr>
      <vt:lpstr>How well does Inspect work?</vt:lpstr>
      <vt:lpstr>Slide 17</vt:lpstr>
      <vt:lpstr>Evaluation</vt:lpstr>
      <vt:lpstr>Evaluation</vt:lpstr>
      <vt:lpstr>Evaluation</vt:lpstr>
      <vt:lpstr>Can you show me Inspect’s workflow ?</vt:lpstr>
      <vt:lpstr>Inspect’s Workflow</vt:lpstr>
      <vt:lpstr>Overview of the source transformation done by Inspect</vt:lpstr>
      <vt:lpstr>Result of instrumentation</vt:lpstr>
      <vt:lpstr>Inspect animation</vt:lpstr>
      <vt:lpstr>How does Inspect avoid being killed by   the exponential number of thread   interleavings ??</vt:lpstr>
      <vt:lpstr>p threads with n actions each: #interleavings = (n.p)! / (n!)p    </vt:lpstr>
      <vt:lpstr>How does Inspect avoid being killed by   the exponential number of thread   interleavings ??  Ans: Inspect uses Dynamic Partial Order Reduction   Basically, interleaves threads ONLY when dependencies exist between thread actions !!</vt:lpstr>
      <vt:lpstr>A concrete example of interleaving reductions</vt:lpstr>
      <vt:lpstr>On the HUGE importance of DPOR</vt:lpstr>
      <vt:lpstr>On the HUGE importance of DPOR</vt:lpstr>
      <vt:lpstr>Slide 32</vt:lpstr>
      <vt:lpstr>Dynamic Partial Order Reduction (DPOR) “animatronics”</vt:lpstr>
      <vt:lpstr>Another DPOR animation  (to help show how DDPOR works…)</vt:lpstr>
      <vt:lpstr>A Simple DPOR Example</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Speedup on aget</vt:lpstr>
      <vt:lpstr>Speedup on bbuf</vt:lpstr>
      <vt:lpstr>What is ISP?</vt:lpstr>
      <vt:lpstr>Background</vt:lpstr>
      <vt:lpstr>Slide 56</vt:lpstr>
      <vt:lpstr>How well does ISP work?</vt:lpstr>
      <vt:lpstr>Experiments</vt:lpstr>
      <vt:lpstr>ISP looks ONLY for “low-hanging” bugs  (no LTL, CTL, …)  Three bug classes it looks for are presented next</vt:lpstr>
      <vt:lpstr>Deadlock pattern…</vt:lpstr>
      <vt:lpstr>Communication Race Pattern…</vt:lpstr>
      <vt:lpstr>Resource Leak Pattern…</vt:lpstr>
      <vt:lpstr>Q: Why does the Flanagan / Godefroid DPOR not suffice for ISP ?  A: MPI semantics are far far trickier  A: MPI progress engine has “a mind of its own”  The “crooked barrier” quiz to follow will tell you why…  </vt:lpstr>
      <vt:lpstr>Why is even this much debugging hard?  The “crooked barrier” quiz will show you why…</vt:lpstr>
      <vt:lpstr>MPI Behavior  The “crooked barrier” quiz</vt:lpstr>
      <vt:lpstr>MPI Behavior  The “crooked barrier” quiz</vt:lpstr>
      <vt:lpstr>MPI Behavior  The “crooked barrier” quiz</vt:lpstr>
      <vt:lpstr>MPI Behavior  The “crooked barrier” quiz</vt:lpstr>
      <vt:lpstr>MPI Behavior  The “crooked barrier” quiz</vt:lpstr>
      <vt:lpstr>MPI Behavior  The “crooked barrier” quiz</vt:lpstr>
      <vt:lpstr>MPI Behavior  The “crooked barrier” quiz</vt:lpstr>
      <vt:lpstr>Reason why DPOR won’t do : Can’t replay with P1’s send coming first!!</vt:lpstr>
      <vt:lpstr>Workflow of ISP</vt:lpstr>
      <vt:lpstr>The basic PMPI trick played by ISP </vt:lpstr>
      <vt:lpstr>Using PMPI</vt:lpstr>
      <vt:lpstr>Slide 76</vt:lpstr>
      <vt:lpstr>The POE  algorithm   POE  = Partial Order reduction avoiding Elusive Interleavings  </vt:lpstr>
      <vt:lpstr>POE</vt:lpstr>
      <vt:lpstr>Slide 79</vt:lpstr>
      <vt:lpstr>POE</vt:lpstr>
      <vt:lpstr>POE</vt:lpstr>
      <vt:lpstr>Once ISP discovers the maximal set of sends that can match a wildcard receive, it employs DYNAMIC REWRITING of wildcard receives into SPECIFIC RECEIVES !!</vt:lpstr>
      <vt:lpstr>Discover All Potential Senders by Collecting (but not issuing) operations at runtime… </vt:lpstr>
      <vt:lpstr>Rewrite “ANY” to ALL POTENTIAL SENDERS </vt:lpstr>
      <vt:lpstr>Rewrite “ANY” to ALL POTENTIAL SENDERS </vt:lpstr>
      <vt:lpstr>Recurse over all such configurations ! </vt:lpstr>
      <vt:lpstr>We’ve learned how to fight the MPICH2 progress engine (and win so far)  May have to re-invent the tricks for OpenMPI  Eventually will build OUR OWN verification version of the MPI library…</vt:lpstr>
      <vt:lpstr>MPI_Waitany + POE</vt:lpstr>
      <vt:lpstr>MPI_Waitany + POE</vt:lpstr>
      <vt:lpstr>MPI Progress Engine Issues</vt:lpstr>
      <vt:lpstr>We are building a formal semantics for MPI  150 of the 320 API functions specified  Earlier version had a C frontend  The present spec occupies 191 printed pages (11 pt)</vt:lpstr>
      <vt:lpstr>Slide 92</vt:lpstr>
      <vt:lpstr>Slide 93</vt:lpstr>
      <vt:lpstr>Executable Formal Specification can help validate our understanding of MPI …</vt:lpstr>
      <vt:lpstr>Slide 95</vt:lpstr>
      <vt:lpstr>Slide 96</vt:lpstr>
      <vt:lpstr> Error-trace Visualization in VisualStudio</vt:lpstr>
      <vt:lpstr>What does FIB do ?  FIB rides on top of ISP  It helps determine which MPI barriers are Functionally Irrelevant !</vt:lpstr>
      <vt:lpstr>Fib Overview – is this barrier relevant ?</vt:lpstr>
      <vt:lpstr>Fib Overview – is this barrier relevant ? Yes!  But if you move Wait after Barrier, then NO!</vt:lpstr>
      <vt:lpstr>IntraCB Edges (how much program order maintained in executions)</vt:lpstr>
      <vt:lpstr>IntraCB (implied transitivity)</vt:lpstr>
      <vt:lpstr>InterCB introduction: for any x,y in a match set, add InterCB from x to every IntraCB successor of y</vt:lpstr>
      <vt:lpstr>InterCB introduction: for any x,y in a match set, add InterCB from x to every IntraCB successor of y</vt:lpstr>
      <vt:lpstr>InterCB introduction: for any x,y in a match set, add InterCB from x to every IntraCB successor of y</vt:lpstr>
      <vt:lpstr>InterCB introduction: for any x,y in a match set, add InterCB from x to every IntraCB successor of y</vt:lpstr>
      <vt:lpstr>InterCB introduction: for any x,y in a match set, add InterCB from x to every IntraCB successor of y</vt:lpstr>
      <vt:lpstr>Continue adding InterCB as the execution advances Here, we pick the Barriers to be the match set next…</vt:lpstr>
      <vt:lpstr>Continue adding InterCB as the execution advances Here, we pick the Barriers to be the match set next…</vt:lpstr>
      <vt:lpstr>… newly added InterCBs (only some of them shown…)</vt:lpstr>
      <vt:lpstr>Now the question pertains to what was a wild-card receive and a potential sender that could have matched…</vt:lpstr>
      <vt:lpstr>If they are ordered by a Barrier and NO OTHER OPERATION, then the Barrier is RELEVANT…</vt:lpstr>
      <vt:lpstr>If they are ordered by a Barrier and NO OTHER OPERATION, then the Barrier is RELEVANT…</vt:lpstr>
      <vt:lpstr>If they are ordered by a Barrier and NO OTHER OPERATION, then the Barrier is RELEVANT…</vt:lpstr>
      <vt:lpstr>If they are ordered by a Barrier and NO OTHER OPERATION, then the Barrier is RELEVANT…</vt:lpstr>
      <vt:lpstr>In this example, the Barrier is relevant !!</vt:lpstr>
      <vt:lpstr>Slide 117</vt:lpstr>
      <vt:lpstr>Demo  Inspect,  ISP,  and  FIB (and MPEC if you wish…)</vt:lpstr>
      <vt:lpstr>Looking Further Ahead: Need to clear “idea log-jam in multi-core computing…”</vt:lpstr>
      <vt:lpstr>Now you see it; Now you don’t !  On the menace of non reproducible bugs.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 Sequence Diagrams</dc:title>
  <dc:creator>Robert R. Kessler</dc:creator>
  <cp:lastModifiedBy>ganesh</cp:lastModifiedBy>
  <cp:revision>629</cp:revision>
  <cp:lastPrinted>1995-09-27T17:53:46Z</cp:lastPrinted>
  <dcterms:created xsi:type="dcterms:W3CDTF">1995-06-17T23:31:02Z</dcterms:created>
  <dcterms:modified xsi:type="dcterms:W3CDTF">2009-02-16T23:30:31Z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2</vt:i4>
  </property>
  <property fmtid="{D5CDD505-2E9C-101B-9397-08002B2CF9AE}" pid="3" name="GraphicType">
    <vt:i4>2</vt:i4>
  </property>
  <property fmtid="{D5CDD505-2E9C-101B-9397-08002B2CF9AE}" pid="4" name="Compression">
    <vt:i4>100</vt:i4>
  </property>
  <property fmtid="{D5CDD505-2E9C-101B-9397-08002B2CF9AE}" pid="5" name="ScreenSize">
    <vt:i4>2</vt:i4>
  </property>
  <property fmtid="{D5CDD505-2E9C-101B-9397-08002B2CF9AE}" pid="6" name="ScreenUsage">
    <vt:i4>2</vt:i4>
  </property>
  <property fmtid="{D5CDD505-2E9C-101B-9397-08002B2CF9AE}" pid="7" name="MailAddress">
    <vt:lpwstr>kessler@cs.utah.edu</vt:lpwstr>
  </property>
  <property fmtid="{D5CDD505-2E9C-101B-9397-08002B2CF9AE}" pid="8" name="HomePage">
    <vt:lpwstr>www.cs.utah.edu</vt:lpwstr>
  </property>
  <property fmtid="{D5CDD505-2E9C-101B-9397-08002B2CF9AE}" pid="9" name="Other">
    <vt:lpwstr/>
  </property>
  <property fmtid="{D5CDD505-2E9C-101B-9397-08002B2CF9AE}" pid="10" name="DownloadOriginal">
    <vt:bool>true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J:\cs3500\lecture</vt:lpwstr>
  </property>
</Properties>
</file>