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8D82-8A87-4DB1-A432-740538AFF6B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8775-0B46-4A93-AA05-D9BACB96D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88775-0B46-4A93-AA05-D9BACB96D9F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0C26-732A-4BBB-8CE9-28C00D7A2566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9161-EEA1-4734-B044-4B8B86667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Summary of Boehm’s</a:t>
            </a:r>
            <a:br>
              <a:rPr lang="en-US" sz="2800" dirty="0" smtClean="0"/>
            </a:br>
            <a:r>
              <a:rPr lang="en-US" sz="2800" dirty="0" smtClean="0"/>
              <a:t>“threads … as a library”</a:t>
            </a:r>
            <a:br>
              <a:rPr lang="en-US" sz="2800" dirty="0" smtClean="0"/>
            </a:br>
            <a:r>
              <a:rPr lang="en-US" sz="2800" dirty="0" smtClean="0"/>
              <a:t>+ other thoughts and class discussions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5966, Feb 4, 2009, Week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2: Thread lib, </a:t>
            </a:r>
            <a:r>
              <a:rPr lang="en-US" dirty="0" err="1" smtClean="0"/>
              <a:t>lang</a:t>
            </a:r>
            <a:r>
              <a:rPr lang="en-US" dirty="0" smtClean="0"/>
              <a:t>, compiler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Thread semantics cannot be argued purely within the context of the  libraries</a:t>
            </a:r>
          </a:p>
          <a:p>
            <a:r>
              <a:rPr lang="en-US" dirty="0" smtClean="0"/>
              <a:t>They involve the</a:t>
            </a:r>
          </a:p>
          <a:p>
            <a:pPr lvl="1"/>
            <a:r>
              <a:rPr lang="en-US" dirty="0" smtClean="0"/>
              <a:t>compiler semantics</a:t>
            </a:r>
          </a:p>
          <a:p>
            <a:pPr lvl="1"/>
            <a:r>
              <a:rPr lang="en-US" dirty="0" smtClean="0"/>
              <a:t>language semantics</a:t>
            </a:r>
          </a:p>
          <a:p>
            <a:pPr lvl="1">
              <a:buNone/>
            </a:pPr>
            <a:r>
              <a:rPr lang="en-US" dirty="0" smtClean="0"/>
              <a:t>(together the “software” or “language” </a:t>
            </a:r>
            <a:r>
              <a:rPr lang="en-US" dirty="0" err="1" smtClean="0"/>
              <a:t>mem</a:t>
            </a:r>
            <a:r>
              <a:rPr lang="en-US" dirty="0" smtClean="0"/>
              <a:t> model)</a:t>
            </a:r>
          </a:p>
          <a:p>
            <a:r>
              <a:rPr lang="en-US" dirty="0" smtClean="0"/>
              <a:t>Disciplined use of concurrency thru thread APIs is OK for 98% of the users</a:t>
            </a:r>
          </a:p>
          <a:p>
            <a:r>
              <a:rPr lang="en-US" dirty="0" smtClean="0"/>
              <a:t>But need to know the 2% uses outside .. </a:t>
            </a:r>
            <a:r>
              <a:rPr lang="en-US" dirty="0" err="1" smtClean="0"/>
              <a:t>esp</a:t>
            </a:r>
            <a:r>
              <a:rPr lang="en-US" dirty="0" smtClean="0"/>
              <a:t> in a world where we rely on MP systems for performance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 S3: </a:t>
            </a:r>
            <a:r>
              <a:rPr lang="en-US" dirty="0" err="1" smtClean="0"/>
              <a:t>Pthread</a:t>
            </a:r>
            <a:r>
              <a:rPr lang="en-US" dirty="0" smtClean="0"/>
              <a:t> Approach to Concur.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Seq</a:t>
            </a:r>
            <a:r>
              <a:rPr lang="en-US" dirty="0" smtClean="0"/>
              <a:t> consistency is the intuitive model</a:t>
            </a:r>
          </a:p>
          <a:p>
            <a:r>
              <a:rPr lang="en-US" dirty="0" smtClean="0"/>
              <a:t>Too expensive to implement as such</a:t>
            </a:r>
          </a:p>
          <a:p>
            <a:pPr lvl="1"/>
            <a:r>
              <a:rPr lang="en-US" dirty="0" smtClean="0"/>
              <a:t>x = 1 ; r1 = y; </a:t>
            </a:r>
          </a:p>
          <a:p>
            <a:pPr lvl="1"/>
            <a:r>
              <a:rPr lang="en-US" dirty="0" smtClean="0"/>
              <a:t>y = 1 ; r2 = x;</a:t>
            </a:r>
          </a:p>
          <a:p>
            <a:pPr lvl="1"/>
            <a:r>
              <a:rPr lang="en-US" dirty="0" smtClean="0"/>
              <a:t>final value of x=y=0 is allowed (and is what happens today)</a:t>
            </a:r>
          </a:p>
          <a:p>
            <a:r>
              <a:rPr lang="en-US" dirty="0" smtClean="0"/>
              <a:t>Compilers may reorder subject to intra-thread dependencies</a:t>
            </a:r>
          </a:p>
          <a:p>
            <a:r>
              <a:rPr lang="en-US" dirty="0" smtClean="0"/>
              <a:t>HW may reorder subject to intra-thread dependencies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 S3: </a:t>
            </a:r>
            <a:r>
              <a:rPr lang="en-US" dirty="0" err="1" smtClean="0"/>
              <a:t>Pthread</a:t>
            </a:r>
            <a:r>
              <a:rPr lang="en-US" dirty="0" smtClean="0"/>
              <a:t> silent on </a:t>
            </a:r>
            <a:r>
              <a:rPr lang="en-US" dirty="0" err="1" smtClean="0"/>
              <a:t>mem</a:t>
            </a:r>
            <a:r>
              <a:rPr lang="en-US" dirty="0" smtClean="0"/>
              <a:t> model semantics ; reasons: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don’t understand</a:t>
            </a:r>
          </a:p>
          <a:p>
            <a:r>
              <a:rPr lang="en-US" dirty="0" smtClean="0"/>
              <a:t>So they preferred “simple rules”</a:t>
            </a:r>
          </a:p>
          <a:p>
            <a:endParaRPr lang="en-US" dirty="0"/>
          </a:p>
          <a:p>
            <a:r>
              <a:rPr lang="en-US" dirty="0" smtClean="0"/>
              <a:t>Instead, it “decrees” : </a:t>
            </a:r>
          </a:p>
          <a:p>
            <a:pPr lvl="1"/>
            <a:r>
              <a:rPr lang="en-US" dirty="0" smtClean="0"/>
              <a:t>Synchronize thread execution using </a:t>
            </a:r>
            <a:r>
              <a:rPr lang="en-US" dirty="0" err="1" smtClean="0"/>
              <a:t>mutex_lock</a:t>
            </a:r>
            <a:r>
              <a:rPr lang="en-US" dirty="0" smtClean="0"/>
              <a:t> , </a:t>
            </a:r>
            <a:r>
              <a:rPr lang="en-US" dirty="0" err="1" smtClean="0"/>
              <a:t>mutex_unlock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then it is expected that no two threads race on a single location</a:t>
            </a:r>
          </a:p>
          <a:p>
            <a:r>
              <a:rPr lang="en-US" dirty="0" smtClean="0"/>
              <a:t>(Java is more precise even about racing semantics)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 S3: </a:t>
            </a:r>
            <a:r>
              <a:rPr lang="en-US" dirty="0" err="1" smtClean="0"/>
              <a:t>Pthread</a:t>
            </a:r>
            <a:r>
              <a:rPr lang="en-US" dirty="0" smtClean="0"/>
              <a:t> silent on </a:t>
            </a:r>
            <a:r>
              <a:rPr lang="en-US" dirty="0" err="1" smtClean="0"/>
              <a:t>mem</a:t>
            </a:r>
            <a:r>
              <a:rPr lang="en-US" dirty="0" smtClean="0"/>
              <a:t> model semantics ; reasons: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practice, </a:t>
            </a:r>
            <a:r>
              <a:rPr lang="en-US" dirty="0" err="1" smtClean="0"/>
              <a:t>mutex_lock</a:t>
            </a:r>
            <a:r>
              <a:rPr lang="en-US" dirty="0" smtClean="0"/>
              <a:t> etc contain memory </a:t>
            </a:r>
            <a:r>
              <a:rPr lang="en-US" dirty="0" err="1" smtClean="0"/>
              <a:t>barries</a:t>
            </a:r>
            <a:r>
              <a:rPr lang="en-US" dirty="0" smtClean="0"/>
              <a:t> (fences) that prevent HW reordering around the call</a:t>
            </a:r>
          </a:p>
          <a:p>
            <a:r>
              <a:rPr lang="en-US" dirty="0" smtClean="0"/>
              <a:t>Calls to </a:t>
            </a:r>
            <a:r>
              <a:rPr lang="en-US" dirty="0" err="1" smtClean="0"/>
              <a:t>mutex_lock</a:t>
            </a:r>
            <a:r>
              <a:rPr lang="en-US" dirty="0" smtClean="0"/>
              <a:t> etc treated as opaque function calls</a:t>
            </a:r>
          </a:p>
          <a:p>
            <a:pPr lvl="1"/>
            <a:r>
              <a:rPr lang="en-US" dirty="0" smtClean="0"/>
              <a:t>No instructions can be moved across</a:t>
            </a:r>
          </a:p>
          <a:p>
            <a:r>
              <a:rPr lang="en-US" dirty="0" smtClean="0"/>
              <a:t>If f() calls </a:t>
            </a:r>
            <a:r>
              <a:rPr lang="en-US" dirty="0" err="1" smtClean="0"/>
              <a:t>mutex_lock</a:t>
            </a:r>
            <a:r>
              <a:rPr lang="en-US" dirty="0" smtClean="0"/>
              <a:t>(), even f() is treated as such</a:t>
            </a:r>
          </a:p>
          <a:p>
            <a:r>
              <a:rPr lang="en-US" dirty="0" smtClean="0"/>
              <a:t>Unfortunately, many real systems intentionally or unknowingly violate these rules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 S4: Correctness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this program</a:t>
            </a:r>
          </a:p>
          <a:p>
            <a:pPr lvl="1"/>
            <a:r>
              <a:rPr lang="en-US" dirty="0" smtClean="0"/>
              <a:t>if (x==1) ++y;</a:t>
            </a:r>
          </a:p>
          <a:p>
            <a:pPr lvl="1"/>
            <a:r>
              <a:rPr lang="en-US" dirty="0" smtClean="0"/>
              <a:t>if (y==1) ++x;</a:t>
            </a:r>
          </a:p>
          <a:p>
            <a:pPr lvl="1"/>
            <a:r>
              <a:rPr lang="en-US" dirty="0" smtClean="0"/>
              <a:t>Is (x==1, y==1) acceptable? Is there a race?</a:t>
            </a:r>
          </a:p>
          <a:p>
            <a:r>
              <a:rPr lang="en-US" dirty="0" smtClean="0"/>
              <a:t>Not under SC!</a:t>
            </a:r>
          </a:p>
          <a:p>
            <a:r>
              <a:rPr lang="en-US" dirty="0" smtClean="0"/>
              <a:t>However if the compiler transforms the code to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++y ; if (x != 1) –y;</a:t>
            </a:r>
          </a:p>
          <a:p>
            <a:pPr lvl="1"/>
            <a:r>
              <a:rPr lang="en-US" dirty="0" smtClean="0"/>
              <a:t>++x ; if (y != 1) –x;</a:t>
            </a:r>
          </a:p>
          <a:p>
            <a:pPr lvl="1"/>
            <a:r>
              <a:rPr lang="en-US" dirty="0" smtClean="0"/>
              <a:t>then there is a race / x==1, y==1 is allowed… is a possible conclusion (or say the semantics are undefined)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P5 S4.2 Rewriting of adjacent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Bugs of this type actually have arisen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a:17, </a:t>
            </a:r>
            <a:r>
              <a:rPr lang="en-US" dirty="0" err="1" smtClean="0"/>
              <a:t>int</a:t>
            </a:r>
            <a:r>
              <a:rPr lang="en-US" dirty="0" smtClean="0"/>
              <a:t> b:15} x</a:t>
            </a:r>
          </a:p>
          <a:p>
            <a:r>
              <a:rPr lang="en-US" dirty="0" smtClean="0"/>
              <a:t>Now </a:t>
            </a:r>
            <a:r>
              <a:rPr lang="en-US" dirty="0" err="1" smtClean="0"/>
              <a:t>realise</a:t>
            </a:r>
            <a:r>
              <a:rPr lang="en-US" dirty="0" smtClean="0"/>
              <a:t>  “</a:t>
            </a:r>
            <a:r>
              <a:rPr lang="en-US" dirty="0" err="1" smtClean="0"/>
              <a:t>x.a</a:t>
            </a:r>
            <a:r>
              <a:rPr lang="en-US" dirty="0" smtClean="0"/>
              <a:t>=42” as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tmp</a:t>
            </a:r>
            <a:r>
              <a:rPr lang="en-US" dirty="0" smtClean="0"/>
              <a:t> =x; </a:t>
            </a:r>
            <a:r>
              <a:rPr lang="en-US" dirty="0" err="1" smtClean="0"/>
              <a:t>tmp</a:t>
            </a:r>
            <a:r>
              <a:rPr lang="en-US" dirty="0" smtClean="0"/>
              <a:t> &amp;= ~0x1fff; </a:t>
            </a:r>
            <a:r>
              <a:rPr lang="en-US" dirty="0" err="1" smtClean="0"/>
              <a:t>tmp</a:t>
            </a:r>
            <a:r>
              <a:rPr lang="en-US" dirty="0" smtClean="0"/>
              <a:t> |= 42; x=</a:t>
            </a:r>
            <a:r>
              <a:rPr lang="en-US" dirty="0" err="1" smtClean="0"/>
              <a:t>tmp</a:t>
            </a:r>
            <a:r>
              <a:rPr lang="en-US" dirty="0" smtClean="0"/>
              <a:t>; }</a:t>
            </a:r>
          </a:p>
          <a:p>
            <a:r>
              <a:rPr lang="en-US" dirty="0" smtClean="0"/>
              <a:t>Introduces an “unintended” write of b also!</a:t>
            </a:r>
          </a:p>
          <a:p>
            <a:r>
              <a:rPr lang="en-US" dirty="0" smtClean="0"/>
              <a:t>OK for sequential</a:t>
            </a:r>
          </a:p>
          <a:p>
            <a:r>
              <a:rPr lang="en-US" dirty="0" smtClean="0"/>
              <a:t>But in concurrent setting, a concurrent “b” update could now race !!</a:t>
            </a:r>
          </a:p>
          <a:p>
            <a:r>
              <a:rPr lang="en-US" dirty="0" smtClean="0"/>
              <a:t>Race is not “seen” at source level!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P5  :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{char a; char b; … char h; } x</a:t>
            </a:r>
          </a:p>
          <a:p>
            <a:r>
              <a:rPr lang="en-US" dirty="0" err="1" smtClean="0"/>
              <a:t>x.b</a:t>
            </a:r>
            <a:r>
              <a:rPr lang="en-US" dirty="0" smtClean="0"/>
              <a:t> = ‘b’; </a:t>
            </a:r>
            <a:r>
              <a:rPr lang="en-US" dirty="0" err="1" smtClean="0"/>
              <a:t>x.c</a:t>
            </a:r>
            <a:r>
              <a:rPr lang="en-US" dirty="0" smtClean="0"/>
              <a:t>=‘c’; …  ; </a:t>
            </a:r>
            <a:r>
              <a:rPr lang="en-US" dirty="0" err="1" smtClean="0"/>
              <a:t>x.h</a:t>
            </a:r>
            <a:r>
              <a:rPr lang="en-US" dirty="0" smtClean="0"/>
              <a:t> = ‘h’; can be realized as</a:t>
            </a:r>
          </a:p>
          <a:p>
            <a:r>
              <a:rPr lang="en-US" dirty="0" smtClean="0"/>
              <a:t>x = ‘</a:t>
            </a:r>
            <a:r>
              <a:rPr lang="en-US" dirty="0" err="1" smtClean="0"/>
              <a:t>hgfedcb</a:t>
            </a:r>
            <a:r>
              <a:rPr lang="en-US" dirty="0" smtClean="0"/>
              <a:t>\0’ | </a:t>
            </a:r>
            <a:r>
              <a:rPr lang="en-US" dirty="0" err="1" smtClean="0"/>
              <a:t>x.a</a:t>
            </a:r>
            <a:endParaRPr lang="en-US" dirty="0" smtClean="0"/>
          </a:p>
          <a:p>
            <a:r>
              <a:rPr lang="en-US" dirty="0" smtClean="0"/>
              <a:t>Now if you protect “a” with one lock and “b thru h” with another lock” , you are hosed – there is a data race!</a:t>
            </a:r>
          </a:p>
          <a:p>
            <a:r>
              <a:rPr lang="en-US" dirty="0" smtClean="0"/>
              <a:t>C should define when adjacent data may be over-written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P5/P6  : register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Compilers must be aware of existence of threads</a:t>
            </a:r>
          </a:p>
          <a:p>
            <a:r>
              <a:rPr lang="en-US" dirty="0" smtClean="0"/>
              <a:t>Consider the code optimized to speed up for serial case</a:t>
            </a:r>
          </a:p>
          <a:p>
            <a:r>
              <a:rPr lang="en-US" dirty="0" smtClean="0"/>
              <a:t>for(..){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lock(…);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x = ..x…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unlock(..);</a:t>
            </a:r>
          </a:p>
          <a:p>
            <a:pPr lvl="1"/>
            <a:r>
              <a:rPr lang="en-US" dirty="0"/>
              <a:t>}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P5/P6  : register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for(..){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lock(…);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x = ..x…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unlock(..); }</a:t>
            </a: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can be optimized according to </a:t>
            </a:r>
            <a:r>
              <a:rPr lang="en-US" dirty="0" err="1" smtClean="0">
                <a:solidFill>
                  <a:srgbClr val="0070C0"/>
                </a:solidFill>
              </a:rPr>
              <a:t>Pthread</a:t>
            </a:r>
            <a:r>
              <a:rPr lang="en-US" dirty="0" smtClean="0">
                <a:solidFill>
                  <a:srgbClr val="0070C0"/>
                </a:solidFill>
              </a:rPr>
              <a:t> rules to</a:t>
            </a:r>
          </a:p>
          <a:p>
            <a:r>
              <a:rPr lang="en-US" dirty="0" smtClean="0"/>
              <a:t>r=x; for(…) {</a:t>
            </a:r>
            <a:r>
              <a:rPr lang="en-US" dirty="0"/>
              <a:t> </a:t>
            </a:r>
            <a:r>
              <a:rPr lang="en-US" dirty="0" smtClean="0"/>
              <a:t>..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{ x=r; lock(…);  r=x; }</a:t>
            </a:r>
          </a:p>
          <a:p>
            <a:r>
              <a:rPr lang="en-US" dirty="0" smtClean="0"/>
              <a:t>r = …x…;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mt</a:t>
            </a:r>
            <a:r>
              <a:rPr lang="en-US" dirty="0" smtClean="0"/>
              <a:t>) { x=r; unlock(..); r=x; } }  </a:t>
            </a:r>
          </a:p>
          <a:p>
            <a:r>
              <a:rPr lang="en-US" dirty="0" smtClean="0"/>
              <a:t>x=r;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Fully broken – reads/writes to x without holding lock!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expensive synch.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for(mp = start; mp&lt;10^4; ++mp)</a:t>
            </a:r>
          </a:p>
          <a:p>
            <a:r>
              <a:rPr lang="en-US" dirty="0" smtClean="0"/>
              <a:t>if (!get(mp)) {</a:t>
            </a:r>
          </a:p>
          <a:p>
            <a:r>
              <a:rPr lang="en-US" dirty="0"/>
              <a:t> </a:t>
            </a:r>
            <a:r>
              <a:rPr lang="en-US" dirty="0" smtClean="0"/>
              <a:t>for (</a:t>
            </a:r>
            <a:r>
              <a:rPr lang="en-US" dirty="0" err="1" smtClean="0"/>
              <a:t>mult</a:t>
            </a:r>
            <a:r>
              <a:rPr lang="en-US" dirty="0" smtClean="0"/>
              <a:t>=mp; </a:t>
            </a:r>
            <a:r>
              <a:rPr lang="en-US" dirty="0" err="1" smtClean="0"/>
              <a:t>mult</a:t>
            </a:r>
            <a:r>
              <a:rPr lang="en-US" dirty="0" smtClean="0"/>
              <a:t>&lt;10^8; </a:t>
            </a:r>
            <a:r>
              <a:rPr lang="en-US" dirty="0" err="1" smtClean="0"/>
              <a:t>mult</a:t>
            </a:r>
            <a:r>
              <a:rPr lang="en-US" dirty="0" smtClean="0"/>
              <a:t> +=mp)</a:t>
            </a:r>
          </a:p>
          <a:p>
            <a:r>
              <a:rPr lang="en-US" dirty="0"/>
              <a:t> </a:t>
            </a:r>
            <a:r>
              <a:rPr lang="en-US" dirty="0" smtClean="0"/>
              <a:t>  if (!get(</a:t>
            </a:r>
            <a:r>
              <a:rPr lang="en-US" dirty="0" err="1" smtClean="0"/>
              <a:t>mult</a:t>
            </a:r>
            <a:r>
              <a:rPr lang="en-US" dirty="0" smtClean="0"/>
              <a:t>)) set(</a:t>
            </a:r>
            <a:r>
              <a:rPr lang="en-US" dirty="0" err="1" smtClean="0"/>
              <a:t>mult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Sieve </a:t>
            </a:r>
            <a:r>
              <a:rPr lang="en-US" dirty="0" err="1" smtClean="0"/>
              <a:t>algo</a:t>
            </a:r>
            <a:endParaRPr lang="en-US" dirty="0" smtClean="0"/>
          </a:p>
          <a:p>
            <a:r>
              <a:rPr lang="en-US" dirty="0" smtClean="0"/>
              <a:t>Benefits from races 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: Dining Phil code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versions of Dining Phil have data races</a:t>
            </a:r>
          </a:p>
          <a:p>
            <a:r>
              <a:rPr lang="en-US" dirty="0" smtClean="0"/>
              <a:t>What are races?</a:t>
            </a:r>
          </a:p>
          <a:p>
            <a:r>
              <a:rPr lang="en-US" dirty="0" smtClean="0"/>
              <a:t>Why are they harmful?</a:t>
            </a:r>
          </a:p>
          <a:p>
            <a:r>
              <a:rPr lang="en-US" dirty="0" smtClean="0"/>
              <a:t>Are they always harmful?</a:t>
            </a:r>
          </a:p>
          <a:p>
            <a:pPr lvl="1"/>
            <a:r>
              <a:rPr lang="en-US" dirty="0" smtClean="0"/>
              <a:t>P1 :  temp = shared-x </a:t>
            </a:r>
          </a:p>
          <a:p>
            <a:pPr lvl="1"/>
            <a:r>
              <a:rPr lang="en-US" dirty="0" smtClean="0"/>
              <a:t>P2 :  x = 1</a:t>
            </a:r>
          </a:p>
          <a:p>
            <a:r>
              <a:rPr lang="en-US" dirty="0" smtClean="0"/>
              <a:t>versus</a:t>
            </a:r>
          </a:p>
          <a:p>
            <a:pPr lvl="1"/>
            <a:r>
              <a:rPr lang="en-US" dirty="0" smtClean="0"/>
              <a:t>the same codes inside a single lock/unlock</a:t>
            </a:r>
          </a:p>
          <a:p>
            <a:pPr lvl="2"/>
            <a:r>
              <a:rPr lang="en-US" dirty="0" smtClean="0"/>
              <a:t>In this case, the atomicity of the locations gives the same computational semantics</a:t>
            </a:r>
            <a:endParaRPr lang="en-US" dirty="0"/>
          </a:p>
          <a:p>
            <a:pPr lvl="2"/>
            <a:r>
              <a:rPr lang="en-US" dirty="0" smtClean="0"/>
              <a:t>Be sure of the atomicity being assumed!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should know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very intuitive </a:t>
            </a:r>
          </a:p>
          <a:p>
            <a:r>
              <a:rPr lang="en-US" dirty="0" smtClean="0"/>
              <a:t>Takes time to sink in</a:t>
            </a:r>
          </a:p>
          <a:p>
            <a:pPr lvl="1"/>
            <a:r>
              <a:rPr lang="en-US" dirty="0" smtClean="0"/>
              <a:t>Something as important as this stays with one only through repeated exposures</a:t>
            </a:r>
          </a:p>
          <a:p>
            <a:r>
              <a:rPr lang="en-US" dirty="0" smtClean="0"/>
              <a:t>Other classes do not give emphasis</a:t>
            </a:r>
            <a:endParaRPr lang="en-US" dirty="0"/>
          </a:p>
          <a:p>
            <a:pPr lvl="1"/>
            <a:r>
              <a:rPr lang="en-US" dirty="0" smtClean="0"/>
              <a:t>They attempt to sweep things under the rug</a:t>
            </a:r>
          </a:p>
          <a:p>
            <a:pPr lvl="1"/>
            <a:r>
              <a:rPr lang="en-US" dirty="0" smtClean="0"/>
              <a:t>They are playing ‘head in the sand’!</a:t>
            </a:r>
          </a:p>
          <a:p>
            <a:pPr lvl="2"/>
            <a:r>
              <a:rPr lang="en-US" dirty="0" smtClean="0"/>
              <a:t>While it is like a grain of sand, its presence under the eye-lid or in a ball-bearing is what </a:t>
            </a:r>
            <a:r>
              <a:rPr lang="en-US" dirty="0" err="1" smtClean="0"/>
              <a:t>mem</a:t>
            </a:r>
            <a:r>
              <a:rPr lang="en-US" dirty="0" smtClean="0"/>
              <a:t> models are akin to…</a:t>
            </a:r>
          </a:p>
          <a:p>
            <a:pPr lvl="1"/>
            <a:r>
              <a:rPr lang="en-US" dirty="0" smtClean="0"/>
              <a:t>This is dangerous!</a:t>
            </a:r>
          </a:p>
          <a:p>
            <a:pPr lvl="2"/>
            <a:r>
              <a:rPr lang="en-US" dirty="0" smtClean="0"/>
              <a:t>Stifles understanding</a:t>
            </a:r>
          </a:p>
          <a:p>
            <a:pPr lvl="2"/>
            <a:r>
              <a:rPr lang="en-US" dirty="0" smtClean="0"/>
              <a:t>We are in a world where even basic rules are being broken</a:t>
            </a:r>
          </a:p>
          <a:p>
            <a:pPr lvl="1"/>
            <a:r>
              <a:rPr lang="en-US" dirty="0" smtClean="0"/>
              <a:t>Academia is about not buying into decrees</a:t>
            </a:r>
          </a:p>
          <a:p>
            <a:pPr lvl="2"/>
            <a:r>
              <a:rPr lang="en-US" dirty="0" smtClean="0"/>
              <a:t>e.g. “</a:t>
            </a:r>
            <a:r>
              <a:rPr lang="en-US" dirty="0" err="1" smtClean="0"/>
              <a:t>goto”s</a:t>
            </a:r>
            <a:r>
              <a:rPr lang="en-US" dirty="0" smtClean="0"/>
              <a:t>  always harmful?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should know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Clearly,  success in multi-core programming depends on having high-level primitives</a:t>
            </a:r>
          </a:p>
          <a:p>
            <a:r>
              <a:rPr lang="en-US" dirty="0" smtClean="0"/>
              <a:t>Unfortunately nobody has a clue as to which high level primitives “work”</a:t>
            </a:r>
          </a:p>
          <a:p>
            <a:pPr lvl="1"/>
            <a:r>
              <a:rPr lang="en-US" dirty="0" smtClean="0"/>
              <a:t>are safe and predictable</a:t>
            </a:r>
          </a:p>
          <a:p>
            <a:pPr lvl="1"/>
            <a:r>
              <a:rPr lang="en-US" dirty="0" smtClean="0"/>
              <a:t>are efficient</a:t>
            </a:r>
          </a:p>
          <a:p>
            <a:r>
              <a:rPr lang="en-US" dirty="0" smtClean="0"/>
              <a:t>Offering an inefficient high-level primitive does more damage</a:t>
            </a:r>
          </a:p>
          <a:p>
            <a:pPr lvl="1"/>
            <a:r>
              <a:rPr lang="en-US" dirty="0" smtClean="0"/>
              <a:t>People will swing clear back to a much lower primitive!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should know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Till we form a good shared understanding of which high level primitives work well, we must be prepared to evaluate the low level effects of existing high level primitives</a:t>
            </a:r>
          </a:p>
          <a:p>
            <a:r>
              <a:rPr lang="en-US" dirty="0" smtClean="0"/>
              <a:t>The added surprises that compilers throw in can cause such non-intuitive outcomes that we had better know that they exist, and solve issues when they arise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should know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Locks are expensive</a:t>
            </a:r>
          </a:p>
          <a:p>
            <a:pPr lvl="1"/>
            <a:r>
              <a:rPr lang="en-US" dirty="0" smtClean="0"/>
              <a:t>Performance and energy</a:t>
            </a:r>
          </a:p>
          <a:p>
            <a:r>
              <a:rPr lang="en-US" dirty="0" smtClean="0"/>
              <a:t>If lock-free code works superbly faster, and there is an alternate (lock-free) reasoning to explain such behaviors, clearly one must entertain such thoughts</a:t>
            </a:r>
          </a:p>
          <a:p>
            <a:pPr lvl="1"/>
            <a:r>
              <a:rPr lang="en-US" dirty="0" smtClean="0"/>
              <a:t>Need all tools in one’s kit</a:t>
            </a:r>
          </a:p>
          <a:p>
            <a:r>
              <a:rPr lang="en-US" dirty="0" smtClean="0"/>
              <a:t>HW costs are becoming very skewed</a:t>
            </a:r>
          </a:p>
          <a:p>
            <a:pPr lvl="1"/>
            <a:r>
              <a:rPr lang="en-US" dirty="0" smtClean="0"/>
              <a:t>Attend Uri </a:t>
            </a:r>
            <a:r>
              <a:rPr lang="en-US" dirty="0" err="1" smtClean="0"/>
              <a:t>Weiser’s</a:t>
            </a:r>
            <a:r>
              <a:rPr lang="en-US" dirty="0" smtClean="0"/>
              <a:t> talk Feb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Finally, we need to understand what tools such as Inspect are actually doing!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mem</a:t>
            </a:r>
            <a:r>
              <a:rPr lang="en-US" dirty="0" smtClean="0"/>
              <a:t> models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PCI bus ordering (producer/consumer broken)</a:t>
            </a:r>
          </a:p>
          <a:p>
            <a:r>
              <a:rPr lang="en-US" dirty="0" err="1" smtClean="0"/>
              <a:t>Holzmann’s</a:t>
            </a:r>
            <a:r>
              <a:rPr lang="en-US" dirty="0" smtClean="0"/>
              <a:t> experience in multi-core SPIN</a:t>
            </a:r>
          </a:p>
          <a:p>
            <a:r>
              <a:rPr lang="en-US" dirty="0" smtClean="0"/>
              <a:t>Our class experiments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 err="1" smtClean="0"/>
              <a:t>mem</a:t>
            </a:r>
            <a:r>
              <a:rPr lang="en-US" dirty="0" smtClean="0"/>
              <a:t> model in conflict with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err="1" smtClean="0"/>
              <a:t>mem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In understanding architectural consequences</a:t>
            </a:r>
          </a:p>
          <a:p>
            <a:pPr lvl="1"/>
            <a:r>
              <a:rPr lang="en-US" dirty="0" smtClean="0"/>
              <a:t>Hit-under-miss optimization in speculative execution (in snoopy busses such as HP Runway)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“HW / SW”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Till the dust settles (if at all) in multi-core computing, you had better be interested in HW and SW matters</a:t>
            </a:r>
          </a:p>
          <a:p>
            <a:pPr lvl="1"/>
            <a:r>
              <a:rPr lang="en-US" dirty="0" smtClean="0"/>
              <a:t>HW matters</a:t>
            </a:r>
          </a:p>
          <a:p>
            <a:pPr lvl="1"/>
            <a:r>
              <a:rPr lang="en-US" dirty="0" smtClean="0"/>
              <a:t>C-like low level behavior matters</a:t>
            </a:r>
            <a:endParaRPr lang="en-US" dirty="0"/>
          </a:p>
          <a:p>
            <a:r>
              <a:rPr lang="en-US" dirty="0" smtClean="0"/>
              <a:t>Later we will learn whether “comfortable” abstractions such as C# / Java are viable</a:t>
            </a:r>
          </a:p>
          <a:p>
            <a:r>
              <a:rPr lang="en-US" dirty="0" smtClean="0"/>
              <a:t>Of course when programming in the large, we will prefer such high level views; when understanding concepts, however, we need all the “nuts and bolts” exposed…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Boehm’s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Threads are going to be increasingly used</a:t>
            </a:r>
          </a:p>
          <a:p>
            <a:r>
              <a:rPr lang="en-US" dirty="0" smtClean="0"/>
              <a:t>We focus on languages such as C/C++ where threads are not built into the language – but are provided through add-on libraries</a:t>
            </a:r>
          </a:p>
          <a:p>
            <a:endParaRPr lang="en-US" dirty="0"/>
          </a:p>
          <a:p>
            <a:r>
              <a:rPr lang="en-US" dirty="0" smtClean="0"/>
              <a:t>Ability to program in C/</a:t>
            </a:r>
            <a:r>
              <a:rPr lang="en-US" dirty="0" err="1" smtClean="0"/>
              <a:t>Pthreads</a:t>
            </a:r>
            <a:r>
              <a:rPr lang="en-US" dirty="0" smtClean="0"/>
              <a:t> comes through ‘painful experience’ – not through strict adherence to standards</a:t>
            </a:r>
          </a:p>
          <a:p>
            <a:r>
              <a:rPr lang="en-US" dirty="0" smtClean="0"/>
              <a:t>This paper is an attempt to ameliorate that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1300</Words>
  <Application>Microsoft Office PowerPoint</Application>
  <PresentationFormat>On-screen Show (4:3)</PresentationFormat>
  <Paragraphs>165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Summary of Boehm’s “threads … as a library” + other thoughts and class discussions</vt:lpstr>
      <vt:lpstr>Assignment : Dining Phil code </vt:lpstr>
      <vt:lpstr>Why we should know memory models</vt:lpstr>
      <vt:lpstr>Why we should know memory models</vt:lpstr>
      <vt:lpstr>Why we should know memory models</vt:lpstr>
      <vt:lpstr>Why we should know memory models</vt:lpstr>
      <vt:lpstr>Where mem models mattered</vt:lpstr>
      <vt:lpstr>On “HW / SW” split</vt:lpstr>
      <vt:lpstr>Boehm’s points</vt:lpstr>
      <vt:lpstr>Page 2: Thread lib, lang, compiler …</vt:lpstr>
      <vt:lpstr>P2 S3: Pthread Approach to Concur.</vt:lpstr>
      <vt:lpstr>P2 S3: Pthread silent on mem model semantics ; reasons:</vt:lpstr>
      <vt:lpstr>P2 S3: Pthread silent on mem model semantics ; reasons:</vt:lpstr>
      <vt:lpstr>P4 S4: Correctness Issues</vt:lpstr>
      <vt:lpstr>P5 S4.2 Rewriting of adjacent data</vt:lpstr>
      <vt:lpstr>P5  : another example</vt:lpstr>
      <vt:lpstr>P5/P6  : register promotion</vt:lpstr>
      <vt:lpstr>P5/P6  : register promotion</vt:lpstr>
      <vt:lpstr>avoiding expensive synch.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</dc:creator>
  <cp:lastModifiedBy>ganesh</cp:lastModifiedBy>
  <cp:revision>8</cp:revision>
  <dcterms:created xsi:type="dcterms:W3CDTF">2009-02-04T19:18:36Z</dcterms:created>
  <dcterms:modified xsi:type="dcterms:W3CDTF">2009-02-04T20:11:02Z</dcterms:modified>
</cp:coreProperties>
</file>