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3"/>
  </p:notesMasterIdLst>
  <p:handoutMasterIdLst>
    <p:handoutMasterId r:id="rId54"/>
  </p:handoutMasterIdLst>
  <p:sldIdLst>
    <p:sldId id="256" r:id="rId2"/>
    <p:sldId id="318" r:id="rId3"/>
    <p:sldId id="257" r:id="rId4"/>
    <p:sldId id="319" r:id="rId5"/>
    <p:sldId id="320" r:id="rId6"/>
    <p:sldId id="321" r:id="rId7"/>
    <p:sldId id="322" r:id="rId8"/>
    <p:sldId id="323" r:id="rId9"/>
    <p:sldId id="277" r:id="rId10"/>
    <p:sldId id="304" r:id="rId11"/>
    <p:sldId id="271" r:id="rId12"/>
    <p:sldId id="324" r:id="rId13"/>
    <p:sldId id="325" r:id="rId14"/>
    <p:sldId id="326" r:id="rId15"/>
    <p:sldId id="327" r:id="rId16"/>
    <p:sldId id="328" r:id="rId17"/>
    <p:sldId id="264" r:id="rId18"/>
    <p:sldId id="265" r:id="rId19"/>
    <p:sldId id="278" r:id="rId20"/>
    <p:sldId id="280" r:id="rId21"/>
    <p:sldId id="296" r:id="rId22"/>
    <p:sldId id="279" r:id="rId23"/>
    <p:sldId id="297" r:id="rId24"/>
    <p:sldId id="282" r:id="rId25"/>
    <p:sldId id="298" r:id="rId26"/>
    <p:sldId id="283" r:id="rId27"/>
    <p:sldId id="299" r:id="rId28"/>
    <p:sldId id="285" r:id="rId29"/>
    <p:sldId id="300" r:id="rId30"/>
    <p:sldId id="286" r:id="rId31"/>
    <p:sldId id="287" r:id="rId32"/>
    <p:sldId id="292" r:id="rId33"/>
    <p:sldId id="293" r:id="rId34"/>
    <p:sldId id="302" r:id="rId35"/>
    <p:sldId id="303" r:id="rId36"/>
    <p:sldId id="309" r:id="rId37"/>
    <p:sldId id="310" r:id="rId38"/>
    <p:sldId id="316" r:id="rId39"/>
    <p:sldId id="311" r:id="rId40"/>
    <p:sldId id="312" r:id="rId41"/>
    <p:sldId id="313" r:id="rId42"/>
    <p:sldId id="314" r:id="rId43"/>
    <p:sldId id="315" r:id="rId44"/>
    <p:sldId id="317" r:id="rId45"/>
    <p:sldId id="301" r:id="rId46"/>
    <p:sldId id="262" r:id="rId47"/>
    <p:sldId id="294" r:id="rId48"/>
    <p:sldId id="263" r:id="rId49"/>
    <p:sldId id="305" r:id="rId50"/>
    <p:sldId id="295" r:id="rId51"/>
    <p:sldId id="329"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33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86" autoAdjust="0"/>
    <p:restoredTop sz="77344" autoAdjust="0"/>
  </p:normalViewPr>
  <p:slideViewPr>
    <p:cSldViewPr>
      <p:cViewPr varScale="1">
        <p:scale>
          <a:sx n="87" d="100"/>
          <a:sy n="87" d="100"/>
        </p:scale>
        <p:origin x="-162" y="-84"/>
      </p:cViewPr>
      <p:guideLst>
        <p:guide orient="horz" pos="912"/>
        <p:guide orient="horz" pos="1200"/>
        <p:guide pos="39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132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152400"/>
            <a:ext cx="2438400" cy="457200"/>
          </a:xfrm>
          <a:prstGeom prst="rect">
            <a:avLst/>
          </a:prstGeom>
        </p:spPr>
        <p:txBody>
          <a:bodyPr vert="horz" lIns="91440" tIns="45720" rIns="91440" bIns="45720" rtlCol="0"/>
          <a:lstStyle>
            <a:lvl1pPr algn="l">
              <a:defRPr sz="1200"/>
            </a:lvl1pPr>
          </a:lstStyle>
          <a:p>
            <a:pPr>
              <a:defRPr/>
            </a:pPr>
            <a:r>
              <a:rPr lang="en-US" b="1" dirty="0">
                <a:latin typeface="Arial" pitchFamily="34" charset="0"/>
                <a:cs typeface="Arial" pitchFamily="34" charset="0"/>
              </a:rPr>
              <a:t>School of Computing</a:t>
            </a:r>
          </a:p>
        </p:txBody>
      </p:sp>
      <p:sp>
        <p:nvSpPr>
          <p:cNvPr id="3" name="Date Placeholder 2"/>
          <p:cNvSpPr>
            <a:spLocks noGrp="1"/>
          </p:cNvSpPr>
          <p:nvPr>
            <p:ph type="dt" sz="quarter" idx="1"/>
          </p:nvPr>
        </p:nvSpPr>
        <p:spPr>
          <a:xfrm>
            <a:off x="3884613" y="152400"/>
            <a:ext cx="2439987" cy="457200"/>
          </a:xfrm>
          <a:prstGeom prst="rect">
            <a:avLst/>
          </a:prstGeom>
        </p:spPr>
        <p:txBody>
          <a:bodyPr vert="horz" lIns="91440" tIns="45720" rIns="91440" bIns="45720" rtlCol="0"/>
          <a:lstStyle>
            <a:lvl1pPr algn="r">
              <a:defRPr sz="1200"/>
            </a:lvl1pPr>
          </a:lstStyle>
          <a:p>
            <a:pPr>
              <a:defRPr/>
            </a:pPr>
            <a:r>
              <a:rPr lang="en-US" b="1" dirty="0">
                <a:latin typeface="Arial" pitchFamily="34" charset="0"/>
                <a:cs typeface="Arial" pitchFamily="34" charset="0"/>
              </a:rPr>
              <a:t>Fall </a:t>
            </a:r>
            <a:r>
              <a:rPr lang="en-US" b="1" dirty="0" smtClean="0">
                <a:latin typeface="Arial" pitchFamily="34" charset="0"/>
                <a:cs typeface="Arial" pitchFamily="34" charset="0"/>
              </a:rPr>
              <a:t>2008</a:t>
            </a:r>
            <a:endParaRPr lang="en-US" b="1" dirty="0">
              <a:latin typeface="Arial" pitchFamily="34" charset="0"/>
              <a:cs typeface="Arial" pitchFamily="34" charset="0"/>
            </a:endParaRPr>
          </a:p>
        </p:txBody>
      </p:sp>
      <p:sp>
        <p:nvSpPr>
          <p:cNvPr id="4" name="Footer Placeholder 3"/>
          <p:cNvSpPr>
            <a:spLocks noGrp="1"/>
          </p:cNvSpPr>
          <p:nvPr>
            <p:ph type="ftr" sz="quarter" idx="2"/>
          </p:nvPr>
        </p:nvSpPr>
        <p:spPr>
          <a:xfrm>
            <a:off x="457200" y="8534400"/>
            <a:ext cx="2514600" cy="457200"/>
          </a:xfrm>
          <a:prstGeom prst="rect">
            <a:avLst/>
          </a:prstGeom>
        </p:spPr>
        <p:txBody>
          <a:bodyPr vert="horz" lIns="91440" tIns="45720" rIns="91440" bIns="45720" rtlCol="0" anchor="b"/>
          <a:lstStyle>
            <a:lvl1pPr algn="l">
              <a:defRPr sz="1200"/>
            </a:lvl1pPr>
          </a:lstStyle>
          <a:p>
            <a:r>
              <a:rPr lang="en-US" b="1" dirty="0" smtClean="0">
                <a:latin typeface="Arial" pitchFamily="34" charset="0"/>
                <a:cs typeface="Arial" pitchFamily="34" charset="0"/>
              </a:rPr>
              <a:t>CS5540  </a:t>
            </a:r>
            <a:r>
              <a:rPr lang="en-US" b="1" i="1" dirty="0" err="1" smtClean="0">
                <a:latin typeface="Arial" pitchFamily="34" charset="0"/>
                <a:cs typeface="Arial" pitchFamily="34" charset="0"/>
              </a:rPr>
              <a:t>HCI</a:t>
            </a:r>
            <a:endParaRPr lang="en-US" b="1" dirty="0" smtClean="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534400"/>
            <a:ext cx="2516187" cy="457200"/>
          </a:xfrm>
          <a:prstGeom prst="rect">
            <a:avLst/>
          </a:prstGeom>
        </p:spPr>
        <p:txBody>
          <a:bodyPr vert="horz" lIns="91440" tIns="45720" rIns="91440" bIns="45720" rtlCol="0" anchor="b"/>
          <a:lstStyle>
            <a:lvl1pPr algn="r">
              <a:defRPr sz="1200"/>
            </a:lvl1pPr>
          </a:lstStyle>
          <a:p>
            <a:fld id="{F8351E46-484A-4B94-805C-03484D7AF1B5}" type="slidenum">
              <a:rPr lang="en-US" b="1" smtClean="0">
                <a:latin typeface="Arial" pitchFamily="34" charset="0"/>
                <a:cs typeface="Arial" pitchFamily="34" charset="0"/>
              </a:rPr>
              <a:pPr/>
              <a:t>‹#›</a:t>
            </a:fld>
            <a:endParaRPr lang="en-US" b="1" dirty="0">
              <a:latin typeface="Arial" pitchFamily="34" charset="0"/>
              <a:cs typeface="Arial" pitchFamily="34" charset="0"/>
            </a:endParaRPr>
          </a:p>
        </p:txBody>
      </p:sp>
      <p:sp>
        <p:nvSpPr>
          <p:cNvPr id="6" name="Rectangle 5"/>
          <p:cNvSpPr/>
          <p:nvPr/>
        </p:nvSpPr>
        <p:spPr>
          <a:xfrm>
            <a:off x="2057400" y="381000"/>
            <a:ext cx="3048000" cy="307777"/>
          </a:xfrm>
          <a:prstGeom prst="rect">
            <a:avLst/>
          </a:prstGeom>
        </p:spPr>
        <p:txBody>
          <a:bodyPr wrap="square">
            <a:spAutoFit/>
          </a:bodyPr>
          <a:lstStyle/>
          <a:p>
            <a:r>
              <a:rPr lang="en-US" sz="1400" b="1" dirty="0" err="1" smtClean="0">
                <a:solidFill>
                  <a:schemeClr val="tx1"/>
                </a:solidFill>
                <a:latin typeface="Arial" pitchFamily="34" charset="0"/>
                <a:cs typeface="Arial" pitchFamily="34" charset="0"/>
              </a:rPr>
              <a:t>Lec</a:t>
            </a:r>
            <a:r>
              <a:rPr lang="en-US" sz="1400" b="1" dirty="0" smtClean="0">
                <a:solidFill>
                  <a:schemeClr val="tx1"/>
                </a:solidFill>
                <a:latin typeface="Arial" pitchFamily="34" charset="0"/>
                <a:cs typeface="Arial" pitchFamily="34" charset="0"/>
              </a:rPr>
              <a:t> Set 7: </a:t>
            </a:r>
            <a:r>
              <a:rPr lang="en-US" sz="1400" b="1" dirty="0" err="1" smtClean="0">
                <a:solidFill>
                  <a:schemeClr val="tx1"/>
                </a:solidFill>
                <a:latin typeface="Arial" pitchFamily="34" charset="0"/>
                <a:cs typeface="Arial" pitchFamily="34" charset="0"/>
              </a:rPr>
              <a:t>Aethetics</a:t>
            </a:r>
            <a:r>
              <a:rPr lang="en-US" sz="1400" b="1" dirty="0" smtClean="0">
                <a:solidFill>
                  <a:schemeClr val="tx1"/>
                </a:solidFill>
                <a:latin typeface="Arial" pitchFamily="34" charset="0"/>
                <a:cs typeface="Arial" pitchFamily="34" charset="0"/>
              </a:rPr>
              <a:t> of UI Design</a:t>
            </a:r>
            <a:endParaRPr lang="en-US" sz="14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19D7EBA-2B14-440D-9969-CAFAE54B64E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erkeley.edu/"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7A7612-F77A-4F0E-8638-C53B8541E9D3}" type="slidenum">
              <a:rPr lang="en-US"/>
              <a:pPr/>
              <a:t>6</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a:p>
            <a:r>
              <a:rPr lang="en-US"/>
              <a:t>[I can also give examples of these with more of a visual emphasis than Shneiderman has] - ams</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AA288-2212-4CBC-9430-E8F705CC9517}" type="slidenum">
              <a:rPr lang="en-US"/>
              <a:pPr/>
              <a:t>7</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a:p>
            <a:r>
              <a:rPr lang="en-US"/>
              <a:t>[I can also give examples of these with more of a visual emphasis than Shneiderman has] - ams</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D7EBA-2B14-440D-9969-CAFAE54B64E7}"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F14E1-05A4-403A-951C-D173E5262F85}" type="slidenum">
              <a:rPr lang="en-US"/>
              <a:pPr/>
              <a:t>10</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t>[are these the type of things you’re most interested in communicating? I can give lots of example, but each could also be a whole course in and of itself. At RISD designers take a full year of typography, for instance.]</a:t>
            </a:r>
          </a:p>
          <a:p>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635394-EE37-4705-B119-BC2DE33A8FA9}" type="slidenum">
              <a:rPr lang="en-US"/>
              <a:pPr/>
              <a:t>11</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[are these the type of things you’re most interested in communicating? I can give lots of example, but each could also be a whole course in and of itself. At RISD designers take a full year of typography, for instance.]</a:t>
            </a:r>
          </a:p>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3EE007-5268-464B-A390-DE996B38B8E6}" type="slidenum">
              <a:rPr lang="en-US"/>
              <a:pPr/>
              <a:t>20</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subtle but important aesthetic differences change pleasure of using applet. New version is too big—bad use of screen real estate causes the program to hog up a lot of the screen, has unpleasant and totally irrelevant background color (greenish) behind printer, also has too much black—not nice use of gray in the older version. Printer doesn’t look realistic or diagrammatic—just like a bad 3D model, ink bottles not properly anti-aliased, many problem with perspective: ink bottle position, printer position, paper position, and “case” for sliders. The gradient banding is annoying, the sliders look like binders not sliders and application of gradient makes the colors too black, unattractive font for CMY letters on sliders. Different treatment of slider case and printer—inconsistent style is distracting. Use of black outline on paper makes it separate from printer and seem to be floating above it</a:t>
            </a:r>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a:r>
            <a:br>
              <a:rPr lang="en-US" dirty="0" smtClean="0"/>
            </a:br>
            <a:r>
              <a:rPr lang="en-US" dirty="0" err="1" smtClean="0"/>
              <a:t>HCIers</a:t>
            </a:r>
            <a:r>
              <a:rPr lang="en-US" dirty="0" smtClean="0"/>
              <a:t> - </a:t>
            </a:r>
            <a:br>
              <a:rPr lang="en-US" dirty="0" smtClean="0"/>
            </a:br>
            <a:r>
              <a:rPr lang="en-US" dirty="0" smtClean="0"/>
              <a:t/>
            </a:r>
            <a:br>
              <a:rPr lang="en-US" dirty="0" smtClean="0"/>
            </a:br>
            <a:r>
              <a:rPr lang="en-US" dirty="0" smtClean="0"/>
              <a:t>There have been a questions concerning the scope of Assignment #5.  Yes, the assignment is rather "open-ended," partly because I wanted to explore the problem in rather broader terms.  I realize that this could assignment could be expanded to fulfill the requirements of a thesis, so the issue arises of what is "really wanted."  It just occurred to me today that a reasonable guideline might be to suggest that it should reflect a comparable amount of work relative to previous assignments.  That is to say, doing a satisfactory job should be attainable is a similar amount of time, maybe a bit more because it is more involved. </a:t>
            </a:r>
            <a:br>
              <a:rPr lang="en-US" dirty="0" smtClean="0"/>
            </a:br>
            <a:r>
              <a:rPr lang="en-US" dirty="0" smtClean="0"/>
              <a:t/>
            </a:r>
            <a:br>
              <a:rPr lang="en-US" dirty="0" smtClean="0"/>
            </a:br>
            <a:r>
              <a:rPr lang="en-US" dirty="0" smtClean="0"/>
              <a:t>However, the assignment is broad enough so that it should present a rich array of challenges for students who are particularly interested in </a:t>
            </a:r>
            <a:r>
              <a:rPr lang="en-US" dirty="0" err="1" smtClean="0"/>
              <a:t>HCI</a:t>
            </a:r>
            <a:r>
              <a:rPr lang="en-US" dirty="0" smtClean="0"/>
              <a:t> and would like to engage more deeply.  There are many directions to explore if one is motivated. </a:t>
            </a:r>
            <a:br>
              <a:rPr lang="en-US" dirty="0" smtClean="0"/>
            </a:br>
            <a:r>
              <a:rPr lang="en-US" dirty="0" smtClean="0"/>
              <a:t/>
            </a:r>
            <a:br>
              <a:rPr lang="en-US" dirty="0" smtClean="0"/>
            </a:br>
            <a:r>
              <a:rPr lang="en-US" dirty="0" smtClean="0"/>
              <a:t>More specifically, on part 1, I can say the following.  Give a kind of "product review" for the pros and cons of the main university website, so try to cover some basic set of characteristics against which you will evaluate its performance.  My list is just a suggested list so that you are not stuck w/o thoughts.  Feel free to consider the website with respect to a different list, or part of the list and some of your added characteristics.  It will be more interesting and valuable if you manage to explore it from a somewhat individual perspective.  For example, if you are not from Utah or the US, it would be valuable to see your comments on how well the site performs relative to those particular needs and requirements.  If you work for the campus radio or TV station, maybe that will give you a personally interesting angle for considering (and improving it). </a:t>
            </a:r>
            <a:br>
              <a:rPr lang="en-US" dirty="0" smtClean="0"/>
            </a:br>
            <a:r>
              <a:rPr lang="en-US" dirty="0" smtClean="0"/>
              <a:t/>
            </a:r>
            <a:br>
              <a:rPr lang="en-US" dirty="0" smtClean="0"/>
            </a:br>
            <a:r>
              <a:rPr lang="en-US" dirty="0" smtClean="0"/>
              <a:t>On part 2, I would like to be sure you at least visit each site in the table and react to it in some fashion.  Assessing the sites' degree or influence by what I have called the "principle of three," insures that you examine each site at the highest level.  Recall that I talked of the important of "3" in many areas of art and communications.  For example, the "standard play" is written in a 3 Act format, musical compositional structures are frequently described in the form of ABA, or ABC where </a:t>
            </a:r>
            <a:r>
              <a:rPr lang="en-US" dirty="0" err="1" smtClean="0"/>
              <a:t>A,B</a:t>
            </a:r>
            <a:r>
              <a:rPr lang="en-US" dirty="0" smtClean="0"/>
              <a:t> and C are the major thematic elements.  Traditional musical form talks of 1) a statement of a theme, 2) its development and 3) its recapitulation.  Even the 4 common movements of a symphony piece can be viewed as a slight expansion and variation of this basic notion.   The fundamental and persuasive harmonic structure of most Western musical themes is built essentially on "3 chord progression," namely the I, IV and V chords.  There are more popular Western tunes that use basically 3 chords than any other structure, regardless of genre.  This is eminently clear for folk and Western tunes, including some of the most classic and popular.  More complicated progressions often be seen as  variations or elaborations of this, so even when there are more than 3 chords present in a piece, the additional chords may simply be "substitution chord" introduced for richness and color,  but they are actually performing the traditional function of  one of the fundamental 3 chords.  As a trivial example, many common jazz tunes use a I, II, V set of chords, but here the II chord is providing a function similar to a IV chord, so we can still talk of this as being a I, IV, V structure. </a:t>
            </a:r>
            <a:br>
              <a:rPr lang="en-US" dirty="0" smtClean="0"/>
            </a:br>
            <a:r>
              <a:rPr lang="en-US" dirty="0" smtClean="0"/>
              <a:t/>
            </a:r>
            <a:br>
              <a:rPr lang="en-US" dirty="0" smtClean="0"/>
            </a:br>
            <a:r>
              <a:rPr lang="en-US" dirty="0" smtClean="0"/>
              <a:t>In art we also often see "three" as an important design concept.  For example, when rendering the human face, the form is </a:t>
            </a:r>
            <a:r>
              <a:rPr lang="en-US" dirty="0" err="1" smtClean="0"/>
              <a:t>standardly</a:t>
            </a:r>
            <a:r>
              <a:rPr lang="en-US" dirty="0" smtClean="0"/>
              <a:t> divided into 3 with the top third being from the eyes above, the middle third from above the mouth, say to the eyes, and the remaining is the bottom third.  Those three areas are often defined with sketching so that the three part structure is established in proper position and ration.  In photography we often talk of the </a:t>
            </a:r>
            <a:r>
              <a:rPr lang="en-US" dirty="0" err="1" smtClean="0"/>
              <a:t>i</a:t>
            </a:r>
            <a:r>
              <a:rPr lang="en-US" dirty="0" smtClean="0"/>
              <a:t>) foreground, ii) the subject range, and, iii) the background compositional elements of a scene, where "depth of field" is often used to delineate the regions.  There are "golden ratios" that transcend art and architecture from earliest times to provide the most pleasing relationships or forms.  And thematically, a great deal of (particularly classical) Western art through many centuries uses triangles where the corners are related to themes.  This is particularly the case for religiously inspired or sponsored art, that involves a triangular relationship, the corners showing  iconic references, albeit often rather vague or highly stylized,  to the Trinity, namely,  </a:t>
            </a:r>
            <a:r>
              <a:rPr lang="en-US" dirty="0" err="1" smtClean="0"/>
              <a:t>i</a:t>
            </a:r>
            <a:r>
              <a:rPr lang="en-US" dirty="0" smtClean="0"/>
              <a:t>) The Father, ii) the Son, and iii) the Holy Ghost.  While not always immediately obvious, this relationship pervasively appears in many great paintings.  As you may have encountered, themes of 3 are often identified in the Mona Lisa. </a:t>
            </a:r>
            <a:br>
              <a:rPr lang="en-US" dirty="0" smtClean="0"/>
            </a:br>
            <a:r>
              <a:rPr lang="en-US" dirty="0" smtClean="0"/>
              <a:t/>
            </a:r>
            <a:br>
              <a:rPr lang="en-US" dirty="0" smtClean="0"/>
            </a:br>
            <a:r>
              <a:rPr lang="en-US" dirty="0" smtClean="0"/>
              <a:t>A common guideline for public speaking is to divide the talk into 3 parts, and </a:t>
            </a:r>
            <a:r>
              <a:rPr lang="en-US" dirty="0" err="1" smtClean="0"/>
              <a:t>i</a:t>
            </a:r>
            <a:r>
              <a:rPr lang="en-US" dirty="0" smtClean="0"/>
              <a:t>) tell the audience  what you intend to say, ii) say it, and iii) remind the audience what you just told them.  Good public speeches usually remain pretty close to this structure.  Many, many standard (series) TV shows are built on an evident, highly predictable, 3-part structure.  "Law and Order" invariably  confronts the  audience with a murder scene nearly in the opening shot, and the  conclusion is heralded in it score with nearly clockwork, formulaic precision.  (I think this is </a:t>
            </a:r>
            <a:r>
              <a:rPr lang="en-US" dirty="0" err="1" smtClean="0"/>
              <a:t>L&amp;W</a:t>
            </a:r>
            <a:r>
              <a:rPr lang="en-US" dirty="0" smtClean="0"/>
              <a:t>, isn't it??) </a:t>
            </a:r>
            <a:br>
              <a:rPr lang="en-US" dirty="0" smtClean="0"/>
            </a:br>
            <a:r>
              <a:rPr lang="en-US" dirty="0" smtClean="0"/>
              <a:t>Now, we come to web interfaces, where 3-part designs are probably the most common.  Truly ubiquitous, we often see them with a major panel and then two </a:t>
            </a:r>
            <a:r>
              <a:rPr lang="en-US" dirty="0" err="1" smtClean="0"/>
              <a:t>lessor</a:t>
            </a:r>
            <a:r>
              <a:rPr lang="en-US" dirty="0" smtClean="0"/>
              <a:t> panels.  If the most basic invocation of this form, the major panel is centrally positioned, and the elements with much narrower width are to the left and right, although the panels often have full screen height.  The most basic web widgets, like a pull-down menu, say, work easily in the format.  In other words, it is quite common to see the screen space divided into three vertical bands, one dominant wider one, and two narrower ones, but all three being full screen height.  There are variations on variations of this basic structure, however some good websites avoid the (hackneyed) 3-part design structure.  It is probably somewhat harder to be original and violate the standard 3-element design principle, but one can find such examples.  More often, however, a poorly functioning website will have abandoned this classic form, and then failed to display the sensibilities necessary to pull off the individuality of the design.  I am merely asking you to pay attention by looking for the presence or absence of this design principle.  Make sure that you DO visit each site in the table, however briefly that turns out to be.  I chose each one because it was interesting in some particular aspect. </a:t>
            </a:r>
            <a:br>
              <a:rPr lang="en-US" dirty="0" smtClean="0"/>
            </a:br>
            <a:r>
              <a:rPr lang="en-US" dirty="0" smtClean="0"/>
              <a:t/>
            </a:r>
            <a:br>
              <a:rPr lang="en-US" dirty="0" smtClean="0"/>
            </a:br>
            <a:r>
              <a:rPr lang="en-US" dirty="0" smtClean="0"/>
              <a:t>After floating the assignment, I realized that </a:t>
            </a:r>
            <a:r>
              <a:rPr lang="en-US" dirty="0" err="1" smtClean="0"/>
              <a:t>UC</a:t>
            </a:r>
            <a:r>
              <a:rPr lang="en-US" dirty="0" smtClean="0"/>
              <a:t> Berkeley has a site that I find somewhat more functional and attractive than many other (lacking) university websites:  &lt;</a:t>
            </a:r>
            <a:r>
              <a:rPr lang="en-US" dirty="0" smtClean="0">
                <a:hlinkClick r:id="rId3"/>
              </a:rPr>
              <a:t>www.berkeley.edu</a:t>
            </a:r>
            <a:r>
              <a:rPr lang="en-US" dirty="0" smtClean="0"/>
              <a:t>&gt;.  See if you agree.  These reactions tend to be rather personal and idiosyncratic, but among all the variation in response I think there are principals to extract about what works and what does not. </a:t>
            </a:r>
            <a:br>
              <a:rPr lang="en-US" dirty="0" smtClean="0"/>
            </a:br>
            <a:r>
              <a:rPr lang="en-US" dirty="0" smtClean="0"/>
              <a:t/>
            </a:r>
            <a:br>
              <a:rPr lang="en-US" dirty="0" smtClean="0"/>
            </a:br>
            <a:r>
              <a:rPr lang="en-US" dirty="0" smtClean="0"/>
              <a:t>I hope this helps.  Clearly this note contains the core of a set of lecture notes on the "Principle of Three," but that will go into next years preparation. </a:t>
            </a:r>
            <a:br>
              <a:rPr lang="en-US" dirty="0" smtClean="0"/>
            </a:br>
            <a:r>
              <a:rPr lang="en-US" dirty="0" smtClean="0"/>
              <a:t>Good luck! I hope that this is useful, and that  you find some pleasure in carrying out this assignment.  This assignment is an entirely new idea, so I will welcome you comments, favorable or otherwise, on its utility in the course and its pedagogical value.  Email me, or notate the assignment, if you prefer.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119D7EBA-2B14-440D-9969-CAFAE54B64E7}"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8" name="Group 2"/>
          <p:cNvGrpSpPr>
            <a:grpSpLocks/>
          </p:cNvGrpSpPr>
          <p:nvPr/>
        </p:nvGrpSpPr>
        <p:grpSpPr bwMode="auto">
          <a:xfrm>
            <a:off x="-3175" y="2438400"/>
            <a:ext cx="9147175" cy="1063625"/>
            <a:chOff x="-2" y="1536"/>
            <a:chExt cx="5762" cy="670"/>
          </a:xfrm>
        </p:grpSpPr>
        <p:grpSp>
          <p:nvGrpSpPr>
            <p:cNvPr id="4099" name="Group 3"/>
            <p:cNvGrpSpPr>
              <a:grpSpLocks/>
            </p:cNvGrpSpPr>
            <p:nvPr/>
          </p:nvGrpSpPr>
          <p:grpSpPr bwMode="auto">
            <a:xfrm flipH="1">
              <a:off x="-2" y="1562"/>
              <a:ext cx="5762" cy="638"/>
              <a:chOff x="-2" y="1562"/>
              <a:chExt cx="5762" cy="638"/>
            </a:xfrm>
          </p:grpSpPr>
          <p:sp>
            <p:nvSpPr>
              <p:cNvPr id="4100"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US"/>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4102"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US"/>
              </a:p>
            </p:txBody>
          </p:sp>
          <p:sp>
            <p:nvSpPr>
              <p:cNvPr id="4103"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US"/>
              </a:p>
            </p:txBody>
          </p:sp>
          <p:sp>
            <p:nvSpPr>
              <p:cNvPr id="4104"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US"/>
              </a:p>
            </p:txBody>
          </p:sp>
          <p:sp>
            <p:nvSpPr>
              <p:cNvPr id="4105"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4106"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sp>
            <p:nvSpPr>
              <p:cNvPr id="4107"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4108"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US"/>
              </a:p>
            </p:txBody>
          </p:sp>
          <p:sp>
            <p:nvSpPr>
              <p:cNvPr id="4109"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US"/>
              </a:p>
            </p:txBody>
          </p:sp>
          <p:sp>
            <p:nvSpPr>
              <p:cNvPr id="4110"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US"/>
              </a:p>
            </p:txBody>
          </p:sp>
          <p:sp>
            <p:nvSpPr>
              <p:cNvPr id="4111"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4112"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US"/>
              </a:p>
            </p:txBody>
          </p:sp>
          <p:sp>
            <p:nvSpPr>
              <p:cNvPr id="4113"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US"/>
              </a:p>
            </p:txBody>
          </p:sp>
          <p:sp>
            <p:nvSpPr>
              <p:cNvPr id="4114"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US"/>
              </a:p>
            </p:txBody>
          </p:sp>
          <p:sp>
            <p:nvSpPr>
              <p:cNvPr id="4115"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US"/>
              </a:p>
            </p:txBody>
          </p:sp>
          <p:sp>
            <p:nvSpPr>
              <p:cNvPr id="4116"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US"/>
              </a:p>
            </p:txBody>
          </p:sp>
          <p:sp>
            <p:nvSpPr>
              <p:cNvPr id="4117"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4118"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grpSp>
        <p:sp>
          <p:nvSpPr>
            <p:cNvPr id="4119"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endParaRPr lang="en-US"/>
            </a:p>
          </p:txBody>
        </p:sp>
        <p:sp>
          <p:nvSpPr>
            <p:cNvPr id="4120"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endParaRPr lang="en-US"/>
            </a:p>
          </p:txBody>
        </p:sp>
      </p:grpSp>
      <p:sp>
        <p:nvSpPr>
          <p:cNvPr id="41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US"/>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US"/>
              <a:t>Click to edit Master subtitle style</a:t>
            </a:r>
          </a:p>
        </p:txBody>
      </p:sp>
      <p:sp>
        <p:nvSpPr>
          <p:cNvPr id="4123" name="Rectangle 27"/>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r>
              <a:rPr lang="en-US" smtClean="0"/>
              <a:t>Fall 2008</a:t>
            </a:r>
            <a:endParaRPr lang="en-US"/>
          </a:p>
        </p:txBody>
      </p:sp>
      <p:sp>
        <p:nvSpPr>
          <p:cNvPr id="4124" name="Rectangle 28"/>
          <p:cNvSpPr>
            <a:spLocks noGrp="1" noChangeArrowheads="1"/>
          </p:cNvSpPr>
          <p:nvPr>
            <p:ph type="ftr" sz="quarter" idx="3"/>
          </p:nvPr>
        </p:nvSpPr>
        <p:spPr/>
        <p:txBody>
          <a:bodyPr/>
          <a:lstStyle>
            <a:lvl1pPr>
              <a:defRPr>
                <a:solidFill>
                  <a:srgbClr val="000000"/>
                </a:solidFill>
              </a:defRPr>
            </a:lvl1pPr>
          </a:lstStyle>
          <a:p>
            <a:r>
              <a:rPr lang="en-US" smtClean="0"/>
              <a:t>CS5540 HCI</a:t>
            </a:r>
            <a:endParaRPr lang="en-US"/>
          </a:p>
        </p:txBody>
      </p:sp>
      <p:sp>
        <p:nvSpPr>
          <p:cNvPr id="4125" name="Rectangle 29"/>
          <p:cNvSpPr>
            <a:spLocks noGrp="1" noChangeArrowheads="1"/>
          </p:cNvSpPr>
          <p:nvPr>
            <p:ph type="sldNum" sz="quarter" idx="4"/>
          </p:nvPr>
        </p:nvSpPr>
        <p:spPr/>
        <p:txBody>
          <a:bodyPr/>
          <a:lstStyle>
            <a:lvl1pPr>
              <a:defRPr>
                <a:solidFill>
                  <a:srgbClr val="000000"/>
                </a:solidFill>
              </a:defRPr>
            </a:lvl1pPr>
          </a:lstStyle>
          <a:p>
            <a:fld id="{095313BC-BAC5-48B9-95C4-DFB462977E9B}"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Fall 2008</a:t>
            </a:r>
            <a:endParaRPr lang="en-US"/>
          </a:p>
        </p:txBody>
      </p:sp>
      <p:sp>
        <p:nvSpPr>
          <p:cNvPr id="5" name="Footer Placeholder 4"/>
          <p:cNvSpPr>
            <a:spLocks noGrp="1"/>
          </p:cNvSpPr>
          <p:nvPr>
            <p:ph type="ftr" sz="quarter" idx="11"/>
          </p:nvPr>
        </p:nvSpPr>
        <p:spPr/>
        <p:txBody>
          <a:bodyPr/>
          <a:lstStyle>
            <a:lvl1pPr>
              <a:defRPr/>
            </a:lvl1pPr>
          </a:lstStyle>
          <a:p>
            <a:r>
              <a:rPr lang="en-US" smtClean="0"/>
              <a:t>CS5540 HCI</a:t>
            </a:r>
            <a:endParaRPr lang="en-US"/>
          </a:p>
        </p:txBody>
      </p:sp>
      <p:sp>
        <p:nvSpPr>
          <p:cNvPr id="6" name="Slide Number Placeholder 5"/>
          <p:cNvSpPr>
            <a:spLocks noGrp="1"/>
          </p:cNvSpPr>
          <p:nvPr>
            <p:ph type="sldNum" sz="quarter" idx="12"/>
          </p:nvPr>
        </p:nvSpPr>
        <p:spPr/>
        <p:txBody>
          <a:bodyPr/>
          <a:lstStyle>
            <a:lvl1pPr>
              <a:defRPr/>
            </a:lvl1pPr>
          </a:lstStyle>
          <a:p>
            <a:fld id="{68A818D0-380F-4BF5-81FD-DA640B6F0AE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Fall 2008</a:t>
            </a:r>
            <a:endParaRPr lang="en-US"/>
          </a:p>
        </p:txBody>
      </p:sp>
      <p:sp>
        <p:nvSpPr>
          <p:cNvPr id="5" name="Footer Placeholder 4"/>
          <p:cNvSpPr>
            <a:spLocks noGrp="1"/>
          </p:cNvSpPr>
          <p:nvPr>
            <p:ph type="ftr" sz="quarter" idx="11"/>
          </p:nvPr>
        </p:nvSpPr>
        <p:spPr/>
        <p:txBody>
          <a:bodyPr/>
          <a:lstStyle>
            <a:lvl1pPr>
              <a:defRPr/>
            </a:lvl1pPr>
          </a:lstStyle>
          <a:p>
            <a:r>
              <a:rPr lang="en-US" smtClean="0"/>
              <a:t>CS5540 HCI</a:t>
            </a:r>
            <a:endParaRPr lang="en-US"/>
          </a:p>
        </p:txBody>
      </p:sp>
      <p:sp>
        <p:nvSpPr>
          <p:cNvPr id="6" name="Slide Number Placeholder 5"/>
          <p:cNvSpPr>
            <a:spLocks noGrp="1"/>
          </p:cNvSpPr>
          <p:nvPr>
            <p:ph type="sldNum" sz="quarter" idx="12"/>
          </p:nvPr>
        </p:nvSpPr>
        <p:spPr/>
        <p:txBody>
          <a:bodyPr/>
          <a:lstStyle>
            <a:lvl1pPr>
              <a:defRPr/>
            </a:lvl1pPr>
          </a:lstStyle>
          <a:p>
            <a:fld id="{36AB28E1-04C4-4054-84FA-BE6E3103344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Fall 2008</a:t>
            </a:r>
            <a:endParaRPr lang="en-US"/>
          </a:p>
        </p:txBody>
      </p:sp>
      <p:sp>
        <p:nvSpPr>
          <p:cNvPr id="5" name="Footer Placeholder 4"/>
          <p:cNvSpPr>
            <a:spLocks noGrp="1"/>
          </p:cNvSpPr>
          <p:nvPr>
            <p:ph type="ftr" sz="quarter" idx="11"/>
          </p:nvPr>
        </p:nvSpPr>
        <p:spPr/>
        <p:txBody>
          <a:bodyPr/>
          <a:lstStyle>
            <a:lvl1pPr>
              <a:defRPr/>
            </a:lvl1pPr>
          </a:lstStyle>
          <a:p>
            <a:r>
              <a:rPr lang="en-US" smtClean="0"/>
              <a:t>CS5540 HCI</a:t>
            </a:r>
            <a:endParaRPr lang="en-US"/>
          </a:p>
        </p:txBody>
      </p:sp>
      <p:sp>
        <p:nvSpPr>
          <p:cNvPr id="6" name="Slide Number Placeholder 5"/>
          <p:cNvSpPr>
            <a:spLocks noGrp="1"/>
          </p:cNvSpPr>
          <p:nvPr>
            <p:ph type="sldNum" sz="quarter" idx="12"/>
          </p:nvPr>
        </p:nvSpPr>
        <p:spPr/>
        <p:txBody>
          <a:bodyPr/>
          <a:lstStyle>
            <a:lvl1pPr>
              <a:defRPr/>
            </a:lvl1pPr>
          </a:lstStyle>
          <a:p>
            <a:fld id="{5A86ACB3-5DF1-4B24-94CE-B76A7ECE3FA9}"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Fall 2008</a:t>
            </a:r>
            <a:endParaRPr lang="en-US"/>
          </a:p>
        </p:txBody>
      </p:sp>
      <p:sp>
        <p:nvSpPr>
          <p:cNvPr id="5" name="Footer Placeholder 4"/>
          <p:cNvSpPr>
            <a:spLocks noGrp="1"/>
          </p:cNvSpPr>
          <p:nvPr>
            <p:ph type="ftr" sz="quarter" idx="11"/>
          </p:nvPr>
        </p:nvSpPr>
        <p:spPr/>
        <p:txBody>
          <a:bodyPr/>
          <a:lstStyle>
            <a:lvl1pPr>
              <a:defRPr/>
            </a:lvl1pPr>
          </a:lstStyle>
          <a:p>
            <a:r>
              <a:rPr lang="en-US" smtClean="0"/>
              <a:t>CS5540 HCI</a:t>
            </a:r>
            <a:endParaRPr lang="en-US"/>
          </a:p>
        </p:txBody>
      </p:sp>
      <p:sp>
        <p:nvSpPr>
          <p:cNvPr id="6" name="Slide Number Placeholder 5"/>
          <p:cNvSpPr>
            <a:spLocks noGrp="1"/>
          </p:cNvSpPr>
          <p:nvPr>
            <p:ph type="sldNum" sz="quarter" idx="12"/>
          </p:nvPr>
        </p:nvSpPr>
        <p:spPr/>
        <p:txBody>
          <a:bodyPr/>
          <a:lstStyle>
            <a:lvl1pPr>
              <a:defRPr/>
            </a:lvl1pPr>
          </a:lstStyle>
          <a:p>
            <a:fld id="{6807E8AC-1B1E-4533-9404-CBABA43623D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Fall 2008</a:t>
            </a:r>
            <a:endParaRPr lang="en-US"/>
          </a:p>
        </p:txBody>
      </p:sp>
      <p:sp>
        <p:nvSpPr>
          <p:cNvPr id="6" name="Footer Placeholder 5"/>
          <p:cNvSpPr>
            <a:spLocks noGrp="1"/>
          </p:cNvSpPr>
          <p:nvPr>
            <p:ph type="ftr" sz="quarter" idx="11"/>
          </p:nvPr>
        </p:nvSpPr>
        <p:spPr/>
        <p:txBody>
          <a:bodyPr/>
          <a:lstStyle>
            <a:lvl1pPr>
              <a:defRPr/>
            </a:lvl1pPr>
          </a:lstStyle>
          <a:p>
            <a:r>
              <a:rPr lang="en-US" smtClean="0"/>
              <a:t>CS5540 HCI</a:t>
            </a:r>
            <a:endParaRPr lang="en-US"/>
          </a:p>
        </p:txBody>
      </p:sp>
      <p:sp>
        <p:nvSpPr>
          <p:cNvPr id="7" name="Slide Number Placeholder 6"/>
          <p:cNvSpPr>
            <a:spLocks noGrp="1"/>
          </p:cNvSpPr>
          <p:nvPr>
            <p:ph type="sldNum" sz="quarter" idx="12"/>
          </p:nvPr>
        </p:nvSpPr>
        <p:spPr/>
        <p:txBody>
          <a:bodyPr/>
          <a:lstStyle>
            <a:lvl1pPr>
              <a:defRPr/>
            </a:lvl1pPr>
          </a:lstStyle>
          <a:p>
            <a:fld id="{7788AF7E-7434-47A4-8C97-65970DAA634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Fall 2008</a:t>
            </a:r>
            <a:endParaRPr lang="en-US"/>
          </a:p>
        </p:txBody>
      </p:sp>
      <p:sp>
        <p:nvSpPr>
          <p:cNvPr id="8" name="Footer Placeholder 7"/>
          <p:cNvSpPr>
            <a:spLocks noGrp="1"/>
          </p:cNvSpPr>
          <p:nvPr>
            <p:ph type="ftr" sz="quarter" idx="11"/>
          </p:nvPr>
        </p:nvSpPr>
        <p:spPr/>
        <p:txBody>
          <a:bodyPr/>
          <a:lstStyle>
            <a:lvl1pPr>
              <a:defRPr/>
            </a:lvl1pPr>
          </a:lstStyle>
          <a:p>
            <a:r>
              <a:rPr lang="en-US" smtClean="0"/>
              <a:t>CS5540 HCI</a:t>
            </a:r>
            <a:endParaRPr lang="en-US"/>
          </a:p>
        </p:txBody>
      </p:sp>
      <p:sp>
        <p:nvSpPr>
          <p:cNvPr id="9" name="Slide Number Placeholder 8"/>
          <p:cNvSpPr>
            <a:spLocks noGrp="1"/>
          </p:cNvSpPr>
          <p:nvPr>
            <p:ph type="sldNum" sz="quarter" idx="12"/>
          </p:nvPr>
        </p:nvSpPr>
        <p:spPr/>
        <p:txBody>
          <a:bodyPr/>
          <a:lstStyle>
            <a:lvl1pPr>
              <a:defRPr/>
            </a:lvl1pPr>
          </a:lstStyle>
          <a:p>
            <a:fld id="{13780EE8-48FC-43EB-BD2D-C1517E17B36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Fall 2008</a:t>
            </a:r>
            <a:endParaRPr lang="en-US"/>
          </a:p>
        </p:txBody>
      </p:sp>
      <p:sp>
        <p:nvSpPr>
          <p:cNvPr id="4" name="Footer Placeholder 3"/>
          <p:cNvSpPr>
            <a:spLocks noGrp="1"/>
          </p:cNvSpPr>
          <p:nvPr>
            <p:ph type="ftr" sz="quarter" idx="11"/>
          </p:nvPr>
        </p:nvSpPr>
        <p:spPr/>
        <p:txBody>
          <a:bodyPr/>
          <a:lstStyle>
            <a:lvl1pPr>
              <a:defRPr/>
            </a:lvl1pPr>
          </a:lstStyle>
          <a:p>
            <a:r>
              <a:rPr lang="en-US" smtClean="0"/>
              <a:t>CS5540 HCI</a:t>
            </a:r>
            <a:endParaRPr lang="en-US"/>
          </a:p>
        </p:txBody>
      </p:sp>
      <p:sp>
        <p:nvSpPr>
          <p:cNvPr id="5" name="Slide Number Placeholder 4"/>
          <p:cNvSpPr>
            <a:spLocks noGrp="1"/>
          </p:cNvSpPr>
          <p:nvPr>
            <p:ph type="sldNum" sz="quarter" idx="12"/>
          </p:nvPr>
        </p:nvSpPr>
        <p:spPr/>
        <p:txBody>
          <a:bodyPr/>
          <a:lstStyle>
            <a:lvl1pPr>
              <a:defRPr/>
            </a:lvl1pPr>
          </a:lstStyle>
          <a:p>
            <a:fld id="{1134751C-7CBB-4433-904E-51D834C2911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Fall 2008</a:t>
            </a:r>
            <a:endParaRPr lang="en-US"/>
          </a:p>
        </p:txBody>
      </p:sp>
      <p:sp>
        <p:nvSpPr>
          <p:cNvPr id="3" name="Footer Placeholder 2"/>
          <p:cNvSpPr>
            <a:spLocks noGrp="1"/>
          </p:cNvSpPr>
          <p:nvPr>
            <p:ph type="ftr" sz="quarter" idx="11"/>
          </p:nvPr>
        </p:nvSpPr>
        <p:spPr/>
        <p:txBody>
          <a:bodyPr/>
          <a:lstStyle>
            <a:lvl1pPr>
              <a:defRPr/>
            </a:lvl1pPr>
          </a:lstStyle>
          <a:p>
            <a:r>
              <a:rPr lang="en-US" smtClean="0"/>
              <a:t>CS5540 HCI</a:t>
            </a:r>
            <a:endParaRPr lang="en-US"/>
          </a:p>
        </p:txBody>
      </p:sp>
      <p:sp>
        <p:nvSpPr>
          <p:cNvPr id="4" name="Slide Number Placeholder 3"/>
          <p:cNvSpPr>
            <a:spLocks noGrp="1"/>
          </p:cNvSpPr>
          <p:nvPr>
            <p:ph type="sldNum" sz="quarter" idx="12"/>
          </p:nvPr>
        </p:nvSpPr>
        <p:spPr/>
        <p:txBody>
          <a:bodyPr/>
          <a:lstStyle>
            <a:lvl1pPr>
              <a:defRPr/>
            </a:lvl1pPr>
          </a:lstStyle>
          <a:p>
            <a:fld id="{89508060-7CDF-4CDD-95A4-71914E0C2A6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Fall 2008</a:t>
            </a:r>
            <a:endParaRPr lang="en-US"/>
          </a:p>
        </p:txBody>
      </p:sp>
      <p:sp>
        <p:nvSpPr>
          <p:cNvPr id="6" name="Footer Placeholder 5"/>
          <p:cNvSpPr>
            <a:spLocks noGrp="1"/>
          </p:cNvSpPr>
          <p:nvPr>
            <p:ph type="ftr" sz="quarter" idx="11"/>
          </p:nvPr>
        </p:nvSpPr>
        <p:spPr/>
        <p:txBody>
          <a:bodyPr/>
          <a:lstStyle>
            <a:lvl1pPr>
              <a:defRPr/>
            </a:lvl1pPr>
          </a:lstStyle>
          <a:p>
            <a:r>
              <a:rPr lang="en-US" smtClean="0"/>
              <a:t>CS5540 HCI</a:t>
            </a:r>
            <a:endParaRPr lang="en-US"/>
          </a:p>
        </p:txBody>
      </p:sp>
      <p:sp>
        <p:nvSpPr>
          <p:cNvPr id="7" name="Slide Number Placeholder 6"/>
          <p:cNvSpPr>
            <a:spLocks noGrp="1"/>
          </p:cNvSpPr>
          <p:nvPr>
            <p:ph type="sldNum" sz="quarter" idx="12"/>
          </p:nvPr>
        </p:nvSpPr>
        <p:spPr/>
        <p:txBody>
          <a:bodyPr/>
          <a:lstStyle>
            <a:lvl1pPr>
              <a:defRPr/>
            </a:lvl1pPr>
          </a:lstStyle>
          <a:p>
            <a:fld id="{85FEA1D1-3A05-4D2F-8C80-6C17E882175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Fall 2008</a:t>
            </a:r>
            <a:endParaRPr lang="en-US"/>
          </a:p>
        </p:txBody>
      </p:sp>
      <p:sp>
        <p:nvSpPr>
          <p:cNvPr id="6" name="Footer Placeholder 5"/>
          <p:cNvSpPr>
            <a:spLocks noGrp="1"/>
          </p:cNvSpPr>
          <p:nvPr>
            <p:ph type="ftr" sz="quarter" idx="11"/>
          </p:nvPr>
        </p:nvSpPr>
        <p:spPr/>
        <p:txBody>
          <a:bodyPr/>
          <a:lstStyle>
            <a:lvl1pPr>
              <a:defRPr/>
            </a:lvl1pPr>
          </a:lstStyle>
          <a:p>
            <a:r>
              <a:rPr lang="en-US" smtClean="0"/>
              <a:t>CS5540 HCI</a:t>
            </a:r>
            <a:endParaRPr lang="en-US"/>
          </a:p>
        </p:txBody>
      </p:sp>
      <p:sp>
        <p:nvSpPr>
          <p:cNvPr id="7" name="Slide Number Placeholder 6"/>
          <p:cNvSpPr>
            <a:spLocks noGrp="1"/>
          </p:cNvSpPr>
          <p:nvPr>
            <p:ph type="sldNum" sz="quarter" idx="12"/>
          </p:nvPr>
        </p:nvSpPr>
        <p:spPr/>
        <p:txBody>
          <a:bodyPr/>
          <a:lstStyle>
            <a:lvl1pPr>
              <a:defRPr/>
            </a:lvl1pPr>
          </a:lstStyle>
          <a:p>
            <a:fld id="{83454CF8-7740-4E91-86A4-81616C8E717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4763"/>
            <a:ext cx="1063625" cy="6858001"/>
            <a:chOff x="0" y="-3"/>
            <a:chExt cx="670" cy="4320"/>
          </a:xfrm>
        </p:grpSpPr>
        <p:grpSp>
          <p:nvGrpSpPr>
            <p:cNvPr id="3075" name="Group 3"/>
            <p:cNvGrpSpPr>
              <a:grpSpLocks/>
            </p:cNvGrpSpPr>
            <p:nvPr/>
          </p:nvGrpSpPr>
          <p:grpSpPr bwMode="auto">
            <a:xfrm rot="16200000" flipH="1">
              <a:off x="-1815" y="1838"/>
              <a:ext cx="4320" cy="638"/>
              <a:chOff x="-2" y="1562"/>
              <a:chExt cx="5762" cy="638"/>
            </a:xfrm>
          </p:grpSpPr>
          <p:sp>
            <p:nvSpPr>
              <p:cNvPr id="3076"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US"/>
              </a:p>
            </p:txBody>
          </p:sp>
          <p:sp>
            <p:nvSpPr>
              <p:cNvPr id="3077"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3078"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US"/>
              </a:p>
            </p:txBody>
          </p:sp>
          <p:sp>
            <p:nvSpPr>
              <p:cNvPr id="3079"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US"/>
              </a:p>
            </p:txBody>
          </p:sp>
          <p:sp>
            <p:nvSpPr>
              <p:cNvPr id="3080"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US"/>
              </a:p>
            </p:txBody>
          </p:sp>
          <p:sp>
            <p:nvSpPr>
              <p:cNvPr id="3081"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3082"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sp>
            <p:nvSpPr>
              <p:cNvPr id="3083"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3084"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US"/>
              </a:p>
            </p:txBody>
          </p:sp>
          <p:sp>
            <p:nvSpPr>
              <p:cNvPr id="3085"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US"/>
              </a:p>
            </p:txBody>
          </p:sp>
          <p:sp>
            <p:nvSpPr>
              <p:cNvPr id="3086"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US"/>
              </a:p>
            </p:txBody>
          </p:sp>
          <p:sp>
            <p:nvSpPr>
              <p:cNvPr id="3087"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3088"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US"/>
              </a:p>
            </p:txBody>
          </p:sp>
          <p:sp>
            <p:nvSpPr>
              <p:cNvPr id="3089"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US"/>
              </a:p>
            </p:txBody>
          </p:sp>
          <p:sp>
            <p:nvSpPr>
              <p:cNvPr id="3090"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US"/>
              </a:p>
            </p:txBody>
          </p:sp>
          <p:sp>
            <p:nvSpPr>
              <p:cNvPr id="3091"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US"/>
              </a:p>
            </p:txBody>
          </p:sp>
          <p:sp>
            <p:nvSpPr>
              <p:cNvPr id="3092"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US"/>
              </a:p>
            </p:txBody>
          </p:sp>
          <p:sp>
            <p:nvSpPr>
              <p:cNvPr id="3093"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3094"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grpSp>
        <p:sp>
          <p:nvSpPr>
            <p:cNvPr id="3095"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endParaRPr lang="en-US"/>
            </a:p>
          </p:txBody>
        </p:sp>
        <p:sp>
          <p:nvSpPr>
            <p:cNvPr id="3096"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endParaRPr lang="en-US"/>
            </a:p>
          </p:txBody>
        </p:sp>
      </p:grpSp>
      <p:sp>
        <p:nvSpPr>
          <p:cNvPr id="3097"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98"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r>
              <a:rPr lang="en-US" smtClean="0"/>
              <a:t>Fall 2008</a:t>
            </a:r>
            <a:endParaRPr lang="en-US"/>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r>
              <a:rPr lang="en-US" smtClean="0"/>
              <a:t>CS5540 HCI</a:t>
            </a:r>
            <a:endParaRPr lang="en-US"/>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84F3FCC3-31F3-4E54-BF32-62236F8F34C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r>
              <a:rPr lang="en-US"/>
              <a:t>The </a:t>
            </a:r>
            <a:r>
              <a:rPr lang="en-US" i="1"/>
              <a:t>Art</a:t>
            </a:r>
            <a:r>
              <a:rPr lang="en-US"/>
              <a:t> of Interface Design </a:t>
            </a:r>
          </a:p>
        </p:txBody>
      </p:sp>
      <p:sp>
        <p:nvSpPr>
          <p:cNvPr id="24579" name="Rectangle 3"/>
          <p:cNvSpPr>
            <a:spLocks noGrp="1" noChangeArrowheads="1"/>
          </p:cNvSpPr>
          <p:nvPr>
            <p:ph type="subTitle" idx="1"/>
          </p:nvPr>
        </p:nvSpPr>
        <p:spPr>
          <a:xfrm>
            <a:off x="1676400" y="5410200"/>
            <a:ext cx="5562600" cy="1143000"/>
          </a:xfrm>
        </p:spPr>
        <p:txBody>
          <a:bodyPr/>
          <a:lstStyle/>
          <a:p>
            <a:r>
              <a:rPr lang="en-US" sz="2800" dirty="0" smtClean="0"/>
              <a:t>CS6540/5540 </a:t>
            </a:r>
            <a:r>
              <a:rPr lang="en-US" sz="2800" i="1" dirty="0" err="1" smtClean="0"/>
              <a:t>HCI</a:t>
            </a:r>
            <a:r>
              <a:rPr lang="en-US" sz="2800" i="1" dirty="0" smtClean="0"/>
              <a:t> </a:t>
            </a:r>
            <a:endParaRPr lang="en-US" sz="2800" i="1" dirty="0"/>
          </a:p>
          <a:p>
            <a:r>
              <a:rPr lang="en-US" sz="2400" dirty="0"/>
              <a:t>Fall </a:t>
            </a:r>
            <a:r>
              <a:rPr lang="en-US" sz="2400" dirty="0" smtClean="0"/>
              <a:t>2009</a:t>
            </a:r>
            <a:endParaRPr lang="en-US" sz="2400" dirty="0"/>
          </a:p>
          <a:p>
            <a:endParaRPr lang="en-US" sz="2800" dirty="0"/>
          </a:p>
        </p:txBody>
      </p:sp>
      <p:graphicFrame>
        <p:nvGraphicFramePr>
          <p:cNvPr id="24616" name="Group 40"/>
          <p:cNvGraphicFramePr>
            <a:graphicFrameLocks noGrp="1"/>
          </p:cNvGraphicFramePr>
          <p:nvPr/>
        </p:nvGraphicFramePr>
        <p:xfrm>
          <a:off x="685800" y="3810000"/>
          <a:ext cx="8001000" cy="1227960"/>
        </p:xfrm>
        <a:graphic>
          <a:graphicData uri="http://schemas.openxmlformats.org/drawingml/2006/table">
            <a:tbl>
              <a:tblPr/>
              <a:tblGrid>
                <a:gridCol w="4203915"/>
                <a:gridCol w="3797085"/>
              </a:tblGrid>
              <a:tr h="7098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rPr>
                        <a:t>Anne Morgan </a:t>
                      </a:r>
                      <a:r>
                        <a:rPr kumimoji="0" lang="en-US" sz="2800" b="0" i="0" u="none" strike="noStrike" cap="none" normalizeH="0" baseline="0" dirty="0" err="1" smtClean="0">
                          <a:ln>
                            <a:noFill/>
                          </a:ln>
                          <a:solidFill>
                            <a:schemeClr val="tx1"/>
                          </a:solidFill>
                          <a:effectLst/>
                          <a:latin typeface="Arial" pitchFamily="34" charset="0"/>
                        </a:rPr>
                        <a:t>Spalter</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defRPr/>
                      </a:pPr>
                      <a:r>
                        <a:rPr kumimoji="0" lang="en-US" sz="2800" b="0" i="0" u="none" strike="noStrike" cap="none" normalizeH="0" baseline="0" dirty="0" smtClean="0">
                          <a:ln>
                            <a:noFill/>
                          </a:ln>
                          <a:solidFill>
                            <a:schemeClr val="tx1"/>
                          </a:solidFill>
                          <a:effectLst/>
                          <a:latin typeface="Arial" pitchFamily="34" charset="0"/>
                        </a:rPr>
                        <a:t>Rich Riesenfeld</a:t>
                      </a:r>
                    </a:p>
                  </a:txBody>
                  <a:tcPr horzOverflow="overflow">
                    <a:lnL>
                      <a:noFill/>
                    </a:lnL>
                    <a:lnR cap="flat">
                      <a:noFill/>
                    </a:lnR>
                    <a:lnT cap="flat">
                      <a:noFill/>
                    </a:lnT>
                    <a:lnB>
                      <a:noFill/>
                    </a:lnB>
                    <a:lnTlToBr>
                      <a:noFill/>
                    </a:lnTlToBr>
                    <a:lnBlToTr>
                      <a:noFill/>
                    </a:lnBlToTr>
                    <a:noFill/>
                  </a:tcPr>
                </a:tc>
              </a:tr>
              <a:tr h="357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rPr>
                        <a:t>Brown University</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rPr>
                        <a:t>University of Utah</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Some Traditional Design Concerns in Digital Media  3</a:t>
            </a:r>
          </a:p>
        </p:txBody>
      </p:sp>
      <p:sp>
        <p:nvSpPr>
          <p:cNvPr id="95235" name="Rectangle 3"/>
          <p:cNvSpPr>
            <a:spLocks noGrp="1" noChangeArrowheads="1"/>
          </p:cNvSpPr>
          <p:nvPr>
            <p:ph type="body" idx="1"/>
          </p:nvPr>
        </p:nvSpPr>
        <p:spPr/>
        <p:txBody>
          <a:bodyPr/>
          <a:lstStyle/>
          <a:p>
            <a:pPr>
              <a:lnSpc>
                <a:spcPct val="120000"/>
              </a:lnSpc>
            </a:pPr>
            <a:r>
              <a:rPr lang="en-US"/>
              <a:t>Appropriate and consistent style</a:t>
            </a:r>
          </a:p>
          <a:p>
            <a:pPr>
              <a:lnSpc>
                <a:spcPct val="120000"/>
              </a:lnSpc>
            </a:pPr>
            <a:r>
              <a:rPr lang="en-US"/>
              <a:t>Traditional design strategies, e.g., using</a:t>
            </a:r>
          </a:p>
          <a:p>
            <a:pPr lvl="1">
              <a:lnSpc>
                <a:spcPct val="120000"/>
              </a:lnSpc>
            </a:pPr>
            <a:r>
              <a:rPr lang="en-US"/>
              <a:t>small multiples</a:t>
            </a:r>
          </a:p>
          <a:p>
            <a:pPr lvl="1">
              <a:lnSpc>
                <a:spcPct val="120000"/>
              </a:lnSpc>
            </a:pPr>
            <a:r>
              <a:rPr lang="en-US"/>
              <a:t>layering</a:t>
            </a:r>
          </a:p>
          <a:p>
            <a:pPr lvl="1">
              <a:lnSpc>
                <a:spcPct val="120000"/>
              </a:lnSpc>
            </a:pPr>
            <a:r>
              <a:rPr lang="en-US"/>
              <a:t>narrative </a:t>
            </a:r>
          </a:p>
          <a:p>
            <a:pPr lvl="1">
              <a:lnSpc>
                <a:spcPct val="120000"/>
              </a:lnSpc>
            </a:pPr>
            <a:r>
              <a:rPr lang="en-US"/>
              <a:t>metaphor</a:t>
            </a:r>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Slide Number Placeholder 4"/>
          <p:cNvSpPr>
            <a:spLocks noGrp="1"/>
          </p:cNvSpPr>
          <p:nvPr>
            <p:ph type="sldNum" sz="quarter" idx="12"/>
          </p:nvPr>
        </p:nvSpPr>
        <p:spPr/>
        <p:txBody>
          <a:bodyPr/>
          <a:lstStyle/>
          <a:p>
            <a:fld id="{5A86ACB3-5DF1-4B24-94CE-B76A7ECE3FA9}"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r>
              <a:rPr lang="en-US"/>
              <a:t>Some Traditional Design Concerns in Digital Media  4</a:t>
            </a:r>
          </a:p>
        </p:txBody>
      </p:sp>
      <p:sp>
        <p:nvSpPr>
          <p:cNvPr id="39941" name="Rectangle 5"/>
          <p:cNvSpPr>
            <a:spLocks noGrp="1" noChangeArrowheads="1"/>
          </p:cNvSpPr>
          <p:nvPr>
            <p:ph type="body" idx="1"/>
          </p:nvPr>
        </p:nvSpPr>
        <p:spPr/>
        <p:txBody>
          <a:bodyPr/>
          <a:lstStyle/>
          <a:p>
            <a:r>
              <a:rPr lang="en-US"/>
              <a:t>Clean designs</a:t>
            </a:r>
          </a:p>
          <a:p>
            <a:pPr lvl="1"/>
            <a:r>
              <a:rPr lang="en-US"/>
              <a:t>Reducing clutter and visual noise</a:t>
            </a:r>
          </a:p>
          <a:p>
            <a:r>
              <a:rPr lang="en-US"/>
              <a:t>At RISD designers take a full year of </a:t>
            </a:r>
            <a:r>
              <a:rPr lang="en-US" i="1"/>
              <a:t>typography</a:t>
            </a:r>
            <a:r>
              <a:rPr lang="en-US"/>
              <a:t>, e.g.</a:t>
            </a:r>
          </a:p>
          <a:p>
            <a:pPr lvl="1"/>
            <a:r>
              <a:rPr lang="en-US"/>
              <a:t>Stuff is not trivial</a:t>
            </a:r>
          </a:p>
          <a:p>
            <a:pPr lvl="1"/>
            <a:r>
              <a:rPr lang="en-US"/>
              <a:t>Painfully bad designs by unskilled purveyors abound!</a:t>
            </a:r>
          </a:p>
          <a:p>
            <a:pPr lvl="1"/>
            <a:endParaRPr lang="en-US"/>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Slide Number Placeholder 4"/>
          <p:cNvSpPr>
            <a:spLocks noGrp="1"/>
          </p:cNvSpPr>
          <p:nvPr>
            <p:ph type="sldNum" sz="quarter" idx="12"/>
          </p:nvPr>
        </p:nvSpPr>
        <p:spPr/>
        <p:txBody>
          <a:bodyPr/>
          <a:lstStyle/>
          <a:p>
            <a:fld id="{5A86ACB3-5DF1-4B24-94CE-B76A7ECE3FA9}"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dirty="0"/>
              <a:t>Colors, Fonts, </a:t>
            </a:r>
            <a:r>
              <a:rPr lang="en-US" dirty="0" smtClean="0"/>
              <a:t>Elements - </a:t>
            </a:r>
            <a:r>
              <a:rPr lang="en-US" sz="3200" dirty="0" smtClean="0"/>
              <a:t>1 </a:t>
            </a:r>
            <a:endParaRPr lang="en-US" dirty="0"/>
          </a:p>
        </p:txBody>
      </p:sp>
      <p:sp>
        <p:nvSpPr>
          <p:cNvPr id="98307" name="Rectangle 3"/>
          <p:cNvSpPr>
            <a:spLocks noGrp="1" noChangeArrowheads="1"/>
          </p:cNvSpPr>
          <p:nvPr>
            <p:ph type="body" idx="1"/>
          </p:nvPr>
        </p:nvSpPr>
        <p:spPr/>
        <p:txBody>
          <a:bodyPr/>
          <a:lstStyle/>
          <a:p>
            <a:r>
              <a:rPr lang="en-US" dirty="0"/>
              <a:t>Contrasting colors, use primaries and complements</a:t>
            </a:r>
          </a:p>
          <a:p>
            <a:r>
              <a:rPr lang="en-US" dirty="0"/>
              <a:t>Design a sensible look, a scheme, a design, that is appropriate to the task</a:t>
            </a:r>
          </a:p>
          <a:p>
            <a:pPr lvl="1"/>
            <a:r>
              <a:rPr lang="en-US" dirty="0"/>
              <a:t>Children, how would you do this</a:t>
            </a:r>
          </a:p>
          <a:p>
            <a:pPr lvl="1"/>
            <a:r>
              <a:rPr lang="en-US" dirty="0"/>
              <a:t>Physicians, how would this look</a:t>
            </a:r>
          </a:p>
          <a:p>
            <a:r>
              <a:rPr lang="en-US" dirty="0" smtClean="0"/>
              <a:t>Uncluttered, </a:t>
            </a:r>
            <a:r>
              <a:rPr lang="en-US" dirty="0"/>
              <a:t>coherent, structured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dirty="0"/>
              <a:t>Colors, Fonts, Elements </a:t>
            </a:r>
            <a:r>
              <a:rPr lang="en-US" dirty="0" smtClean="0"/>
              <a:t>- </a:t>
            </a:r>
            <a:r>
              <a:rPr lang="en-US" sz="3200" dirty="0" smtClean="0"/>
              <a:t>2 </a:t>
            </a:r>
            <a:endParaRPr lang="en-US" sz="3200" dirty="0"/>
          </a:p>
        </p:txBody>
      </p:sp>
      <p:sp>
        <p:nvSpPr>
          <p:cNvPr id="99331" name="Rectangle 3"/>
          <p:cNvSpPr>
            <a:spLocks noGrp="1" noChangeArrowheads="1"/>
          </p:cNvSpPr>
          <p:nvPr>
            <p:ph type="body" idx="1"/>
          </p:nvPr>
        </p:nvSpPr>
        <p:spPr>
          <a:xfrm>
            <a:off x="1173163" y="1447800"/>
            <a:ext cx="7208837" cy="5029200"/>
          </a:xfrm>
        </p:spPr>
        <p:txBody>
          <a:bodyPr/>
          <a:lstStyle/>
          <a:p>
            <a:r>
              <a:rPr lang="en-US" dirty="0"/>
              <a:t>Use hierarchy, </a:t>
            </a:r>
            <a:r>
              <a:rPr lang="en-US" dirty="0" err="1"/>
              <a:t>urls</a:t>
            </a:r>
            <a:r>
              <a:rPr lang="en-US" dirty="0"/>
              <a:t>, top-down expansions, hypertext, etc</a:t>
            </a:r>
          </a:p>
          <a:p>
            <a:r>
              <a:rPr lang="en-US" dirty="0"/>
              <a:t>Fonts</a:t>
            </a:r>
          </a:p>
          <a:p>
            <a:pPr lvl="1"/>
            <a:r>
              <a:rPr lang="en-US" dirty="0"/>
              <a:t>Clean, no serifs</a:t>
            </a:r>
          </a:p>
          <a:p>
            <a:pPr lvl="1"/>
            <a:r>
              <a:rPr lang="en-US" dirty="0"/>
              <a:t>Drop shadowed can give some relief, 3D effect gives life</a:t>
            </a:r>
          </a:p>
          <a:p>
            <a:r>
              <a:rPr lang="en-US" dirty="0"/>
              <a:t>Good composition</a:t>
            </a:r>
          </a:p>
          <a:p>
            <a:pPr lvl="1"/>
            <a:r>
              <a:rPr lang="en-US" dirty="0"/>
              <a:t>Symmetry gets tedious</a:t>
            </a:r>
          </a:p>
          <a:p>
            <a:pPr lvl="1"/>
            <a:r>
              <a:rPr lang="en-US" dirty="0"/>
              <a:t>Make presentation interesting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a:t>Colors, Fonts, Elements </a:t>
            </a:r>
            <a:r>
              <a:rPr lang="en-US" dirty="0" smtClean="0"/>
              <a:t>- </a:t>
            </a:r>
            <a:r>
              <a:rPr lang="en-US" sz="3200" dirty="0" smtClean="0"/>
              <a:t>3 </a:t>
            </a:r>
            <a:endParaRPr lang="en-US" dirty="0"/>
          </a:p>
        </p:txBody>
      </p:sp>
      <p:sp>
        <p:nvSpPr>
          <p:cNvPr id="100355" name="Rectangle 3"/>
          <p:cNvSpPr>
            <a:spLocks noGrp="1" noChangeArrowheads="1"/>
          </p:cNvSpPr>
          <p:nvPr>
            <p:ph type="body" idx="1"/>
          </p:nvPr>
        </p:nvSpPr>
        <p:spPr>
          <a:xfrm>
            <a:off x="1173163" y="1447800"/>
            <a:ext cx="7208837" cy="5029200"/>
          </a:xfrm>
        </p:spPr>
        <p:txBody>
          <a:bodyPr/>
          <a:lstStyle/>
          <a:p>
            <a:pPr>
              <a:lnSpc>
                <a:spcPct val="90000"/>
              </a:lnSpc>
            </a:pPr>
            <a:r>
              <a:rPr lang="en-US"/>
              <a:t>Avoid “cheap licks,” for professional, serious interfaces</a:t>
            </a:r>
          </a:p>
          <a:p>
            <a:pPr lvl="1">
              <a:lnSpc>
                <a:spcPct val="90000"/>
              </a:lnSpc>
            </a:pPr>
            <a:r>
              <a:rPr lang="en-US"/>
              <a:t>Spins, fly-ins, etc</a:t>
            </a:r>
          </a:p>
          <a:p>
            <a:pPr lvl="1">
              <a:lnSpc>
                <a:spcPct val="90000"/>
              </a:lnSpc>
            </a:pPr>
            <a:r>
              <a:rPr lang="en-US"/>
              <a:t>Noise effects gets distracting, annoying</a:t>
            </a:r>
          </a:p>
          <a:p>
            <a:pPr>
              <a:lnSpc>
                <a:spcPct val="90000"/>
              </a:lnSpc>
            </a:pPr>
            <a:r>
              <a:rPr lang="en-US"/>
              <a:t>All of these devices should be considered like spices</a:t>
            </a:r>
          </a:p>
          <a:p>
            <a:pPr lvl="1">
              <a:lnSpc>
                <a:spcPct val="90000"/>
              </a:lnSpc>
            </a:pPr>
            <a:r>
              <a:rPr lang="en-US"/>
              <a:t>Highly effective when used sparingly and appropriately</a:t>
            </a:r>
          </a:p>
          <a:p>
            <a:pPr lvl="1">
              <a:lnSpc>
                <a:spcPct val="90000"/>
              </a:lnSpc>
            </a:pPr>
            <a:r>
              <a:rPr lang="en-US"/>
              <a:t>Who wants to read a style with a “!” at the end of each sentence.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en-US">
                <a:solidFill>
                  <a:schemeClr val="bg1"/>
                </a:solidFill>
              </a:rPr>
              <a:t>An Example    1</a:t>
            </a:r>
          </a:p>
        </p:txBody>
      </p:sp>
      <p:sp>
        <p:nvSpPr>
          <p:cNvPr id="35845" name="Rectangle 5"/>
          <p:cNvSpPr>
            <a:spLocks noGrp="1" noChangeArrowheads="1"/>
          </p:cNvSpPr>
          <p:nvPr>
            <p:ph type="body" idx="1"/>
          </p:nvPr>
        </p:nvSpPr>
        <p:spPr/>
        <p:txBody>
          <a:bodyPr/>
          <a:lstStyle/>
          <a:p>
            <a:r>
              <a:rPr lang="en-US"/>
              <a:t>I asked a student to recreate some of our java color applets in Director (as shockwave files), and</a:t>
            </a:r>
          </a:p>
          <a:p>
            <a:pPr lvl="1"/>
            <a:r>
              <a:rPr lang="en-US"/>
              <a:t>Told him to make them look the same as the original ones</a:t>
            </a:r>
          </a:p>
          <a:p>
            <a:r>
              <a:rPr lang="en-US"/>
              <a:t>He decided to add a bit of his own design to them</a:t>
            </a:r>
          </a:p>
          <a:p>
            <a:pPr lvl="1"/>
            <a:r>
              <a:rPr lang="en-US"/>
              <a:t>Results were very disappointing</a:t>
            </a:r>
          </a:p>
          <a:p>
            <a:endParaRPr lang="en-US"/>
          </a:p>
        </p:txBody>
      </p:sp>
      <p:graphicFrame>
        <p:nvGraphicFramePr>
          <p:cNvPr id="35855" name="Group 15"/>
          <p:cNvGraphicFramePr>
            <a:graphicFrameLocks noGrp="1"/>
          </p:cNvGraphicFramePr>
          <p:nvPr/>
        </p:nvGraphicFramePr>
        <p:xfrm>
          <a:off x="1325563" y="609600"/>
          <a:ext cx="6827837" cy="1143000"/>
        </p:xfrm>
        <a:graphic>
          <a:graphicData uri="http://schemas.openxmlformats.org/drawingml/2006/table">
            <a:tbl>
              <a:tblPr/>
              <a:tblGrid>
                <a:gridCol w="6191250"/>
                <a:gridCol w="636587"/>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dirty="0" smtClean="0">
                          <a:ln>
                            <a:noFill/>
                          </a:ln>
                          <a:solidFill>
                            <a:schemeClr val="tx2"/>
                          </a:solidFill>
                          <a:effectLst/>
                          <a:latin typeface="Times New Roman" pitchFamily="18" charset="0"/>
                        </a:rPr>
                        <a:t>An Example</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3200" b="0" i="0" u="none" strike="noStrike" cap="none" normalizeH="0" baseline="0" dirty="0" smtClean="0">
                          <a:ln>
                            <a:noFill/>
                          </a:ln>
                          <a:solidFill>
                            <a:schemeClr val="tx2"/>
                          </a:solidFill>
                          <a:effectLst/>
                          <a:latin typeface="Times New Roman" pitchFamily="18" charset="0"/>
                        </a:rPr>
                        <a:t>-1</a:t>
                      </a:r>
                    </a:p>
                  </a:txBody>
                  <a:tcPr anchor="ctr"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solidFill>
                  <a:schemeClr val="bg1"/>
                </a:solidFill>
              </a:rPr>
              <a:t>An Example    2</a:t>
            </a:r>
          </a:p>
        </p:txBody>
      </p:sp>
      <p:sp>
        <p:nvSpPr>
          <p:cNvPr id="67587" name="Rectangle 3"/>
          <p:cNvSpPr>
            <a:spLocks noGrp="1" noChangeArrowheads="1"/>
          </p:cNvSpPr>
          <p:nvPr>
            <p:ph type="body" idx="1"/>
          </p:nvPr>
        </p:nvSpPr>
        <p:spPr/>
        <p:txBody>
          <a:bodyPr/>
          <a:lstStyle/>
          <a:p>
            <a:pPr>
              <a:lnSpc>
                <a:spcPct val="120000"/>
              </a:lnSpc>
            </a:pPr>
            <a:r>
              <a:rPr lang="en-US" dirty="0"/>
              <a:t>It’s interesting because</a:t>
            </a:r>
          </a:p>
          <a:p>
            <a:pPr lvl="1">
              <a:lnSpc>
                <a:spcPct val="120000"/>
              </a:lnSpc>
            </a:pPr>
            <a:r>
              <a:rPr lang="en-US" dirty="0"/>
              <a:t>Functionality is exactly the same</a:t>
            </a:r>
          </a:p>
          <a:p>
            <a:pPr lvl="1">
              <a:lnSpc>
                <a:spcPct val="120000"/>
              </a:lnSpc>
            </a:pPr>
            <a:r>
              <a:rPr lang="en-US" dirty="0"/>
              <a:t>Change in only in aesthetics </a:t>
            </a:r>
          </a:p>
          <a:p>
            <a:pPr lvl="1">
              <a:lnSpc>
                <a:spcPct val="120000"/>
              </a:lnSpc>
            </a:pPr>
            <a:r>
              <a:rPr lang="en-US" dirty="0"/>
              <a:t>Much less pleasurable to use new the applets</a:t>
            </a:r>
          </a:p>
          <a:p>
            <a:pPr lvl="2">
              <a:lnSpc>
                <a:spcPct val="120000"/>
              </a:lnSpc>
            </a:pPr>
            <a:r>
              <a:rPr lang="en-US" dirty="0"/>
              <a:t>(Student flunks out…)</a:t>
            </a:r>
          </a:p>
          <a:p>
            <a:pPr>
              <a:lnSpc>
                <a:spcPct val="120000"/>
              </a:lnSpc>
            </a:pPr>
            <a:endParaRPr lang="en-US" dirty="0"/>
          </a:p>
        </p:txBody>
      </p:sp>
      <p:graphicFrame>
        <p:nvGraphicFramePr>
          <p:cNvPr id="67588" name="Group 4"/>
          <p:cNvGraphicFramePr>
            <a:graphicFrameLocks noGrp="1"/>
          </p:cNvGraphicFramePr>
          <p:nvPr/>
        </p:nvGraphicFramePr>
        <p:xfrm>
          <a:off x="1325563" y="609600"/>
          <a:ext cx="6827837" cy="1143000"/>
        </p:xfrm>
        <a:graphic>
          <a:graphicData uri="http://schemas.openxmlformats.org/drawingml/2006/table">
            <a:tbl>
              <a:tblPr/>
              <a:tblGrid>
                <a:gridCol w="6191250"/>
                <a:gridCol w="636587"/>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dirty="0" smtClean="0">
                          <a:ln>
                            <a:noFill/>
                          </a:ln>
                          <a:solidFill>
                            <a:schemeClr val="tx2"/>
                          </a:solidFill>
                          <a:effectLst/>
                          <a:latin typeface="Times New Roman" pitchFamily="18" charset="0"/>
                        </a:rPr>
                        <a:t>An Example</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3200" b="0" i="0" u="none" strike="noStrike" cap="none" normalizeH="0" baseline="0" dirty="0" smtClean="0">
                          <a:ln>
                            <a:noFill/>
                          </a:ln>
                          <a:solidFill>
                            <a:schemeClr val="tx2"/>
                          </a:solidFill>
                          <a:effectLst/>
                          <a:latin typeface="Times New Roman" pitchFamily="18" charset="0"/>
                        </a:rPr>
                        <a:t>-2</a:t>
                      </a:r>
                    </a:p>
                  </a:txBody>
                  <a:tcPr anchor="ctr"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19200" y="228600"/>
            <a:ext cx="7772400" cy="1143000"/>
          </a:xfrm>
        </p:spPr>
        <p:txBody>
          <a:bodyPr/>
          <a:lstStyle/>
          <a:p>
            <a:r>
              <a:rPr lang="en-US"/>
              <a:t>Older, Java version</a:t>
            </a:r>
          </a:p>
        </p:txBody>
      </p:sp>
      <p:sp>
        <p:nvSpPr>
          <p:cNvPr id="32771" name="Rectangle 3"/>
          <p:cNvSpPr>
            <a:spLocks noGrp="1" noChangeArrowheads="1"/>
          </p:cNvSpPr>
          <p:nvPr>
            <p:ph type="body" idx="1"/>
          </p:nvPr>
        </p:nvSpPr>
        <p:spPr>
          <a:xfrm>
            <a:off x="1143000" y="1219200"/>
            <a:ext cx="7772400" cy="4114800"/>
          </a:xfrm>
        </p:spPr>
        <p:txBody>
          <a:bodyPr/>
          <a:lstStyle/>
          <a:p>
            <a:r>
              <a:rPr lang="en-US" sz="2400"/>
              <a:t>Not perfect but</a:t>
            </a:r>
          </a:p>
          <a:p>
            <a:pPr lvl="1"/>
            <a:r>
              <a:rPr lang="en-US" sz="2000"/>
              <a:t>Nice feeling</a:t>
            </a:r>
          </a:p>
          <a:p>
            <a:pPr lvl="1"/>
            <a:r>
              <a:rPr lang="en-US" sz="2000"/>
              <a:t>Important because the concept being taught is pretty simple</a:t>
            </a:r>
          </a:p>
        </p:txBody>
      </p:sp>
      <p:pic>
        <p:nvPicPr>
          <p:cNvPr id="32773" name="Picture 5" descr="OLD_SUB"/>
          <p:cNvPicPr>
            <a:picLocks noChangeAspect="1" noChangeArrowheads="1"/>
          </p:cNvPicPr>
          <p:nvPr/>
        </p:nvPicPr>
        <p:blipFill>
          <a:blip r:embed="rId2" cstate="print"/>
          <a:srcRect/>
          <a:stretch>
            <a:fillRect/>
          </a:stretch>
        </p:blipFill>
        <p:spPr bwMode="auto">
          <a:xfrm>
            <a:off x="2308225" y="2593975"/>
            <a:ext cx="6835775" cy="4264025"/>
          </a:xfrm>
          <a:prstGeom prst="rect">
            <a:avLst/>
          </a:prstGeom>
          <a:noFill/>
        </p:spPr>
      </p:pic>
      <p:sp>
        <p:nvSpPr>
          <p:cNvPr id="5" name="Date Placeholder 4"/>
          <p:cNvSpPr>
            <a:spLocks noGrp="1"/>
          </p:cNvSpPr>
          <p:nvPr>
            <p:ph type="dt" sz="half" idx="10"/>
          </p:nvPr>
        </p:nvSpPr>
        <p:spPr/>
        <p:txBody>
          <a:bodyPr/>
          <a:lstStyle/>
          <a:p>
            <a:r>
              <a:rPr lang="en-US" smtClean="0"/>
              <a:t>Fall 2008</a:t>
            </a:r>
            <a:endParaRPr lang="en-US"/>
          </a:p>
        </p:txBody>
      </p:sp>
      <p:sp>
        <p:nvSpPr>
          <p:cNvPr id="6" name="Slide Number Placeholder 5"/>
          <p:cNvSpPr>
            <a:spLocks noGrp="1"/>
          </p:cNvSpPr>
          <p:nvPr>
            <p:ph type="sldNum" sz="quarter" idx="12"/>
          </p:nvPr>
        </p:nvSpPr>
        <p:spPr/>
        <p:txBody>
          <a:bodyPr/>
          <a:lstStyle/>
          <a:p>
            <a:fld id="{5A86ACB3-5DF1-4B24-94CE-B76A7ECE3FA9}" type="slidenum">
              <a:rPr lang="en-US" smtClean="0"/>
              <a:pPr/>
              <a:t>17</a:t>
            </a:fld>
            <a:endParaRPr lang="en-US"/>
          </a:p>
        </p:txBody>
      </p:sp>
      <p:sp>
        <p:nvSpPr>
          <p:cNvPr id="7" name="Footer Placeholder 6"/>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Revised (Student) Version </a:t>
            </a:r>
          </a:p>
        </p:txBody>
      </p:sp>
      <p:sp>
        <p:nvSpPr>
          <p:cNvPr id="33795" name="Rectangle 3"/>
          <p:cNvSpPr>
            <a:spLocks noGrp="1" noChangeArrowheads="1"/>
          </p:cNvSpPr>
          <p:nvPr>
            <p:ph type="body" idx="1"/>
          </p:nvPr>
        </p:nvSpPr>
        <p:spPr/>
        <p:txBody>
          <a:bodyPr/>
          <a:lstStyle/>
          <a:p>
            <a:pPr>
              <a:buFont typeface="Wingdings" pitchFamily="2" charset="2"/>
              <a:buNone/>
            </a:pPr>
            <a:endParaRPr lang="en-US"/>
          </a:p>
        </p:txBody>
      </p:sp>
      <p:pic>
        <p:nvPicPr>
          <p:cNvPr id="33796" name="Picture 4" descr="new_sub"/>
          <p:cNvPicPr>
            <a:picLocks noChangeAspect="1" noChangeArrowheads="1"/>
          </p:cNvPicPr>
          <p:nvPr/>
        </p:nvPicPr>
        <p:blipFill>
          <a:blip r:embed="rId2" cstate="print"/>
          <a:srcRect/>
          <a:stretch>
            <a:fillRect/>
          </a:stretch>
        </p:blipFill>
        <p:spPr bwMode="auto">
          <a:xfrm>
            <a:off x="914400" y="304800"/>
            <a:ext cx="8086725" cy="6143625"/>
          </a:xfrm>
          <a:prstGeom prst="rect">
            <a:avLst/>
          </a:prstGeom>
          <a:noFill/>
        </p:spPr>
      </p:pic>
      <p:sp>
        <p:nvSpPr>
          <p:cNvPr id="5" name="Date Placeholder 4"/>
          <p:cNvSpPr>
            <a:spLocks noGrp="1"/>
          </p:cNvSpPr>
          <p:nvPr>
            <p:ph type="dt" sz="half" idx="10"/>
          </p:nvPr>
        </p:nvSpPr>
        <p:spPr/>
        <p:txBody>
          <a:bodyPr/>
          <a:lstStyle/>
          <a:p>
            <a:r>
              <a:rPr lang="en-US" smtClean="0"/>
              <a:t>Fall 2008</a:t>
            </a:r>
            <a:endParaRPr lang="en-US"/>
          </a:p>
        </p:txBody>
      </p:sp>
      <p:sp>
        <p:nvSpPr>
          <p:cNvPr id="6" name="Slide Number Placeholder 5"/>
          <p:cNvSpPr>
            <a:spLocks noGrp="1"/>
          </p:cNvSpPr>
          <p:nvPr>
            <p:ph type="sldNum" sz="quarter" idx="12"/>
          </p:nvPr>
        </p:nvSpPr>
        <p:spPr/>
        <p:txBody>
          <a:bodyPr/>
          <a:lstStyle/>
          <a:p>
            <a:fld id="{5A86ACB3-5DF1-4B24-94CE-B76A7ECE3FA9}" type="slidenum">
              <a:rPr lang="en-US" smtClean="0"/>
              <a:pPr/>
              <a:t>18</a:t>
            </a:fld>
            <a:endParaRPr lang="en-US"/>
          </a:p>
        </p:txBody>
      </p:sp>
      <p:sp>
        <p:nvSpPr>
          <p:cNvPr id="7" name="Footer Placeholder 6"/>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7" name="Rectangle 9"/>
          <p:cNvSpPr>
            <a:spLocks noGrp="1" noChangeArrowheads="1"/>
          </p:cNvSpPr>
          <p:nvPr>
            <p:ph type="title" idx="4294967295"/>
          </p:nvPr>
        </p:nvSpPr>
        <p:spPr/>
        <p:txBody>
          <a:bodyPr/>
          <a:lstStyle/>
          <a:p>
            <a:r>
              <a:rPr lang="en-US">
                <a:solidFill>
                  <a:schemeClr val="bg1"/>
                </a:solidFill>
              </a:rPr>
              <a:t>Two Up Comparison</a:t>
            </a:r>
          </a:p>
        </p:txBody>
      </p:sp>
      <p:pic>
        <p:nvPicPr>
          <p:cNvPr id="53253" name="Picture 5" descr="OLD_SUB"/>
          <p:cNvPicPr>
            <a:picLocks noChangeAspect="1" noChangeArrowheads="1"/>
          </p:cNvPicPr>
          <p:nvPr/>
        </p:nvPicPr>
        <p:blipFill>
          <a:blip r:embed="rId2" cstate="print"/>
          <a:srcRect/>
          <a:stretch>
            <a:fillRect/>
          </a:stretch>
        </p:blipFill>
        <p:spPr bwMode="auto">
          <a:xfrm>
            <a:off x="0" y="0"/>
            <a:ext cx="5410200" cy="3375025"/>
          </a:xfrm>
          <a:prstGeom prst="rect">
            <a:avLst/>
          </a:prstGeom>
          <a:noFill/>
        </p:spPr>
      </p:pic>
      <p:pic>
        <p:nvPicPr>
          <p:cNvPr id="53252" name="Picture 4" descr="new_sub"/>
          <p:cNvPicPr>
            <a:picLocks noChangeAspect="1" noChangeArrowheads="1"/>
          </p:cNvPicPr>
          <p:nvPr/>
        </p:nvPicPr>
        <p:blipFill>
          <a:blip r:embed="rId3" cstate="print"/>
          <a:srcRect/>
          <a:stretch>
            <a:fillRect/>
          </a:stretch>
        </p:blipFill>
        <p:spPr bwMode="auto">
          <a:xfrm>
            <a:off x="4333875" y="3203575"/>
            <a:ext cx="4810125" cy="3654425"/>
          </a:xfrm>
          <a:prstGeom prst="rect">
            <a:avLst/>
          </a:prstGeom>
          <a:noFill/>
        </p:spPr>
      </p:pic>
      <p:sp>
        <p:nvSpPr>
          <p:cNvPr id="53254" name="Text Box 6"/>
          <p:cNvSpPr txBox="1">
            <a:spLocks noChangeArrowheads="1"/>
          </p:cNvSpPr>
          <p:nvPr/>
        </p:nvSpPr>
        <p:spPr bwMode="auto">
          <a:xfrm rot="5400000">
            <a:off x="4968082" y="929481"/>
            <a:ext cx="1676400" cy="579437"/>
          </a:xfrm>
          <a:prstGeom prst="rect">
            <a:avLst/>
          </a:prstGeom>
          <a:noFill/>
          <a:ln w="9525">
            <a:noFill/>
            <a:miter lim="800000"/>
            <a:headEnd/>
            <a:tailEnd/>
          </a:ln>
          <a:effectLst/>
        </p:spPr>
        <p:txBody>
          <a:bodyPr>
            <a:spAutoFit/>
          </a:bodyPr>
          <a:lstStyle/>
          <a:p>
            <a:pPr>
              <a:spcBef>
                <a:spcPct val="50000"/>
              </a:spcBef>
            </a:pPr>
            <a:r>
              <a:rPr lang="en-US" sz="3200">
                <a:latin typeface="Arial" pitchFamily="34" charset="0"/>
                <a:cs typeface="Arial" pitchFamily="34" charset="0"/>
              </a:rPr>
              <a:t>Original</a:t>
            </a:r>
          </a:p>
        </p:txBody>
      </p:sp>
      <p:sp>
        <p:nvSpPr>
          <p:cNvPr id="53255" name="Text Box 7"/>
          <p:cNvSpPr txBox="1">
            <a:spLocks noChangeArrowheads="1"/>
          </p:cNvSpPr>
          <p:nvPr/>
        </p:nvSpPr>
        <p:spPr bwMode="auto">
          <a:xfrm rot="-5400000">
            <a:off x="2994819" y="4741069"/>
            <a:ext cx="2057400" cy="579438"/>
          </a:xfrm>
          <a:prstGeom prst="rect">
            <a:avLst/>
          </a:prstGeom>
          <a:noFill/>
          <a:ln w="9525">
            <a:noFill/>
            <a:miter lim="800000"/>
            <a:headEnd/>
            <a:tailEnd/>
          </a:ln>
          <a:effectLst/>
        </p:spPr>
        <p:txBody>
          <a:bodyPr>
            <a:spAutoFit/>
          </a:bodyPr>
          <a:lstStyle/>
          <a:p>
            <a:pPr algn="ctr">
              <a:spcBef>
                <a:spcPct val="50000"/>
              </a:spcBef>
            </a:pPr>
            <a:r>
              <a:rPr lang="en-US" sz="3200">
                <a:latin typeface="Arial" pitchFamily="34" charset="0"/>
                <a:cs typeface="Arial" pitchFamily="34" charset="0"/>
              </a:rPr>
              <a:t>Revised</a:t>
            </a:r>
          </a:p>
        </p:txBody>
      </p:sp>
      <p:sp>
        <p:nvSpPr>
          <p:cNvPr id="7" name="Date Placeholder 6"/>
          <p:cNvSpPr>
            <a:spLocks noGrp="1"/>
          </p:cNvSpPr>
          <p:nvPr>
            <p:ph type="dt" sz="half" idx="10"/>
          </p:nvPr>
        </p:nvSpPr>
        <p:spPr/>
        <p:txBody>
          <a:bodyPr/>
          <a:lstStyle/>
          <a:p>
            <a:r>
              <a:rPr lang="en-US" smtClean="0"/>
              <a:t>Fall 2008</a:t>
            </a:r>
            <a:endParaRPr lang="en-US"/>
          </a:p>
        </p:txBody>
      </p:sp>
      <p:sp>
        <p:nvSpPr>
          <p:cNvPr id="8" name="Slide Number Placeholder 7"/>
          <p:cNvSpPr>
            <a:spLocks noGrp="1"/>
          </p:cNvSpPr>
          <p:nvPr>
            <p:ph type="sldNum" sz="quarter" idx="12"/>
          </p:nvPr>
        </p:nvSpPr>
        <p:spPr/>
        <p:txBody>
          <a:bodyPr/>
          <a:lstStyle/>
          <a:p>
            <a:fld id="{89508060-7CDF-4CDD-95A4-71914E0C2A68}" type="slidenum">
              <a:rPr lang="en-US" smtClean="0"/>
              <a:pPr/>
              <a:t>19</a:t>
            </a:fld>
            <a:endParaRPr lang="en-US"/>
          </a:p>
        </p:txBody>
      </p:sp>
      <p:sp>
        <p:nvSpPr>
          <p:cNvPr id="9" name="Footer Placeholder 8"/>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9891" t="21094" r="12965" b="17969"/>
          <a:stretch>
            <a:fillRect/>
          </a:stretch>
        </p:blipFill>
        <p:spPr bwMode="auto">
          <a:xfrm>
            <a:off x="1066800" y="533400"/>
            <a:ext cx="4953000" cy="5943600"/>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l="48595" t="25781" r="23118" b="8594"/>
          <a:stretch>
            <a:fillRect/>
          </a:stretch>
        </p:blipFill>
        <p:spPr bwMode="auto">
          <a:xfrm>
            <a:off x="6172200" y="685800"/>
            <a:ext cx="2794907" cy="6019800"/>
          </a:xfrm>
          <a:prstGeom prst="rect">
            <a:avLst/>
          </a:prstGeom>
          <a:noFill/>
          <a:ln w="9525">
            <a:noFill/>
            <a:miter lim="800000"/>
            <a:headEnd/>
            <a:tailEnd/>
          </a:ln>
          <a:effectLst/>
        </p:spPr>
      </p:pic>
      <p:sp>
        <p:nvSpPr>
          <p:cNvPr id="4" name="Title 3"/>
          <p:cNvSpPr>
            <a:spLocks noGrp="1"/>
          </p:cNvSpPr>
          <p:nvPr>
            <p:ph type="title"/>
          </p:nvPr>
        </p:nvSpPr>
        <p:spPr>
          <a:xfrm>
            <a:off x="1219200" y="0"/>
            <a:ext cx="5029200" cy="533400"/>
          </a:xfrm>
        </p:spPr>
        <p:txBody>
          <a:bodyPr/>
          <a:lstStyle/>
          <a:p>
            <a:r>
              <a:rPr lang="en-US" dirty="0" smtClean="0"/>
              <a:t>Anne Morgan </a:t>
            </a:r>
            <a:r>
              <a:rPr lang="en-US" dirty="0" err="1" smtClean="0"/>
              <a:t>Spalter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solidFill>
                  <a:schemeClr val="bg1"/>
                </a:solidFill>
              </a:rPr>
              <a:t>What Changed?  1</a:t>
            </a:r>
          </a:p>
        </p:txBody>
      </p:sp>
      <p:sp>
        <p:nvSpPr>
          <p:cNvPr id="59405" name="Rectangle 13"/>
          <p:cNvSpPr>
            <a:spLocks noGrp="1" noChangeArrowheads="1"/>
          </p:cNvSpPr>
          <p:nvPr>
            <p:ph type="body" idx="1"/>
          </p:nvPr>
        </p:nvSpPr>
        <p:spPr/>
        <p:txBody>
          <a:bodyPr/>
          <a:lstStyle/>
          <a:p>
            <a:pPr>
              <a:lnSpc>
                <a:spcPct val="110000"/>
              </a:lnSpc>
            </a:pPr>
            <a:r>
              <a:rPr lang="en-US"/>
              <a:t>Important aesthetic differences </a:t>
            </a:r>
          </a:p>
          <a:p>
            <a:pPr lvl="1">
              <a:lnSpc>
                <a:spcPct val="110000"/>
              </a:lnSpc>
            </a:pPr>
            <a:r>
              <a:rPr lang="en-US"/>
              <a:t>Variations subtle</a:t>
            </a:r>
          </a:p>
          <a:p>
            <a:pPr lvl="1">
              <a:lnSpc>
                <a:spcPct val="110000"/>
              </a:lnSpc>
            </a:pPr>
            <a:r>
              <a:rPr lang="en-US"/>
              <a:t>Change pleasure of using applet</a:t>
            </a:r>
          </a:p>
          <a:p>
            <a:pPr>
              <a:lnSpc>
                <a:spcPct val="110000"/>
              </a:lnSpc>
            </a:pPr>
            <a:r>
              <a:rPr lang="en-US"/>
              <a:t>New version too big</a:t>
            </a:r>
          </a:p>
          <a:p>
            <a:pPr lvl="1">
              <a:lnSpc>
                <a:spcPct val="110000"/>
              </a:lnSpc>
            </a:pPr>
            <a:r>
              <a:rPr lang="en-US"/>
              <a:t>Poor use of screen real estate </a:t>
            </a:r>
          </a:p>
          <a:p>
            <a:pPr lvl="1">
              <a:lnSpc>
                <a:spcPct val="110000"/>
              </a:lnSpc>
            </a:pPr>
            <a:r>
              <a:rPr lang="en-US"/>
              <a:t>Program hogs up too much screen</a:t>
            </a:r>
          </a:p>
          <a:p>
            <a:pPr>
              <a:lnSpc>
                <a:spcPct val="110000"/>
              </a:lnSpc>
              <a:buFont typeface="Wingdings" pitchFamily="2" charset="2"/>
              <a:buNone/>
            </a:pPr>
            <a:endParaRPr lang="en-US"/>
          </a:p>
        </p:txBody>
      </p:sp>
      <p:graphicFrame>
        <p:nvGraphicFramePr>
          <p:cNvPr id="59395" name="Group 3"/>
          <p:cNvGraphicFramePr>
            <a:graphicFrameLocks noGrp="1"/>
          </p:cNvGraphicFramePr>
          <p:nvPr>
            <p:ph type="tbl" idx="1"/>
          </p:nvPr>
        </p:nvGraphicFramePr>
        <p:xfrm>
          <a:off x="1325563" y="609600"/>
          <a:ext cx="7132637" cy="1143000"/>
        </p:xfrm>
        <a:graphic>
          <a:graphicData uri="http://schemas.openxmlformats.org/drawingml/2006/table">
            <a:tbl>
              <a:tblPr/>
              <a:tblGrid>
                <a:gridCol w="6126162"/>
                <a:gridCol w="1006475"/>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What Changed?  </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1</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half" idx="10"/>
          </p:nvPr>
        </p:nvSpPr>
        <p:spPr/>
        <p:txBody>
          <a:bodyPr/>
          <a:lstStyle/>
          <a:p>
            <a:r>
              <a:rPr lang="en-US" smtClean="0"/>
              <a:t>Fall 2008</a:t>
            </a:r>
            <a:endParaRPr lang="en-US"/>
          </a:p>
        </p:txBody>
      </p:sp>
      <p:sp>
        <p:nvSpPr>
          <p:cNvPr id="6" name="Slide Number Placeholder 5"/>
          <p:cNvSpPr>
            <a:spLocks noGrp="1"/>
          </p:cNvSpPr>
          <p:nvPr>
            <p:ph type="sldNum" sz="quarter" idx="12"/>
          </p:nvPr>
        </p:nvSpPr>
        <p:spPr/>
        <p:txBody>
          <a:bodyPr/>
          <a:lstStyle/>
          <a:p>
            <a:fld id="{5A86ACB3-5DF1-4B24-94CE-B76A7ECE3FA9}" type="slidenum">
              <a:rPr lang="en-US" smtClean="0"/>
              <a:pPr/>
              <a:t>20</a:t>
            </a:fld>
            <a:endParaRPr lang="en-US"/>
          </a:p>
        </p:txBody>
      </p:sp>
      <p:sp>
        <p:nvSpPr>
          <p:cNvPr id="7" name="Footer Placeholder 6"/>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p:txBody>
          <a:bodyPr/>
          <a:lstStyle/>
          <a:p>
            <a:r>
              <a:rPr lang="en-US">
                <a:solidFill>
                  <a:schemeClr val="bg1"/>
                </a:solidFill>
              </a:rPr>
              <a:t>Two Up Comparison</a:t>
            </a:r>
          </a:p>
        </p:txBody>
      </p:sp>
      <p:pic>
        <p:nvPicPr>
          <p:cNvPr id="86019" name="Picture 3" descr="OLD_SUB"/>
          <p:cNvPicPr>
            <a:picLocks noChangeAspect="1" noChangeArrowheads="1"/>
          </p:cNvPicPr>
          <p:nvPr/>
        </p:nvPicPr>
        <p:blipFill>
          <a:blip r:embed="rId2" cstate="print"/>
          <a:srcRect/>
          <a:stretch>
            <a:fillRect/>
          </a:stretch>
        </p:blipFill>
        <p:spPr bwMode="auto">
          <a:xfrm>
            <a:off x="0" y="0"/>
            <a:ext cx="5410200" cy="3375025"/>
          </a:xfrm>
          <a:prstGeom prst="rect">
            <a:avLst/>
          </a:prstGeom>
          <a:noFill/>
        </p:spPr>
      </p:pic>
      <p:pic>
        <p:nvPicPr>
          <p:cNvPr id="86020" name="Picture 4" descr="new_sub"/>
          <p:cNvPicPr>
            <a:picLocks noChangeAspect="1" noChangeArrowheads="1"/>
          </p:cNvPicPr>
          <p:nvPr/>
        </p:nvPicPr>
        <p:blipFill>
          <a:blip r:embed="rId3" cstate="print"/>
          <a:srcRect/>
          <a:stretch>
            <a:fillRect/>
          </a:stretch>
        </p:blipFill>
        <p:spPr bwMode="auto">
          <a:xfrm>
            <a:off x="4333875" y="3203575"/>
            <a:ext cx="4810125" cy="3654425"/>
          </a:xfrm>
          <a:prstGeom prst="rect">
            <a:avLst/>
          </a:prstGeom>
          <a:noFill/>
        </p:spPr>
      </p:pic>
      <p:sp>
        <p:nvSpPr>
          <p:cNvPr id="86021" name="Text Box 5"/>
          <p:cNvSpPr txBox="1">
            <a:spLocks noChangeArrowheads="1"/>
          </p:cNvSpPr>
          <p:nvPr/>
        </p:nvSpPr>
        <p:spPr bwMode="auto">
          <a:xfrm rot="5400000">
            <a:off x="4968082" y="929481"/>
            <a:ext cx="1676400" cy="579437"/>
          </a:xfrm>
          <a:prstGeom prst="rect">
            <a:avLst/>
          </a:prstGeom>
          <a:noFill/>
          <a:ln w="9525">
            <a:noFill/>
            <a:miter lim="800000"/>
            <a:headEnd/>
            <a:tailEnd/>
          </a:ln>
          <a:effectLst/>
        </p:spPr>
        <p:txBody>
          <a:bodyPr>
            <a:spAutoFit/>
          </a:bodyPr>
          <a:lstStyle/>
          <a:p>
            <a:pPr>
              <a:spcBef>
                <a:spcPct val="50000"/>
              </a:spcBef>
            </a:pPr>
            <a:r>
              <a:rPr lang="en-US" sz="3200">
                <a:latin typeface="Arial" pitchFamily="34" charset="0"/>
                <a:cs typeface="Arial" pitchFamily="34" charset="0"/>
              </a:rPr>
              <a:t>Original</a:t>
            </a:r>
          </a:p>
        </p:txBody>
      </p:sp>
      <p:sp>
        <p:nvSpPr>
          <p:cNvPr id="86022" name="Text Box 6"/>
          <p:cNvSpPr txBox="1">
            <a:spLocks noChangeArrowheads="1"/>
          </p:cNvSpPr>
          <p:nvPr/>
        </p:nvSpPr>
        <p:spPr bwMode="auto">
          <a:xfrm rot="-5400000">
            <a:off x="2994819" y="4741069"/>
            <a:ext cx="2057400" cy="579438"/>
          </a:xfrm>
          <a:prstGeom prst="rect">
            <a:avLst/>
          </a:prstGeom>
          <a:noFill/>
          <a:ln w="9525">
            <a:noFill/>
            <a:miter lim="800000"/>
            <a:headEnd/>
            <a:tailEnd/>
          </a:ln>
          <a:effectLst/>
        </p:spPr>
        <p:txBody>
          <a:bodyPr>
            <a:spAutoFit/>
          </a:bodyPr>
          <a:lstStyle/>
          <a:p>
            <a:pPr algn="ctr">
              <a:spcBef>
                <a:spcPct val="50000"/>
              </a:spcBef>
            </a:pPr>
            <a:r>
              <a:rPr lang="en-US" sz="3200">
                <a:latin typeface="Arial" pitchFamily="34" charset="0"/>
                <a:cs typeface="Arial" pitchFamily="34" charset="0"/>
              </a:rPr>
              <a:t>Revised</a:t>
            </a:r>
          </a:p>
        </p:txBody>
      </p:sp>
      <p:sp>
        <p:nvSpPr>
          <p:cNvPr id="7" name="Date Placeholder 6"/>
          <p:cNvSpPr>
            <a:spLocks noGrp="1"/>
          </p:cNvSpPr>
          <p:nvPr>
            <p:ph type="dt" sz="half" idx="10"/>
          </p:nvPr>
        </p:nvSpPr>
        <p:spPr/>
        <p:txBody>
          <a:bodyPr/>
          <a:lstStyle/>
          <a:p>
            <a:r>
              <a:rPr lang="en-US" smtClean="0"/>
              <a:t>Fall 2008</a:t>
            </a:r>
            <a:endParaRPr lang="en-US"/>
          </a:p>
        </p:txBody>
      </p:sp>
      <p:sp>
        <p:nvSpPr>
          <p:cNvPr id="8" name="Slide Number Placeholder 7"/>
          <p:cNvSpPr>
            <a:spLocks noGrp="1"/>
          </p:cNvSpPr>
          <p:nvPr>
            <p:ph type="sldNum" sz="quarter" idx="12"/>
          </p:nvPr>
        </p:nvSpPr>
        <p:spPr/>
        <p:txBody>
          <a:bodyPr/>
          <a:lstStyle/>
          <a:p>
            <a:fld id="{89508060-7CDF-4CDD-95A4-71914E0C2A68}" type="slidenum">
              <a:rPr lang="en-US" smtClean="0"/>
              <a:pPr/>
              <a:t>21</a:t>
            </a:fld>
            <a:endParaRPr lang="en-US"/>
          </a:p>
        </p:txBody>
      </p:sp>
      <p:sp>
        <p:nvSpPr>
          <p:cNvPr id="9" name="Footer Placeholder 8"/>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0" name="Rectangle 16"/>
          <p:cNvSpPr>
            <a:spLocks noGrp="1" noChangeArrowheads="1"/>
          </p:cNvSpPr>
          <p:nvPr>
            <p:ph type="title"/>
          </p:nvPr>
        </p:nvSpPr>
        <p:spPr>
          <a:xfrm>
            <a:off x="1173163" y="457200"/>
            <a:ext cx="6370637" cy="1143000"/>
          </a:xfrm>
          <a:solidFill>
            <a:schemeClr val="bg1"/>
          </a:solidFill>
        </p:spPr>
        <p:txBody>
          <a:bodyPr/>
          <a:lstStyle/>
          <a:p>
            <a:r>
              <a:rPr lang="en-US">
                <a:solidFill>
                  <a:schemeClr val="bg1"/>
                </a:solidFill>
              </a:rPr>
              <a:t>What Changed?   2</a:t>
            </a:r>
          </a:p>
        </p:txBody>
      </p:sp>
      <p:sp>
        <p:nvSpPr>
          <p:cNvPr id="57361" name="Rectangle 17"/>
          <p:cNvSpPr>
            <a:spLocks noGrp="1" noChangeArrowheads="1"/>
          </p:cNvSpPr>
          <p:nvPr>
            <p:ph type="body" idx="1"/>
          </p:nvPr>
        </p:nvSpPr>
        <p:spPr>
          <a:xfrm>
            <a:off x="1173163" y="1981200"/>
            <a:ext cx="7361237" cy="4114800"/>
          </a:xfrm>
        </p:spPr>
        <p:txBody>
          <a:bodyPr/>
          <a:lstStyle/>
          <a:p>
            <a:r>
              <a:rPr lang="en-US"/>
              <a:t>Color use</a:t>
            </a:r>
          </a:p>
          <a:p>
            <a:pPr lvl="1"/>
            <a:r>
              <a:rPr lang="en-US"/>
              <a:t>greenish background color behind printer</a:t>
            </a:r>
          </a:p>
          <a:p>
            <a:pPr lvl="1"/>
            <a:r>
              <a:rPr lang="en-US"/>
              <a:t>Unpleasant, distracting background</a:t>
            </a:r>
          </a:p>
          <a:p>
            <a:pPr lvl="1"/>
            <a:r>
              <a:rPr lang="en-US"/>
              <a:t>Totally irrelevant color choice</a:t>
            </a:r>
          </a:p>
          <a:p>
            <a:r>
              <a:rPr lang="en-US"/>
              <a:t>Also, too much black</a:t>
            </a:r>
          </a:p>
          <a:p>
            <a:pPr lvl="1"/>
            <a:r>
              <a:rPr lang="en-US"/>
              <a:t>Lost nice use of gray in the original</a:t>
            </a:r>
          </a:p>
          <a:p>
            <a:endParaRPr lang="en-US"/>
          </a:p>
        </p:txBody>
      </p:sp>
      <p:graphicFrame>
        <p:nvGraphicFramePr>
          <p:cNvPr id="57362" name="Group 18"/>
          <p:cNvGraphicFramePr>
            <a:graphicFrameLocks noGrp="1"/>
          </p:cNvGraphicFramePr>
          <p:nvPr>
            <p:ph type="tbl" idx="1"/>
          </p:nvPr>
        </p:nvGraphicFramePr>
        <p:xfrm>
          <a:off x="1173163" y="457200"/>
          <a:ext cx="7208837" cy="1143000"/>
        </p:xfrm>
        <a:graphic>
          <a:graphicData uri="http://schemas.openxmlformats.org/drawingml/2006/table">
            <a:tbl>
              <a:tblPr/>
              <a:tblGrid>
                <a:gridCol w="6173787"/>
                <a:gridCol w="103505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What Changed?</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2</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half" idx="10"/>
          </p:nvPr>
        </p:nvSpPr>
        <p:spPr/>
        <p:txBody>
          <a:bodyPr/>
          <a:lstStyle/>
          <a:p>
            <a:r>
              <a:rPr lang="en-US" smtClean="0"/>
              <a:t>Fall 2008</a:t>
            </a:r>
            <a:endParaRPr lang="en-US"/>
          </a:p>
        </p:txBody>
      </p:sp>
      <p:sp>
        <p:nvSpPr>
          <p:cNvPr id="6" name="Slide Number Placeholder 5"/>
          <p:cNvSpPr>
            <a:spLocks noGrp="1"/>
          </p:cNvSpPr>
          <p:nvPr>
            <p:ph type="sldNum" sz="quarter" idx="12"/>
          </p:nvPr>
        </p:nvSpPr>
        <p:spPr/>
        <p:txBody>
          <a:bodyPr/>
          <a:lstStyle/>
          <a:p>
            <a:fld id="{5A86ACB3-5DF1-4B24-94CE-B76A7ECE3FA9}" type="slidenum">
              <a:rPr lang="en-US" smtClean="0"/>
              <a:pPr/>
              <a:t>22</a:t>
            </a:fld>
            <a:endParaRPr lang="en-US"/>
          </a:p>
        </p:txBody>
      </p:sp>
      <p:sp>
        <p:nvSpPr>
          <p:cNvPr id="7" name="Footer Placeholder 6"/>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a:lstStyle/>
          <a:p>
            <a:r>
              <a:rPr lang="en-US">
                <a:solidFill>
                  <a:schemeClr val="bg1"/>
                </a:solidFill>
              </a:rPr>
              <a:t>Two Up Comparison</a:t>
            </a:r>
          </a:p>
        </p:txBody>
      </p:sp>
      <p:pic>
        <p:nvPicPr>
          <p:cNvPr id="87043" name="Picture 3" descr="OLD_SUB"/>
          <p:cNvPicPr>
            <a:picLocks noChangeAspect="1" noChangeArrowheads="1"/>
          </p:cNvPicPr>
          <p:nvPr/>
        </p:nvPicPr>
        <p:blipFill>
          <a:blip r:embed="rId2" cstate="print"/>
          <a:srcRect/>
          <a:stretch>
            <a:fillRect/>
          </a:stretch>
        </p:blipFill>
        <p:spPr bwMode="auto">
          <a:xfrm>
            <a:off x="0" y="0"/>
            <a:ext cx="5410200" cy="3375025"/>
          </a:xfrm>
          <a:prstGeom prst="rect">
            <a:avLst/>
          </a:prstGeom>
          <a:noFill/>
        </p:spPr>
      </p:pic>
      <p:pic>
        <p:nvPicPr>
          <p:cNvPr id="87044" name="Picture 4" descr="new_sub"/>
          <p:cNvPicPr>
            <a:picLocks noChangeAspect="1" noChangeArrowheads="1"/>
          </p:cNvPicPr>
          <p:nvPr/>
        </p:nvPicPr>
        <p:blipFill>
          <a:blip r:embed="rId3" cstate="print"/>
          <a:srcRect/>
          <a:stretch>
            <a:fillRect/>
          </a:stretch>
        </p:blipFill>
        <p:spPr bwMode="auto">
          <a:xfrm>
            <a:off x="4333875" y="3203575"/>
            <a:ext cx="4810125" cy="3654425"/>
          </a:xfrm>
          <a:prstGeom prst="rect">
            <a:avLst/>
          </a:prstGeom>
          <a:noFill/>
        </p:spPr>
      </p:pic>
      <p:sp>
        <p:nvSpPr>
          <p:cNvPr id="87045" name="Text Box 5"/>
          <p:cNvSpPr txBox="1">
            <a:spLocks noChangeArrowheads="1"/>
          </p:cNvSpPr>
          <p:nvPr/>
        </p:nvSpPr>
        <p:spPr bwMode="auto">
          <a:xfrm rot="5400000">
            <a:off x="4968082" y="929481"/>
            <a:ext cx="1676400" cy="579437"/>
          </a:xfrm>
          <a:prstGeom prst="rect">
            <a:avLst/>
          </a:prstGeom>
          <a:noFill/>
          <a:ln w="9525">
            <a:noFill/>
            <a:miter lim="800000"/>
            <a:headEnd/>
            <a:tailEnd/>
          </a:ln>
          <a:effectLst/>
        </p:spPr>
        <p:txBody>
          <a:bodyPr>
            <a:spAutoFit/>
          </a:bodyPr>
          <a:lstStyle/>
          <a:p>
            <a:pPr>
              <a:spcBef>
                <a:spcPct val="50000"/>
              </a:spcBef>
            </a:pPr>
            <a:r>
              <a:rPr lang="en-US" sz="3200">
                <a:latin typeface="Arial" pitchFamily="34" charset="0"/>
                <a:cs typeface="Arial" pitchFamily="34" charset="0"/>
              </a:rPr>
              <a:t>Original</a:t>
            </a:r>
          </a:p>
        </p:txBody>
      </p:sp>
      <p:sp>
        <p:nvSpPr>
          <p:cNvPr id="87046" name="Text Box 6"/>
          <p:cNvSpPr txBox="1">
            <a:spLocks noChangeArrowheads="1"/>
          </p:cNvSpPr>
          <p:nvPr/>
        </p:nvSpPr>
        <p:spPr bwMode="auto">
          <a:xfrm rot="-5400000">
            <a:off x="2994819" y="4741069"/>
            <a:ext cx="2057400" cy="579438"/>
          </a:xfrm>
          <a:prstGeom prst="rect">
            <a:avLst/>
          </a:prstGeom>
          <a:noFill/>
          <a:ln w="9525">
            <a:noFill/>
            <a:miter lim="800000"/>
            <a:headEnd/>
            <a:tailEnd/>
          </a:ln>
          <a:effectLst/>
        </p:spPr>
        <p:txBody>
          <a:bodyPr>
            <a:spAutoFit/>
          </a:bodyPr>
          <a:lstStyle/>
          <a:p>
            <a:pPr algn="ctr">
              <a:spcBef>
                <a:spcPct val="50000"/>
              </a:spcBef>
            </a:pPr>
            <a:r>
              <a:rPr lang="en-US" sz="3200">
                <a:latin typeface="Arial" pitchFamily="34" charset="0"/>
                <a:cs typeface="Arial" pitchFamily="34" charset="0"/>
              </a:rPr>
              <a:t>Revised</a:t>
            </a:r>
          </a:p>
        </p:txBody>
      </p:sp>
      <p:sp>
        <p:nvSpPr>
          <p:cNvPr id="7" name="Date Placeholder 6"/>
          <p:cNvSpPr>
            <a:spLocks noGrp="1"/>
          </p:cNvSpPr>
          <p:nvPr>
            <p:ph type="dt" sz="half" idx="10"/>
          </p:nvPr>
        </p:nvSpPr>
        <p:spPr/>
        <p:txBody>
          <a:bodyPr/>
          <a:lstStyle/>
          <a:p>
            <a:r>
              <a:rPr lang="en-US" smtClean="0"/>
              <a:t>Fall 2008</a:t>
            </a:r>
            <a:endParaRPr lang="en-US"/>
          </a:p>
        </p:txBody>
      </p:sp>
      <p:sp>
        <p:nvSpPr>
          <p:cNvPr id="8" name="Slide Number Placeholder 7"/>
          <p:cNvSpPr>
            <a:spLocks noGrp="1"/>
          </p:cNvSpPr>
          <p:nvPr>
            <p:ph type="sldNum" sz="quarter" idx="12"/>
          </p:nvPr>
        </p:nvSpPr>
        <p:spPr/>
        <p:txBody>
          <a:bodyPr/>
          <a:lstStyle/>
          <a:p>
            <a:fld id="{89508060-7CDF-4CDD-95A4-71914E0C2A68}" type="slidenum">
              <a:rPr lang="en-US" smtClean="0"/>
              <a:pPr/>
              <a:t>23</a:t>
            </a:fld>
            <a:endParaRPr lang="en-US"/>
          </a:p>
        </p:txBody>
      </p:sp>
      <p:sp>
        <p:nvSpPr>
          <p:cNvPr id="9" name="Footer Placeholder 8"/>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6" name="Rectangle 14"/>
          <p:cNvSpPr>
            <a:spLocks noGrp="1" noChangeArrowheads="1"/>
          </p:cNvSpPr>
          <p:nvPr>
            <p:ph type="title"/>
          </p:nvPr>
        </p:nvSpPr>
        <p:spPr/>
        <p:txBody>
          <a:bodyPr/>
          <a:lstStyle/>
          <a:p>
            <a:r>
              <a:rPr lang="en-US"/>
              <a:t>What Changed?   </a:t>
            </a:r>
            <a:r>
              <a:rPr lang="en-US">
                <a:solidFill>
                  <a:schemeClr val="bg1"/>
                </a:solidFill>
              </a:rPr>
              <a:t>3</a:t>
            </a:r>
          </a:p>
        </p:txBody>
      </p:sp>
      <p:sp>
        <p:nvSpPr>
          <p:cNvPr id="64527" name="Rectangle 15"/>
          <p:cNvSpPr>
            <a:spLocks noGrp="1" noChangeArrowheads="1"/>
          </p:cNvSpPr>
          <p:nvPr>
            <p:ph type="body" idx="1"/>
          </p:nvPr>
        </p:nvSpPr>
        <p:spPr/>
        <p:txBody>
          <a:bodyPr/>
          <a:lstStyle/>
          <a:p>
            <a:r>
              <a:rPr lang="en-US"/>
              <a:t>Printer doesn’t look realistic or diagrammatic—</a:t>
            </a:r>
          </a:p>
          <a:p>
            <a:pPr lvl="1"/>
            <a:r>
              <a:rPr lang="en-US"/>
              <a:t>just like a bad 3D model, </a:t>
            </a:r>
          </a:p>
          <a:p>
            <a:r>
              <a:rPr lang="en-US"/>
              <a:t>Ink bottles not properly anti-aliased</a:t>
            </a:r>
          </a:p>
        </p:txBody>
      </p:sp>
      <p:graphicFrame>
        <p:nvGraphicFramePr>
          <p:cNvPr id="64516" name="Group 4"/>
          <p:cNvGraphicFramePr>
            <a:graphicFrameLocks noGrp="1"/>
          </p:cNvGraphicFramePr>
          <p:nvPr>
            <p:ph type="tbl" idx="1"/>
          </p:nvPr>
        </p:nvGraphicFramePr>
        <p:xfrm>
          <a:off x="1173163" y="457200"/>
          <a:ext cx="7208837" cy="1143000"/>
        </p:xfrm>
        <a:graphic>
          <a:graphicData uri="http://schemas.openxmlformats.org/drawingml/2006/table">
            <a:tbl>
              <a:tblPr/>
              <a:tblGrid>
                <a:gridCol w="6173787"/>
                <a:gridCol w="103505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What Changed?</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3</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half" idx="10"/>
          </p:nvPr>
        </p:nvSpPr>
        <p:spPr/>
        <p:txBody>
          <a:bodyPr/>
          <a:lstStyle/>
          <a:p>
            <a:r>
              <a:rPr lang="en-US" smtClean="0"/>
              <a:t>Fall 2008</a:t>
            </a:r>
            <a:endParaRPr lang="en-US"/>
          </a:p>
        </p:txBody>
      </p:sp>
      <p:sp>
        <p:nvSpPr>
          <p:cNvPr id="6" name="Slide Number Placeholder 5"/>
          <p:cNvSpPr>
            <a:spLocks noGrp="1"/>
          </p:cNvSpPr>
          <p:nvPr>
            <p:ph type="sldNum" sz="quarter" idx="12"/>
          </p:nvPr>
        </p:nvSpPr>
        <p:spPr/>
        <p:txBody>
          <a:bodyPr/>
          <a:lstStyle/>
          <a:p>
            <a:fld id="{5A86ACB3-5DF1-4B24-94CE-B76A7ECE3FA9}" type="slidenum">
              <a:rPr lang="en-US" smtClean="0"/>
              <a:pPr/>
              <a:t>24</a:t>
            </a:fld>
            <a:endParaRPr lang="en-US"/>
          </a:p>
        </p:txBody>
      </p:sp>
      <p:sp>
        <p:nvSpPr>
          <p:cNvPr id="7" name="Footer Placeholder 6"/>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p:txBody>
          <a:bodyPr/>
          <a:lstStyle/>
          <a:p>
            <a:r>
              <a:rPr lang="en-US">
                <a:solidFill>
                  <a:schemeClr val="bg1"/>
                </a:solidFill>
              </a:rPr>
              <a:t>Two Up Comparison</a:t>
            </a:r>
          </a:p>
        </p:txBody>
      </p:sp>
      <p:pic>
        <p:nvPicPr>
          <p:cNvPr id="88067" name="Picture 3" descr="OLD_SUB"/>
          <p:cNvPicPr>
            <a:picLocks noChangeAspect="1" noChangeArrowheads="1"/>
          </p:cNvPicPr>
          <p:nvPr/>
        </p:nvPicPr>
        <p:blipFill>
          <a:blip r:embed="rId2" cstate="print"/>
          <a:srcRect/>
          <a:stretch>
            <a:fillRect/>
          </a:stretch>
        </p:blipFill>
        <p:spPr bwMode="auto">
          <a:xfrm>
            <a:off x="0" y="0"/>
            <a:ext cx="5410200" cy="3375025"/>
          </a:xfrm>
          <a:prstGeom prst="rect">
            <a:avLst/>
          </a:prstGeom>
          <a:noFill/>
        </p:spPr>
      </p:pic>
      <p:pic>
        <p:nvPicPr>
          <p:cNvPr id="88068" name="Picture 4" descr="new_sub"/>
          <p:cNvPicPr>
            <a:picLocks noChangeAspect="1" noChangeArrowheads="1"/>
          </p:cNvPicPr>
          <p:nvPr/>
        </p:nvPicPr>
        <p:blipFill>
          <a:blip r:embed="rId3" cstate="print"/>
          <a:srcRect/>
          <a:stretch>
            <a:fillRect/>
          </a:stretch>
        </p:blipFill>
        <p:spPr bwMode="auto">
          <a:xfrm>
            <a:off x="4333875" y="3203575"/>
            <a:ext cx="4810125" cy="3654425"/>
          </a:xfrm>
          <a:prstGeom prst="rect">
            <a:avLst/>
          </a:prstGeom>
          <a:noFill/>
        </p:spPr>
      </p:pic>
      <p:sp>
        <p:nvSpPr>
          <p:cNvPr id="88069" name="Text Box 5"/>
          <p:cNvSpPr txBox="1">
            <a:spLocks noChangeArrowheads="1"/>
          </p:cNvSpPr>
          <p:nvPr/>
        </p:nvSpPr>
        <p:spPr bwMode="auto">
          <a:xfrm rot="5400000">
            <a:off x="4968082" y="929481"/>
            <a:ext cx="1676400" cy="579437"/>
          </a:xfrm>
          <a:prstGeom prst="rect">
            <a:avLst/>
          </a:prstGeom>
          <a:noFill/>
          <a:ln w="9525">
            <a:noFill/>
            <a:miter lim="800000"/>
            <a:headEnd/>
            <a:tailEnd/>
          </a:ln>
          <a:effectLst/>
        </p:spPr>
        <p:txBody>
          <a:bodyPr>
            <a:spAutoFit/>
          </a:bodyPr>
          <a:lstStyle/>
          <a:p>
            <a:pPr>
              <a:spcBef>
                <a:spcPct val="50000"/>
              </a:spcBef>
            </a:pPr>
            <a:r>
              <a:rPr lang="en-US" sz="3200">
                <a:latin typeface="Arial" pitchFamily="34" charset="0"/>
                <a:cs typeface="Arial" pitchFamily="34" charset="0"/>
              </a:rPr>
              <a:t>Original</a:t>
            </a:r>
          </a:p>
        </p:txBody>
      </p:sp>
      <p:sp>
        <p:nvSpPr>
          <p:cNvPr id="88070" name="Text Box 6"/>
          <p:cNvSpPr txBox="1">
            <a:spLocks noChangeArrowheads="1"/>
          </p:cNvSpPr>
          <p:nvPr/>
        </p:nvSpPr>
        <p:spPr bwMode="auto">
          <a:xfrm rot="-5400000">
            <a:off x="2994819" y="4741069"/>
            <a:ext cx="2057400" cy="579438"/>
          </a:xfrm>
          <a:prstGeom prst="rect">
            <a:avLst/>
          </a:prstGeom>
          <a:noFill/>
          <a:ln w="9525">
            <a:noFill/>
            <a:miter lim="800000"/>
            <a:headEnd/>
            <a:tailEnd/>
          </a:ln>
          <a:effectLst/>
        </p:spPr>
        <p:txBody>
          <a:bodyPr>
            <a:spAutoFit/>
          </a:bodyPr>
          <a:lstStyle/>
          <a:p>
            <a:pPr algn="ctr">
              <a:spcBef>
                <a:spcPct val="50000"/>
              </a:spcBef>
            </a:pPr>
            <a:r>
              <a:rPr lang="en-US" sz="3200">
                <a:latin typeface="Arial" pitchFamily="34" charset="0"/>
                <a:cs typeface="Arial" pitchFamily="34" charset="0"/>
              </a:rPr>
              <a:t>Revised</a:t>
            </a:r>
          </a:p>
        </p:txBody>
      </p:sp>
      <p:sp>
        <p:nvSpPr>
          <p:cNvPr id="7" name="Date Placeholder 6"/>
          <p:cNvSpPr>
            <a:spLocks noGrp="1"/>
          </p:cNvSpPr>
          <p:nvPr>
            <p:ph type="dt" sz="half" idx="10"/>
          </p:nvPr>
        </p:nvSpPr>
        <p:spPr/>
        <p:txBody>
          <a:bodyPr/>
          <a:lstStyle/>
          <a:p>
            <a:r>
              <a:rPr lang="en-US" smtClean="0"/>
              <a:t>Fall 2008</a:t>
            </a:r>
            <a:endParaRPr lang="en-US"/>
          </a:p>
        </p:txBody>
      </p:sp>
      <p:sp>
        <p:nvSpPr>
          <p:cNvPr id="8" name="Slide Number Placeholder 7"/>
          <p:cNvSpPr>
            <a:spLocks noGrp="1"/>
          </p:cNvSpPr>
          <p:nvPr>
            <p:ph type="sldNum" sz="quarter" idx="12"/>
          </p:nvPr>
        </p:nvSpPr>
        <p:spPr/>
        <p:txBody>
          <a:bodyPr/>
          <a:lstStyle/>
          <a:p>
            <a:fld id="{89508060-7CDF-4CDD-95A4-71914E0C2A68}" type="slidenum">
              <a:rPr lang="en-US" smtClean="0"/>
              <a:pPr/>
              <a:t>25</a:t>
            </a:fld>
            <a:endParaRPr lang="en-US"/>
          </a:p>
        </p:txBody>
      </p:sp>
      <p:sp>
        <p:nvSpPr>
          <p:cNvPr id="9" name="Footer Placeholder 8"/>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62" name="Rectangle 26"/>
          <p:cNvSpPr>
            <a:spLocks noGrp="1" noChangeArrowheads="1"/>
          </p:cNvSpPr>
          <p:nvPr>
            <p:ph type="title"/>
          </p:nvPr>
        </p:nvSpPr>
        <p:spPr/>
        <p:txBody>
          <a:bodyPr/>
          <a:lstStyle/>
          <a:p>
            <a:r>
              <a:rPr lang="en-US"/>
              <a:t>What Changed?   </a:t>
            </a:r>
            <a:r>
              <a:rPr lang="en-US">
                <a:solidFill>
                  <a:schemeClr val="bg1"/>
                </a:solidFill>
              </a:rPr>
              <a:t>4</a:t>
            </a:r>
          </a:p>
        </p:txBody>
      </p:sp>
      <p:sp>
        <p:nvSpPr>
          <p:cNvPr id="65563" name="Rectangle 27"/>
          <p:cNvSpPr>
            <a:spLocks noGrp="1" noChangeArrowheads="1"/>
          </p:cNvSpPr>
          <p:nvPr>
            <p:ph type="body" idx="1"/>
          </p:nvPr>
        </p:nvSpPr>
        <p:spPr/>
        <p:txBody>
          <a:bodyPr/>
          <a:lstStyle/>
          <a:p>
            <a:r>
              <a:rPr lang="en-US"/>
              <a:t>Many problems with perspective </a:t>
            </a:r>
          </a:p>
          <a:p>
            <a:pPr lvl="1"/>
            <a:r>
              <a:rPr lang="en-US"/>
              <a:t>Ink bottle position</a:t>
            </a:r>
          </a:p>
          <a:p>
            <a:pPr lvl="1"/>
            <a:r>
              <a:rPr lang="en-US"/>
              <a:t>Printer position</a:t>
            </a:r>
          </a:p>
          <a:p>
            <a:pPr lvl="1"/>
            <a:r>
              <a:rPr lang="en-US"/>
              <a:t>paper position</a:t>
            </a:r>
          </a:p>
          <a:p>
            <a:pPr lvl="1"/>
            <a:r>
              <a:rPr lang="en-US"/>
              <a:t>“Case” for sliders</a:t>
            </a:r>
          </a:p>
          <a:p>
            <a:r>
              <a:rPr lang="en-US"/>
              <a:t>Gradient banding is annoying</a:t>
            </a:r>
          </a:p>
        </p:txBody>
      </p:sp>
      <p:sp>
        <p:nvSpPr>
          <p:cNvPr id="65549" name="Rectangle 13"/>
          <p:cNvSpPr>
            <a:spLocks noChangeArrowheads="1"/>
          </p:cNvSpPr>
          <p:nvPr/>
        </p:nvSpPr>
        <p:spPr bwMode="auto">
          <a:xfrm>
            <a:off x="1173163" y="1981200"/>
            <a:ext cx="7772400" cy="4114800"/>
          </a:xfrm>
          <a:prstGeom prst="rect">
            <a:avLst/>
          </a:prstGeom>
          <a:noFill/>
          <a:ln w="9525">
            <a:noFill/>
            <a:miter lim="800000"/>
            <a:headEnd/>
            <a:tailEnd/>
          </a:ln>
        </p:spPr>
        <p:txBody>
          <a:bodyPr/>
          <a:lstStyle/>
          <a:p>
            <a:pPr marL="342900" indent="-342900">
              <a:lnSpc>
                <a:spcPct val="80000"/>
              </a:lnSpc>
              <a:spcBef>
                <a:spcPct val="20000"/>
              </a:spcBef>
              <a:buClr>
                <a:schemeClr val="accent1"/>
              </a:buClr>
              <a:buSzPct val="80000"/>
              <a:buFont typeface="Wingdings" pitchFamily="2" charset="2"/>
              <a:buChar char="n"/>
            </a:pPr>
            <a:endParaRPr lang="en-US">
              <a:latin typeface="Arial" pitchFamily="34" charset="0"/>
            </a:endParaRPr>
          </a:p>
        </p:txBody>
      </p:sp>
      <p:graphicFrame>
        <p:nvGraphicFramePr>
          <p:cNvPr id="65550" name="Group 14"/>
          <p:cNvGraphicFramePr>
            <a:graphicFrameLocks noGrp="1"/>
          </p:cNvGraphicFramePr>
          <p:nvPr>
            <p:ph type="tbl" idx="1"/>
          </p:nvPr>
        </p:nvGraphicFramePr>
        <p:xfrm>
          <a:off x="1173163" y="457200"/>
          <a:ext cx="7208837" cy="1143000"/>
        </p:xfrm>
        <a:graphic>
          <a:graphicData uri="http://schemas.openxmlformats.org/drawingml/2006/table">
            <a:tbl>
              <a:tblPr/>
              <a:tblGrid>
                <a:gridCol w="6173787"/>
                <a:gridCol w="103505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What Changed?</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4</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Date Placeholder 5"/>
          <p:cNvSpPr>
            <a:spLocks noGrp="1"/>
          </p:cNvSpPr>
          <p:nvPr>
            <p:ph type="dt" sz="half" idx="10"/>
          </p:nvPr>
        </p:nvSpPr>
        <p:spPr/>
        <p:txBody>
          <a:bodyPr/>
          <a:lstStyle/>
          <a:p>
            <a:r>
              <a:rPr lang="en-US" smtClean="0"/>
              <a:t>Fall 2008</a:t>
            </a:r>
            <a:endParaRPr lang="en-US"/>
          </a:p>
        </p:txBody>
      </p:sp>
      <p:sp>
        <p:nvSpPr>
          <p:cNvPr id="7" name="Slide Number Placeholder 6"/>
          <p:cNvSpPr>
            <a:spLocks noGrp="1"/>
          </p:cNvSpPr>
          <p:nvPr>
            <p:ph type="sldNum" sz="quarter" idx="12"/>
          </p:nvPr>
        </p:nvSpPr>
        <p:spPr/>
        <p:txBody>
          <a:bodyPr/>
          <a:lstStyle/>
          <a:p>
            <a:fld id="{5A86ACB3-5DF1-4B24-94CE-B76A7ECE3FA9}" type="slidenum">
              <a:rPr lang="en-US" smtClean="0"/>
              <a:pPr/>
              <a:t>26</a:t>
            </a:fld>
            <a:endParaRPr lang="en-US"/>
          </a:p>
        </p:txBody>
      </p:sp>
      <p:sp>
        <p:nvSpPr>
          <p:cNvPr id="8" name="Footer Placeholder 7"/>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r>
              <a:rPr lang="en-US">
                <a:solidFill>
                  <a:schemeClr val="bg1"/>
                </a:solidFill>
              </a:rPr>
              <a:t>Two Up Comparison</a:t>
            </a:r>
          </a:p>
        </p:txBody>
      </p:sp>
      <p:pic>
        <p:nvPicPr>
          <p:cNvPr id="89091" name="Picture 3" descr="OLD_SUB"/>
          <p:cNvPicPr>
            <a:picLocks noChangeAspect="1" noChangeArrowheads="1"/>
          </p:cNvPicPr>
          <p:nvPr/>
        </p:nvPicPr>
        <p:blipFill>
          <a:blip r:embed="rId2" cstate="print"/>
          <a:srcRect/>
          <a:stretch>
            <a:fillRect/>
          </a:stretch>
        </p:blipFill>
        <p:spPr bwMode="auto">
          <a:xfrm>
            <a:off x="0" y="0"/>
            <a:ext cx="5410200" cy="3375025"/>
          </a:xfrm>
          <a:prstGeom prst="rect">
            <a:avLst/>
          </a:prstGeom>
          <a:noFill/>
        </p:spPr>
      </p:pic>
      <p:pic>
        <p:nvPicPr>
          <p:cNvPr id="89092" name="Picture 4" descr="new_sub"/>
          <p:cNvPicPr>
            <a:picLocks noChangeAspect="1" noChangeArrowheads="1"/>
          </p:cNvPicPr>
          <p:nvPr/>
        </p:nvPicPr>
        <p:blipFill>
          <a:blip r:embed="rId3" cstate="print"/>
          <a:srcRect/>
          <a:stretch>
            <a:fillRect/>
          </a:stretch>
        </p:blipFill>
        <p:spPr bwMode="auto">
          <a:xfrm>
            <a:off x="4333875" y="3203575"/>
            <a:ext cx="4810125" cy="3654425"/>
          </a:xfrm>
          <a:prstGeom prst="rect">
            <a:avLst/>
          </a:prstGeom>
          <a:noFill/>
        </p:spPr>
      </p:pic>
      <p:sp>
        <p:nvSpPr>
          <p:cNvPr id="89093" name="Text Box 5"/>
          <p:cNvSpPr txBox="1">
            <a:spLocks noChangeArrowheads="1"/>
          </p:cNvSpPr>
          <p:nvPr/>
        </p:nvSpPr>
        <p:spPr bwMode="auto">
          <a:xfrm rot="5400000">
            <a:off x="4968082" y="929481"/>
            <a:ext cx="1676400" cy="579437"/>
          </a:xfrm>
          <a:prstGeom prst="rect">
            <a:avLst/>
          </a:prstGeom>
          <a:noFill/>
          <a:ln w="9525">
            <a:noFill/>
            <a:miter lim="800000"/>
            <a:headEnd/>
            <a:tailEnd/>
          </a:ln>
          <a:effectLst/>
        </p:spPr>
        <p:txBody>
          <a:bodyPr>
            <a:spAutoFit/>
          </a:bodyPr>
          <a:lstStyle/>
          <a:p>
            <a:pPr>
              <a:spcBef>
                <a:spcPct val="50000"/>
              </a:spcBef>
            </a:pPr>
            <a:r>
              <a:rPr lang="en-US" sz="3200">
                <a:latin typeface="Arial" pitchFamily="34" charset="0"/>
                <a:cs typeface="Arial" pitchFamily="34" charset="0"/>
              </a:rPr>
              <a:t>Original</a:t>
            </a:r>
          </a:p>
        </p:txBody>
      </p:sp>
      <p:sp>
        <p:nvSpPr>
          <p:cNvPr id="89094" name="Text Box 6"/>
          <p:cNvSpPr txBox="1">
            <a:spLocks noChangeArrowheads="1"/>
          </p:cNvSpPr>
          <p:nvPr/>
        </p:nvSpPr>
        <p:spPr bwMode="auto">
          <a:xfrm rot="-5400000">
            <a:off x="2994819" y="4741069"/>
            <a:ext cx="2057400" cy="579438"/>
          </a:xfrm>
          <a:prstGeom prst="rect">
            <a:avLst/>
          </a:prstGeom>
          <a:noFill/>
          <a:ln w="9525">
            <a:noFill/>
            <a:miter lim="800000"/>
            <a:headEnd/>
            <a:tailEnd/>
          </a:ln>
          <a:effectLst/>
        </p:spPr>
        <p:txBody>
          <a:bodyPr>
            <a:spAutoFit/>
          </a:bodyPr>
          <a:lstStyle/>
          <a:p>
            <a:pPr algn="ctr">
              <a:spcBef>
                <a:spcPct val="50000"/>
              </a:spcBef>
            </a:pPr>
            <a:r>
              <a:rPr lang="en-US" sz="3200">
                <a:latin typeface="Arial" pitchFamily="34" charset="0"/>
                <a:cs typeface="Arial" pitchFamily="34" charset="0"/>
              </a:rPr>
              <a:t>Revised</a:t>
            </a:r>
          </a:p>
        </p:txBody>
      </p:sp>
      <p:sp>
        <p:nvSpPr>
          <p:cNvPr id="7" name="Date Placeholder 6"/>
          <p:cNvSpPr>
            <a:spLocks noGrp="1"/>
          </p:cNvSpPr>
          <p:nvPr>
            <p:ph type="dt" sz="half" idx="10"/>
          </p:nvPr>
        </p:nvSpPr>
        <p:spPr/>
        <p:txBody>
          <a:bodyPr/>
          <a:lstStyle/>
          <a:p>
            <a:r>
              <a:rPr lang="en-US" smtClean="0"/>
              <a:t>Fall 2008</a:t>
            </a:r>
            <a:endParaRPr lang="en-US"/>
          </a:p>
        </p:txBody>
      </p:sp>
      <p:sp>
        <p:nvSpPr>
          <p:cNvPr id="8" name="Slide Number Placeholder 7"/>
          <p:cNvSpPr>
            <a:spLocks noGrp="1"/>
          </p:cNvSpPr>
          <p:nvPr>
            <p:ph type="sldNum" sz="quarter" idx="12"/>
          </p:nvPr>
        </p:nvSpPr>
        <p:spPr/>
        <p:txBody>
          <a:bodyPr/>
          <a:lstStyle/>
          <a:p>
            <a:fld id="{89508060-7CDF-4CDD-95A4-71914E0C2A68}" type="slidenum">
              <a:rPr lang="en-US" smtClean="0"/>
              <a:pPr/>
              <a:t>27</a:t>
            </a:fld>
            <a:endParaRPr lang="en-US"/>
          </a:p>
        </p:txBody>
      </p:sp>
      <p:sp>
        <p:nvSpPr>
          <p:cNvPr id="9" name="Footer Placeholder 8"/>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4" name="Rectangle 18"/>
          <p:cNvSpPr>
            <a:spLocks noGrp="1" noChangeArrowheads="1"/>
          </p:cNvSpPr>
          <p:nvPr>
            <p:ph type="title"/>
          </p:nvPr>
        </p:nvSpPr>
        <p:spPr/>
        <p:txBody>
          <a:bodyPr/>
          <a:lstStyle/>
          <a:p>
            <a:r>
              <a:rPr lang="en-US"/>
              <a:t>What Changed?   </a:t>
            </a:r>
            <a:r>
              <a:rPr lang="en-US">
                <a:solidFill>
                  <a:schemeClr val="bg1"/>
                </a:solidFill>
              </a:rPr>
              <a:t>5</a:t>
            </a:r>
          </a:p>
        </p:txBody>
      </p:sp>
      <p:sp>
        <p:nvSpPr>
          <p:cNvPr id="70675" name="Rectangle 19"/>
          <p:cNvSpPr>
            <a:spLocks noGrp="1" noChangeArrowheads="1"/>
          </p:cNvSpPr>
          <p:nvPr>
            <p:ph type="body" idx="1"/>
          </p:nvPr>
        </p:nvSpPr>
        <p:spPr/>
        <p:txBody>
          <a:bodyPr/>
          <a:lstStyle/>
          <a:p>
            <a:r>
              <a:rPr lang="en-US" sz="2800"/>
              <a:t>Sliders </a:t>
            </a:r>
          </a:p>
          <a:p>
            <a:pPr lvl="1"/>
            <a:r>
              <a:rPr lang="en-US" sz="2400"/>
              <a:t>Look like binders not sliders</a:t>
            </a:r>
          </a:p>
          <a:p>
            <a:pPr lvl="1"/>
            <a:r>
              <a:rPr lang="en-US" sz="2400"/>
              <a:t>Application of gradient makes the colors too black</a:t>
            </a:r>
          </a:p>
          <a:p>
            <a:pPr lvl="1"/>
            <a:r>
              <a:rPr lang="en-US" sz="2400"/>
              <a:t>Unattractive font for CMY letters</a:t>
            </a:r>
          </a:p>
          <a:p>
            <a:pPr lvl="1"/>
            <a:r>
              <a:rPr lang="en-US" sz="2400"/>
              <a:t>Different treatment of slider case and printer</a:t>
            </a:r>
          </a:p>
          <a:p>
            <a:pPr lvl="2"/>
            <a:r>
              <a:rPr lang="en-US" sz="2000"/>
              <a:t>inconsistent style is distracting</a:t>
            </a:r>
          </a:p>
          <a:p>
            <a:r>
              <a:rPr lang="en-US" sz="2800"/>
              <a:t>Undesirable effects of black outline on paper </a:t>
            </a:r>
          </a:p>
          <a:p>
            <a:pPr lvl="1"/>
            <a:r>
              <a:rPr lang="en-US" sz="2400"/>
              <a:t>Makes it separate from printer</a:t>
            </a:r>
          </a:p>
          <a:p>
            <a:pPr lvl="1"/>
            <a:r>
              <a:rPr lang="en-US" sz="2400"/>
              <a:t>Seems to be floating above it</a:t>
            </a:r>
          </a:p>
        </p:txBody>
      </p:sp>
      <p:sp>
        <p:nvSpPr>
          <p:cNvPr id="70660" name="Rectangle 4"/>
          <p:cNvSpPr>
            <a:spLocks noChangeArrowheads="1"/>
          </p:cNvSpPr>
          <p:nvPr/>
        </p:nvSpPr>
        <p:spPr bwMode="auto">
          <a:xfrm>
            <a:off x="1173163" y="1981200"/>
            <a:ext cx="7772400" cy="4114800"/>
          </a:xfrm>
          <a:prstGeom prst="rect">
            <a:avLst/>
          </a:prstGeom>
          <a:noFill/>
          <a:ln w="9525">
            <a:noFill/>
            <a:miter lim="800000"/>
            <a:headEnd/>
            <a:tailEnd/>
          </a:ln>
        </p:spPr>
        <p:txBody>
          <a:bodyPr/>
          <a:lstStyle/>
          <a:p>
            <a:pPr marL="342900" indent="-342900">
              <a:lnSpc>
                <a:spcPct val="80000"/>
              </a:lnSpc>
              <a:spcBef>
                <a:spcPct val="20000"/>
              </a:spcBef>
              <a:buClr>
                <a:schemeClr val="accent1"/>
              </a:buClr>
              <a:buSzPct val="80000"/>
              <a:buFont typeface="Wingdings" pitchFamily="2" charset="2"/>
              <a:buChar char="n"/>
            </a:pPr>
            <a:endParaRPr lang="en-US">
              <a:latin typeface="Arial" pitchFamily="34" charset="0"/>
            </a:endParaRPr>
          </a:p>
        </p:txBody>
      </p:sp>
      <p:graphicFrame>
        <p:nvGraphicFramePr>
          <p:cNvPr id="70661" name="Group 5"/>
          <p:cNvGraphicFramePr>
            <a:graphicFrameLocks noGrp="1"/>
          </p:cNvGraphicFramePr>
          <p:nvPr>
            <p:ph type="tbl" idx="1"/>
          </p:nvPr>
        </p:nvGraphicFramePr>
        <p:xfrm>
          <a:off x="1173163" y="457200"/>
          <a:ext cx="7208837" cy="1143000"/>
        </p:xfrm>
        <a:graphic>
          <a:graphicData uri="http://schemas.openxmlformats.org/drawingml/2006/table">
            <a:tbl>
              <a:tblPr/>
              <a:tblGrid>
                <a:gridCol w="6173787"/>
                <a:gridCol w="103505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What Changed?</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5</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Date Placeholder 5"/>
          <p:cNvSpPr>
            <a:spLocks noGrp="1"/>
          </p:cNvSpPr>
          <p:nvPr>
            <p:ph type="dt" sz="half" idx="10"/>
          </p:nvPr>
        </p:nvSpPr>
        <p:spPr/>
        <p:txBody>
          <a:bodyPr/>
          <a:lstStyle/>
          <a:p>
            <a:r>
              <a:rPr lang="en-US" smtClean="0"/>
              <a:t>Fall 2008</a:t>
            </a:r>
            <a:endParaRPr lang="en-US"/>
          </a:p>
        </p:txBody>
      </p:sp>
      <p:sp>
        <p:nvSpPr>
          <p:cNvPr id="7" name="Slide Number Placeholder 6"/>
          <p:cNvSpPr>
            <a:spLocks noGrp="1"/>
          </p:cNvSpPr>
          <p:nvPr>
            <p:ph type="sldNum" sz="quarter" idx="12"/>
          </p:nvPr>
        </p:nvSpPr>
        <p:spPr/>
        <p:txBody>
          <a:bodyPr/>
          <a:lstStyle/>
          <a:p>
            <a:fld id="{5A86ACB3-5DF1-4B24-94CE-B76A7ECE3FA9}" type="slidenum">
              <a:rPr lang="en-US" smtClean="0"/>
              <a:pPr/>
              <a:t>28</a:t>
            </a:fld>
            <a:endParaRPr lang="en-US"/>
          </a:p>
        </p:txBody>
      </p:sp>
      <p:sp>
        <p:nvSpPr>
          <p:cNvPr id="8" name="Footer Placeholder 7"/>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lstStyle/>
          <a:p>
            <a:r>
              <a:rPr lang="en-US">
                <a:solidFill>
                  <a:schemeClr val="bg1"/>
                </a:solidFill>
              </a:rPr>
              <a:t>Two Up Comparison</a:t>
            </a:r>
          </a:p>
        </p:txBody>
      </p:sp>
      <p:pic>
        <p:nvPicPr>
          <p:cNvPr id="90115" name="Picture 3" descr="OLD_SUB"/>
          <p:cNvPicPr>
            <a:picLocks noChangeAspect="1" noChangeArrowheads="1"/>
          </p:cNvPicPr>
          <p:nvPr/>
        </p:nvPicPr>
        <p:blipFill>
          <a:blip r:embed="rId2" cstate="print"/>
          <a:srcRect/>
          <a:stretch>
            <a:fillRect/>
          </a:stretch>
        </p:blipFill>
        <p:spPr bwMode="auto">
          <a:xfrm>
            <a:off x="0" y="0"/>
            <a:ext cx="5410200" cy="3375025"/>
          </a:xfrm>
          <a:prstGeom prst="rect">
            <a:avLst/>
          </a:prstGeom>
          <a:noFill/>
        </p:spPr>
      </p:pic>
      <p:pic>
        <p:nvPicPr>
          <p:cNvPr id="90116" name="Picture 4" descr="new_sub"/>
          <p:cNvPicPr>
            <a:picLocks noChangeAspect="1" noChangeArrowheads="1"/>
          </p:cNvPicPr>
          <p:nvPr/>
        </p:nvPicPr>
        <p:blipFill>
          <a:blip r:embed="rId3" cstate="print"/>
          <a:srcRect/>
          <a:stretch>
            <a:fillRect/>
          </a:stretch>
        </p:blipFill>
        <p:spPr bwMode="auto">
          <a:xfrm>
            <a:off x="4333875" y="3203575"/>
            <a:ext cx="4810125" cy="3654425"/>
          </a:xfrm>
          <a:prstGeom prst="rect">
            <a:avLst/>
          </a:prstGeom>
          <a:noFill/>
        </p:spPr>
      </p:pic>
      <p:sp>
        <p:nvSpPr>
          <p:cNvPr id="90117" name="Text Box 5"/>
          <p:cNvSpPr txBox="1">
            <a:spLocks noChangeArrowheads="1"/>
          </p:cNvSpPr>
          <p:nvPr/>
        </p:nvSpPr>
        <p:spPr bwMode="auto">
          <a:xfrm rot="5400000">
            <a:off x="4968082" y="929481"/>
            <a:ext cx="1676400" cy="579437"/>
          </a:xfrm>
          <a:prstGeom prst="rect">
            <a:avLst/>
          </a:prstGeom>
          <a:noFill/>
          <a:ln w="9525">
            <a:noFill/>
            <a:miter lim="800000"/>
            <a:headEnd/>
            <a:tailEnd/>
          </a:ln>
          <a:effectLst/>
        </p:spPr>
        <p:txBody>
          <a:bodyPr>
            <a:spAutoFit/>
          </a:bodyPr>
          <a:lstStyle/>
          <a:p>
            <a:pPr>
              <a:spcBef>
                <a:spcPct val="50000"/>
              </a:spcBef>
            </a:pPr>
            <a:r>
              <a:rPr lang="en-US" sz="3200">
                <a:latin typeface="Arial" pitchFamily="34" charset="0"/>
                <a:cs typeface="Arial" pitchFamily="34" charset="0"/>
              </a:rPr>
              <a:t>Original</a:t>
            </a:r>
          </a:p>
        </p:txBody>
      </p:sp>
      <p:sp>
        <p:nvSpPr>
          <p:cNvPr id="90118" name="Text Box 6"/>
          <p:cNvSpPr txBox="1">
            <a:spLocks noChangeArrowheads="1"/>
          </p:cNvSpPr>
          <p:nvPr/>
        </p:nvSpPr>
        <p:spPr bwMode="auto">
          <a:xfrm rot="-5400000">
            <a:off x="2994819" y="4741069"/>
            <a:ext cx="2057400" cy="579438"/>
          </a:xfrm>
          <a:prstGeom prst="rect">
            <a:avLst/>
          </a:prstGeom>
          <a:noFill/>
          <a:ln w="9525">
            <a:noFill/>
            <a:miter lim="800000"/>
            <a:headEnd/>
            <a:tailEnd/>
          </a:ln>
          <a:effectLst/>
        </p:spPr>
        <p:txBody>
          <a:bodyPr>
            <a:spAutoFit/>
          </a:bodyPr>
          <a:lstStyle/>
          <a:p>
            <a:pPr algn="ctr">
              <a:spcBef>
                <a:spcPct val="50000"/>
              </a:spcBef>
            </a:pPr>
            <a:r>
              <a:rPr lang="en-US" sz="3200">
                <a:latin typeface="Arial" pitchFamily="34" charset="0"/>
                <a:cs typeface="Arial" pitchFamily="34" charset="0"/>
              </a:rPr>
              <a:t>Revised</a:t>
            </a:r>
          </a:p>
        </p:txBody>
      </p:sp>
      <p:sp>
        <p:nvSpPr>
          <p:cNvPr id="7" name="Date Placeholder 6"/>
          <p:cNvSpPr>
            <a:spLocks noGrp="1"/>
          </p:cNvSpPr>
          <p:nvPr>
            <p:ph type="dt" sz="half" idx="10"/>
          </p:nvPr>
        </p:nvSpPr>
        <p:spPr/>
        <p:txBody>
          <a:bodyPr/>
          <a:lstStyle/>
          <a:p>
            <a:r>
              <a:rPr lang="en-US" smtClean="0"/>
              <a:t>Fall 2008</a:t>
            </a:r>
            <a:endParaRPr lang="en-US"/>
          </a:p>
        </p:txBody>
      </p:sp>
      <p:sp>
        <p:nvSpPr>
          <p:cNvPr id="8" name="Slide Number Placeholder 7"/>
          <p:cNvSpPr>
            <a:spLocks noGrp="1"/>
          </p:cNvSpPr>
          <p:nvPr>
            <p:ph type="sldNum" sz="quarter" idx="12"/>
          </p:nvPr>
        </p:nvSpPr>
        <p:spPr/>
        <p:txBody>
          <a:bodyPr/>
          <a:lstStyle/>
          <a:p>
            <a:fld id="{89508060-7CDF-4CDD-95A4-71914E0C2A68}" type="slidenum">
              <a:rPr lang="en-US" smtClean="0"/>
              <a:pPr/>
              <a:t>29</a:t>
            </a:fld>
            <a:endParaRPr lang="en-US"/>
          </a:p>
        </p:txBody>
      </p:sp>
      <p:sp>
        <p:nvSpPr>
          <p:cNvPr id="9" name="Footer Placeholder 8"/>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Inter-related Components of Interface Design</a:t>
            </a:r>
          </a:p>
        </p:txBody>
      </p:sp>
      <p:sp>
        <p:nvSpPr>
          <p:cNvPr id="25603" name="Rectangle 3"/>
          <p:cNvSpPr>
            <a:spLocks noGrp="1" noChangeArrowheads="1"/>
          </p:cNvSpPr>
          <p:nvPr>
            <p:ph type="body" idx="1"/>
          </p:nvPr>
        </p:nvSpPr>
        <p:spPr/>
        <p:txBody>
          <a:bodyPr/>
          <a:lstStyle/>
          <a:p>
            <a:r>
              <a:rPr lang="en-US"/>
              <a:t>Task analysis and user testing</a:t>
            </a:r>
          </a:p>
          <a:p>
            <a:r>
              <a:rPr lang="en-US"/>
              <a:t>Software engineering</a:t>
            </a:r>
          </a:p>
          <a:p>
            <a:r>
              <a:rPr lang="en-US"/>
              <a:t>Functional analysis</a:t>
            </a:r>
          </a:p>
          <a:p>
            <a:r>
              <a:rPr lang="en-US">
                <a:solidFill>
                  <a:srgbClr val="FF3300"/>
                </a:solidFill>
              </a:rPr>
              <a:t>Aesthetic appeal</a:t>
            </a:r>
          </a:p>
          <a:p>
            <a:r>
              <a:rPr lang="en-US"/>
              <a:t>Etc. </a:t>
            </a:r>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Slide Number Placeholder 4"/>
          <p:cNvSpPr>
            <a:spLocks noGrp="1"/>
          </p:cNvSpPr>
          <p:nvPr>
            <p:ph type="sldNum" sz="quarter" idx="12"/>
          </p:nvPr>
        </p:nvSpPr>
        <p:spPr/>
        <p:txBody>
          <a:bodyPr/>
          <a:lstStyle/>
          <a:p>
            <a:fld id="{5A86ACB3-5DF1-4B24-94CE-B76A7ECE3FA9}"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3200">
                <a:solidFill>
                  <a:schemeClr val="bg1"/>
                </a:solidFill>
                <a:latin typeface="Arial" pitchFamily="34" charset="0"/>
              </a:rPr>
              <a:t>And Another New Version  1</a:t>
            </a:r>
          </a:p>
        </p:txBody>
      </p:sp>
      <p:pic>
        <p:nvPicPr>
          <p:cNvPr id="71696" name="Picture 16" descr="OLD_ADD"/>
          <p:cNvPicPr>
            <a:picLocks noChangeAspect="1" noChangeArrowheads="1"/>
          </p:cNvPicPr>
          <p:nvPr/>
        </p:nvPicPr>
        <p:blipFill>
          <a:blip r:embed="rId2" cstate="print"/>
          <a:srcRect b="6848"/>
          <a:stretch>
            <a:fillRect/>
          </a:stretch>
        </p:blipFill>
        <p:spPr bwMode="auto">
          <a:xfrm>
            <a:off x="1219200" y="1371600"/>
            <a:ext cx="7783513" cy="5334000"/>
          </a:xfrm>
          <a:prstGeom prst="rect">
            <a:avLst/>
          </a:prstGeom>
          <a:noFill/>
        </p:spPr>
      </p:pic>
      <p:graphicFrame>
        <p:nvGraphicFramePr>
          <p:cNvPr id="71697" name="Group 17"/>
          <p:cNvGraphicFramePr>
            <a:graphicFrameLocks noGrp="1"/>
          </p:cNvGraphicFramePr>
          <p:nvPr/>
        </p:nvGraphicFramePr>
        <p:xfrm>
          <a:off x="1173163" y="457200"/>
          <a:ext cx="7208837" cy="1143000"/>
        </p:xfrm>
        <a:graphic>
          <a:graphicData uri="http://schemas.openxmlformats.org/drawingml/2006/table">
            <a:tbl>
              <a:tblPr/>
              <a:tblGrid>
                <a:gridCol w="6523037"/>
                <a:gridCol w="68580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And Another New Version</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1</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half" idx="10"/>
          </p:nvPr>
        </p:nvSpPr>
        <p:spPr/>
        <p:txBody>
          <a:bodyPr/>
          <a:lstStyle/>
          <a:p>
            <a:r>
              <a:rPr lang="en-US" smtClean="0"/>
              <a:t>Fall 2008</a:t>
            </a:r>
            <a:endParaRPr lang="en-US"/>
          </a:p>
        </p:txBody>
      </p:sp>
      <p:sp>
        <p:nvSpPr>
          <p:cNvPr id="6" name="Slide Number Placeholder 5"/>
          <p:cNvSpPr>
            <a:spLocks noGrp="1"/>
          </p:cNvSpPr>
          <p:nvPr>
            <p:ph type="sldNum" sz="quarter" idx="12"/>
          </p:nvPr>
        </p:nvSpPr>
        <p:spPr/>
        <p:txBody>
          <a:bodyPr/>
          <a:lstStyle/>
          <a:p>
            <a:fld id="{1134751C-7CBB-4433-904E-51D834C29116}" type="slidenum">
              <a:rPr lang="en-US" smtClean="0"/>
              <a:pPr/>
              <a:t>30</a:t>
            </a:fld>
            <a:endParaRPr lang="en-US"/>
          </a:p>
        </p:txBody>
      </p:sp>
      <p:sp>
        <p:nvSpPr>
          <p:cNvPr id="7" name="Footer Placeholder 6"/>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z="3200">
                <a:solidFill>
                  <a:schemeClr val="bg1"/>
                </a:solidFill>
                <a:latin typeface="Arial" pitchFamily="34" charset="0"/>
              </a:rPr>
              <a:t>And Another New Version  2</a:t>
            </a:r>
          </a:p>
        </p:txBody>
      </p:sp>
      <p:pic>
        <p:nvPicPr>
          <p:cNvPr id="75788" name="Picture 12" descr="NEW_ADD"/>
          <p:cNvPicPr>
            <a:picLocks noChangeAspect="1" noChangeArrowheads="1"/>
          </p:cNvPicPr>
          <p:nvPr/>
        </p:nvPicPr>
        <p:blipFill>
          <a:blip r:embed="rId2" cstate="print"/>
          <a:srcRect/>
          <a:stretch>
            <a:fillRect/>
          </a:stretch>
        </p:blipFill>
        <p:spPr bwMode="auto">
          <a:xfrm>
            <a:off x="1793875" y="1360488"/>
            <a:ext cx="7350125" cy="5497512"/>
          </a:xfrm>
          <a:prstGeom prst="rect">
            <a:avLst/>
          </a:prstGeom>
          <a:noFill/>
        </p:spPr>
      </p:pic>
      <p:graphicFrame>
        <p:nvGraphicFramePr>
          <p:cNvPr id="75789" name="Group 13"/>
          <p:cNvGraphicFramePr>
            <a:graphicFrameLocks noGrp="1"/>
          </p:cNvGraphicFramePr>
          <p:nvPr/>
        </p:nvGraphicFramePr>
        <p:xfrm>
          <a:off x="1173163" y="457200"/>
          <a:ext cx="7208837" cy="1143000"/>
        </p:xfrm>
        <a:graphic>
          <a:graphicData uri="http://schemas.openxmlformats.org/drawingml/2006/table">
            <a:tbl>
              <a:tblPr/>
              <a:tblGrid>
                <a:gridCol w="6523037"/>
                <a:gridCol w="68580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And Another New Version</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2</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half" idx="10"/>
          </p:nvPr>
        </p:nvSpPr>
        <p:spPr/>
        <p:txBody>
          <a:bodyPr/>
          <a:lstStyle/>
          <a:p>
            <a:r>
              <a:rPr lang="en-US" smtClean="0"/>
              <a:t>Fall 2008</a:t>
            </a:r>
            <a:endParaRPr lang="en-US"/>
          </a:p>
        </p:txBody>
      </p:sp>
      <p:sp>
        <p:nvSpPr>
          <p:cNvPr id="6" name="Slide Number Placeholder 5"/>
          <p:cNvSpPr>
            <a:spLocks noGrp="1"/>
          </p:cNvSpPr>
          <p:nvPr>
            <p:ph type="sldNum" sz="quarter" idx="12"/>
          </p:nvPr>
        </p:nvSpPr>
        <p:spPr/>
        <p:txBody>
          <a:bodyPr/>
          <a:lstStyle/>
          <a:p>
            <a:fld id="{1134751C-7CBB-4433-904E-51D834C29116}" type="slidenum">
              <a:rPr lang="en-US" smtClean="0"/>
              <a:pPr/>
              <a:t>31</a:t>
            </a:fld>
            <a:endParaRPr lang="en-US"/>
          </a:p>
        </p:txBody>
      </p:sp>
      <p:sp>
        <p:nvSpPr>
          <p:cNvPr id="7" name="Footer Placeholder 6"/>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22" name="Rectangle 26"/>
          <p:cNvSpPr>
            <a:spLocks noGrp="1" noChangeArrowheads="1"/>
          </p:cNvSpPr>
          <p:nvPr>
            <p:ph type="title"/>
          </p:nvPr>
        </p:nvSpPr>
        <p:spPr>
          <a:xfrm>
            <a:off x="1219200" y="0"/>
            <a:ext cx="7772400" cy="1143000"/>
          </a:xfrm>
          <a:solidFill>
            <a:schemeClr val="bg1"/>
          </a:solidFill>
        </p:spPr>
        <p:txBody>
          <a:bodyPr/>
          <a:lstStyle/>
          <a:p>
            <a:r>
              <a:rPr lang="en-US">
                <a:solidFill>
                  <a:schemeClr val="bg1"/>
                </a:solidFill>
              </a:rPr>
              <a:t>What’s Wrong?   1</a:t>
            </a:r>
          </a:p>
        </p:txBody>
      </p:sp>
      <p:sp>
        <p:nvSpPr>
          <p:cNvPr id="80909" name="Rectangle 13"/>
          <p:cNvSpPr>
            <a:spLocks noGrp="1" noChangeArrowheads="1"/>
          </p:cNvSpPr>
          <p:nvPr>
            <p:ph type="body" idx="1"/>
          </p:nvPr>
        </p:nvSpPr>
        <p:spPr>
          <a:xfrm>
            <a:off x="1066800" y="1905000"/>
            <a:ext cx="7772400" cy="4114800"/>
          </a:xfrm>
        </p:spPr>
        <p:txBody>
          <a:bodyPr/>
          <a:lstStyle/>
          <a:p>
            <a:pPr>
              <a:lnSpc>
                <a:spcPct val="90000"/>
              </a:lnSpc>
            </a:pPr>
            <a:r>
              <a:rPr lang="en-US"/>
              <a:t>This one looked better because </a:t>
            </a:r>
          </a:p>
          <a:p>
            <a:pPr lvl="1">
              <a:lnSpc>
                <a:spcPct val="90000"/>
              </a:lnSpc>
            </a:pPr>
            <a:r>
              <a:rPr lang="en-US" sz="3200"/>
              <a:t>Used more of the original design</a:t>
            </a:r>
          </a:p>
          <a:p>
            <a:pPr lvl="1">
              <a:lnSpc>
                <a:spcPct val="90000"/>
              </a:lnSpc>
            </a:pPr>
            <a:r>
              <a:rPr lang="en-US" sz="3200"/>
              <a:t>Original was a nice one, </a:t>
            </a:r>
          </a:p>
          <a:p>
            <a:pPr>
              <a:lnSpc>
                <a:spcPct val="90000"/>
              </a:lnSpc>
            </a:pPr>
            <a:r>
              <a:rPr lang="en-US"/>
              <a:t>Now his two applets don’t look alike, </a:t>
            </a:r>
          </a:p>
          <a:p>
            <a:pPr lvl="1">
              <a:lnSpc>
                <a:spcPct val="90000"/>
              </a:lnSpc>
            </a:pPr>
            <a:r>
              <a:rPr lang="en-US" sz="3200"/>
              <a:t>Bad choice for a series of related applets</a:t>
            </a:r>
          </a:p>
          <a:p>
            <a:pPr lvl="1">
              <a:lnSpc>
                <a:spcPct val="90000"/>
              </a:lnSpc>
            </a:pPr>
            <a:r>
              <a:rPr lang="en-US" sz="3200"/>
              <a:t>Violates consistency</a:t>
            </a:r>
          </a:p>
          <a:p>
            <a:pPr>
              <a:lnSpc>
                <a:spcPct val="90000"/>
              </a:lnSpc>
            </a:pPr>
            <a:endParaRPr lang="en-US" sz="2400"/>
          </a:p>
        </p:txBody>
      </p:sp>
      <p:graphicFrame>
        <p:nvGraphicFramePr>
          <p:cNvPr id="80910" name="Group 14"/>
          <p:cNvGraphicFramePr>
            <a:graphicFrameLocks noGrp="1"/>
          </p:cNvGraphicFramePr>
          <p:nvPr/>
        </p:nvGraphicFramePr>
        <p:xfrm>
          <a:off x="1173163" y="457200"/>
          <a:ext cx="7208837" cy="1143000"/>
        </p:xfrm>
        <a:graphic>
          <a:graphicData uri="http://schemas.openxmlformats.org/drawingml/2006/table">
            <a:tbl>
              <a:tblPr/>
              <a:tblGrid>
                <a:gridCol w="6173787"/>
                <a:gridCol w="103505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What’s Wrong?</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1</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half" idx="10"/>
          </p:nvPr>
        </p:nvSpPr>
        <p:spPr/>
        <p:txBody>
          <a:bodyPr/>
          <a:lstStyle/>
          <a:p>
            <a:r>
              <a:rPr lang="en-US" smtClean="0"/>
              <a:t>Fall 2008</a:t>
            </a:r>
            <a:endParaRPr lang="en-US"/>
          </a:p>
        </p:txBody>
      </p:sp>
      <p:sp>
        <p:nvSpPr>
          <p:cNvPr id="6" name="Slide Number Placeholder 5"/>
          <p:cNvSpPr>
            <a:spLocks noGrp="1"/>
          </p:cNvSpPr>
          <p:nvPr>
            <p:ph type="sldNum" sz="quarter" idx="12"/>
          </p:nvPr>
        </p:nvSpPr>
        <p:spPr/>
        <p:txBody>
          <a:bodyPr/>
          <a:lstStyle/>
          <a:p>
            <a:fld id="{5A86ACB3-5DF1-4B24-94CE-B76A7ECE3FA9}" type="slidenum">
              <a:rPr lang="en-US" smtClean="0"/>
              <a:pPr/>
              <a:t>32</a:t>
            </a:fld>
            <a:endParaRPr lang="en-US"/>
          </a:p>
        </p:txBody>
      </p:sp>
      <p:sp>
        <p:nvSpPr>
          <p:cNvPr id="7" name="Footer Placeholder 6"/>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3" name="Rectangle 13"/>
          <p:cNvSpPr>
            <a:spLocks noGrp="1" noChangeArrowheads="1"/>
          </p:cNvSpPr>
          <p:nvPr>
            <p:ph type="title"/>
          </p:nvPr>
        </p:nvSpPr>
        <p:spPr/>
        <p:txBody>
          <a:bodyPr/>
          <a:lstStyle/>
          <a:p>
            <a:r>
              <a:rPr lang="en-US">
                <a:solidFill>
                  <a:schemeClr val="bg1"/>
                </a:solidFill>
              </a:rPr>
              <a:t>What’s Wrong?   2</a:t>
            </a:r>
          </a:p>
        </p:txBody>
      </p:sp>
      <p:sp>
        <p:nvSpPr>
          <p:cNvPr id="81934" name="Rectangle 14"/>
          <p:cNvSpPr>
            <a:spLocks noGrp="1" noChangeArrowheads="1"/>
          </p:cNvSpPr>
          <p:nvPr>
            <p:ph type="body" idx="1"/>
          </p:nvPr>
        </p:nvSpPr>
        <p:spPr/>
        <p:txBody>
          <a:bodyPr/>
          <a:lstStyle/>
          <a:p>
            <a:pPr>
              <a:lnSpc>
                <a:spcPct val="110000"/>
              </a:lnSpc>
            </a:pPr>
            <a:r>
              <a:rPr lang="en-US"/>
              <a:t>Lights are lit up differently</a:t>
            </a:r>
          </a:p>
          <a:p>
            <a:pPr lvl="1">
              <a:lnSpc>
                <a:spcPct val="110000"/>
              </a:lnSpc>
            </a:pPr>
            <a:r>
              <a:rPr lang="en-US"/>
              <a:t>Subtle but makes a big difference</a:t>
            </a:r>
          </a:p>
          <a:p>
            <a:pPr>
              <a:lnSpc>
                <a:spcPct val="110000"/>
              </a:lnSpc>
            </a:pPr>
            <a:r>
              <a:rPr lang="en-US"/>
              <a:t>Purple around the edge of the monitor </a:t>
            </a:r>
          </a:p>
          <a:p>
            <a:pPr lvl="1">
              <a:lnSpc>
                <a:spcPct val="110000"/>
              </a:lnSpc>
            </a:pPr>
            <a:r>
              <a:rPr lang="en-US"/>
              <a:t>Bad choice since it’s a color apple</a:t>
            </a:r>
          </a:p>
          <a:p>
            <a:pPr lvl="1">
              <a:lnSpc>
                <a:spcPct val="110000"/>
              </a:lnSpc>
            </a:pPr>
            <a:r>
              <a:rPr lang="en-US"/>
              <a:t>Contrasting color affects color perception</a:t>
            </a:r>
          </a:p>
          <a:p>
            <a:pPr lvl="1">
              <a:lnSpc>
                <a:spcPct val="110000"/>
              </a:lnSpc>
            </a:pPr>
            <a:r>
              <a:rPr lang="en-US"/>
              <a:t>Alters how we see the subject matter</a:t>
            </a:r>
          </a:p>
          <a:p>
            <a:pPr lvl="1"/>
            <a:endParaRPr lang="en-US"/>
          </a:p>
        </p:txBody>
      </p:sp>
      <p:graphicFrame>
        <p:nvGraphicFramePr>
          <p:cNvPr id="81935" name="Group 15"/>
          <p:cNvGraphicFramePr>
            <a:graphicFrameLocks noGrp="1"/>
          </p:cNvGraphicFramePr>
          <p:nvPr>
            <p:ph type="tbl" idx="1"/>
          </p:nvPr>
        </p:nvGraphicFramePr>
        <p:xfrm>
          <a:off x="1173163" y="457200"/>
          <a:ext cx="7208837" cy="1143000"/>
        </p:xfrm>
        <a:graphic>
          <a:graphicData uri="http://schemas.openxmlformats.org/drawingml/2006/table">
            <a:tbl>
              <a:tblPr/>
              <a:tblGrid>
                <a:gridCol w="6173787"/>
                <a:gridCol w="103505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What’s Wrong?</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2</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half" idx="10"/>
          </p:nvPr>
        </p:nvSpPr>
        <p:spPr/>
        <p:txBody>
          <a:bodyPr/>
          <a:lstStyle/>
          <a:p>
            <a:r>
              <a:rPr lang="en-US" smtClean="0"/>
              <a:t>Fall 2008</a:t>
            </a:r>
            <a:endParaRPr lang="en-US"/>
          </a:p>
        </p:txBody>
      </p:sp>
      <p:sp>
        <p:nvSpPr>
          <p:cNvPr id="6" name="Slide Number Placeholder 5"/>
          <p:cNvSpPr>
            <a:spLocks noGrp="1"/>
          </p:cNvSpPr>
          <p:nvPr>
            <p:ph type="sldNum" sz="quarter" idx="12"/>
          </p:nvPr>
        </p:nvSpPr>
        <p:spPr/>
        <p:txBody>
          <a:bodyPr/>
          <a:lstStyle/>
          <a:p>
            <a:fld id="{5A86ACB3-5DF1-4B24-94CE-B76A7ECE3FA9}" type="slidenum">
              <a:rPr lang="en-US" smtClean="0"/>
              <a:pPr/>
              <a:t>33</a:t>
            </a:fld>
            <a:endParaRPr lang="en-US"/>
          </a:p>
        </p:txBody>
      </p:sp>
      <p:sp>
        <p:nvSpPr>
          <p:cNvPr id="7" name="Footer Placeholder 6"/>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solidFill>
            <a:schemeClr val="bg1"/>
          </a:solidFill>
        </p:spPr>
        <p:txBody>
          <a:bodyPr/>
          <a:lstStyle/>
          <a:p>
            <a:r>
              <a:rPr lang="en-US" sz="3200">
                <a:solidFill>
                  <a:schemeClr val="bg1"/>
                </a:solidFill>
                <a:latin typeface="Arial" pitchFamily="34" charset="0"/>
              </a:rPr>
              <a:t>And Another New Version  1</a:t>
            </a:r>
          </a:p>
        </p:txBody>
      </p:sp>
      <p:pic>
        <p:nvPicPr>
          <p:cNvPr id="93196" name="Picture 12" descr="OLD_ADD"/>
          <p:cNvPicPr>
            <a:picLocks noChangeAspect="1" noChangeArrowheads="1"/>
          </p:cNvPicPr>
          <p:nvPr/>
        </p:nvPicPr>
        <p:blipFill>
          <a:blip r:embed="rId2" cstate="print"/>
          <a:srcRect b="6848"/>
          <a:stretch>
            <a:fillRect/>
          </a:stretch>
        </p:blipFill>
        <p:spPr bwMode="auto">
          <a:xfrm>
            <a:off x="1219200" y="1371600"/>
            <a:ext cx="7783513" cy="5334000"/>
          </a:xfrm>
          <a:prstGeom prst="rect">
            <a:avLst/>
          </a:prstGeom>
          <a:noFill/>
        </p:spPr>
      </p:pic>
      <p:graphicFrame>
        <p:nvGraphicFramePr>
          <p:cNvPr id="93206" name="Group 22"/>
          <p:cNvGraphicFramePr>
            <a:graphicFrameLocks noGrp="1"/>
          </p:cNvGraphicFramePr>
          <p:nvPr/>
        </p:nvGraphicFramePr>
        <p:xfrm>
          <a:off x="1173163" y="457200"/>
          <a:ext cx="7208837" cy="1143000"/>
        </p:xfrm>
        <a:graphic>
          <a:graphicData uri="http://schemas.openxmlformats.org/drawingml/2006/table">
            <a:tbl>
              <a:tblPr/>
              <a:tblGrid>
                <a:gridCol w="6523037"/>
                <a:gridCol w="68580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And Another New Version</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1</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half" idx="10"/>
          </p:nvPr>
        </p:nvSpPr>
        <p:spPr/>
        <p:txBody>
          <a:bodyPr/>
          <a:lstStyle/>
          <a:p>
            <a:r>
              <a:rPr lang="en-US" smtClean="0"/>
              <a:t>Fall 2008</a:t>
            </a:r>
            <a:endParaRPr lang="en-US"/>
          </a:p>
        </p:txBody>
      </p:sp>
      <p:sp>
        <p:nvSpPr>
          <p:cNvPr id="6" name="Slide Number Placeholder 5"/>
          <p:cNvSpPr>
            <a:spLocks noGrp="1"/>
          </p:cNvSpPr>
          <p:nvPr>
            <p:ph type="sldNum" sz="quarter" idx="12"/>
          </p:nvPr>
        </p:nvSpPr>
        <p:spPr/>
        <p:txBody>
          <a:bodyPr/>
          <a:lstStyle/>
          <a:p>
            <a:fld id="{1134751C-7CBB-4433-904E-51D834C29116}" type="slidenum">
              <a:rPr lang="en-US" smtClean="0"/>
              <a:pPr/>
              <a:t>34</a:t>
            </a:fld>
            <a:endParaRPr lang="en-US"/>
          </a:p>
        </p:txBody>
      </p:sp>
      <p:sp>
        <p:nvSpPr>
          <p:cNvPr id="7" name="Footer Placeholder 6"/>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3200">
                <a:solidFill>
                  <a:schemeClr val="bg1"/>
                </a:solidFill>
                <a:latin typeface="Arial" pitchFamily="34" charset="0"/>
              </a:rPr>
              <a:t>And Another New Version  2</a:t>
            </a:r>
          </a:p>
        </p:txBody>
      </p:sp>
      <p:pic>
        <p:nvPicPr>
          <p:cNvPr id="94220" name="Picture 12" descr="NEW_ADD"/>
          <p:cNvPicPr>
            <a:picLocks noChangeAspect="1" noChangeArrowheads="1"/>
          </p:cNvPicPr>
          <p:nvPr/>
        </p:nvPicPr>
        <p:blipFill>
          <a:blip r:embed="rId2" cstate="print"/>
          <a:srcRect/>
          <a:stretch>
            <a:fillRect/>
          </a:stretch>
        </p:blipFill>
        <p:spPr bwMode="auto">
          <a:xfrm>
            <a:off x="1793875" y="1360488"/>
            <a:ext cx="7350125" cy="5497512"/>
          </a:xfrm>
          <a:prstGeom prst="rect">
            <a:avLst/>
          </a:prstGeom>
          <a:noFill/>
        </p:spPr>
      </p:pic>
      <p:graphicFrame>
        <p:nvGraphicFramePr>
          <p:cNvPr id="94221" name="Group 13"/>
          <p:cNvGraphicFramePr>
            <a:graphicFrameLocks noGrp="1"/>
          </p:cNvGraphicFramePr>
          <p:nvPr/>
        </p:nvGraphicFramePr>
        <p:xfrm>
          <a:off x="1173163" y="457200"/>
          <a:ext cx="7208837" cy="1143000"/>
        </p:xfrm>
        <a:graphic>
          <a:graphicData uri="http://schemas.openxmlformats.org/drawingml/2006/table">
            <a:tbl>
              <a:tblPr/>
              <a:tblGrid>
                <a:gridCol w="6523037"/>
                <a:gridCol w="68580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And Another New Version</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2</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half" idx="10"/>
          </p:nvPr>
        </p:nvSpPr>
        <p:spPr/>
        <p:txBody>
          <a:bodyPr/>
          <a:lstStyle/>
          <a:p>
            <a:r>
              <a:rPr lang="en-US" smtClean="0"/>
              <a:t>Fall 2008</a:t>
            </a:r>
            <a:endParaRPr lang="en-US"/>
          </a:p>
        </p:txBody>
      </p:sp>
      <p:sp>
        <p:nvSpPr>
          <p:cNvPr id="6" name="Slide Number Placeholder 5"/>
          <p:cNvSpPr>
            <a:spLocks noGrp="1"/>
          </p:cNvSpPr>
          <p:nvPr>
            <p:ph type="sldNum" sz="quarter" idx="12"/>
          </p:nvPr>
        </p:nvSpPr>
        <p:spPr/>
        <p:txBody>
          <a:bodyPr/>
          <a:lstStyle/>
          <a:p>
            <a:fld id="{1134751C-7CBB-4433-904E-51D834C29116}" type="slidenum">
              <a:rPr lang="en-US" smtClean="0"/>
              <a:pPr/>
              <a:t>35</a:t>
            </a:fld>
            <a:endParaRPr lang="en-US"/>
          </a:p>
        </p:txBody>
      </p:sp>
      <p:sp>
        <p:nvSpPr>
          <p:cNvPr id="7" name="Footer Placeholder 6"/>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3 in Arts</a:t>
            </a:r>
            <a:endParaRPr lang="en-US" dirty="0"/>
          </a:p>
        </p:txBody>
      </p:sp>
      <p:sp>
        <p:nvSpPr>
          <p:cNvPr id="3" name="Content Placeholder 2"/>
          <p:cNvSpPr>
            <a:spLocks noGrp="1"/>
          </p:cNvSpPr>
          <p:nvPr>
            <p:ph idx="1"/>
          </p:nvPr>
        </p:nvSpPr>
        <p:spPr/>
        <p:txBody>
          <a:bodyPr/>
          <a:lstStyle/>
          <a:p>
            <a:r>
              <a:rPr lang="en-US" dirty="0" smtClean="0"/>
              <a:t>3 is Ubiquitous in Arts</a:t>
            </a:r>
          </a:p>
          <a:p>
            <a:r>
              <a:rPr lang="en-US" dirty="0" smtClean="0"/>
              <a:t>Std play has 3 acts</a:t>
            </a:r>
          </a:p>
          <a:p>
            <a:r>
              <a:rPr lang="en-US" dirty="0" smtClean="0"/>
              <a:t>Musical composition</a:t>
            </a:r>
          </a:p>
          <a:p>
            <a:pPr lvl="1"/>
            <a:r>
              <a:rPr lang="en-US" dirty="0" smtClean="0"/>
              <a:t>Variations  of ABC format</a:t>
            </a:r>
          </a:p>
          <a:p>
            <a:pPr lvl="1"/>
            <a:r>
              <a:rPr lang="en-US" dirty="0" err="1" smtClean="0"/>
              <a:t>A,B,C</a:t>
            </a:r>
            <a:r>
              <a:rPr lang="en-US" dirty="0" smtClean="0"/>
              <a:t> are major elements</a:t>
            </a:r>
          </a:p>
          <a:p>
            <a:pPr lvl="2"/>
            <a:r>
              <a:rPr lang="en-US" dirty="0" smtClean="0"/>
              <a:t>Theme</a:t>
            </a:r>
          </a:p>
          <a:p>
            <a:pPr lvl="2"/>
            <a:r>
              <a:rPr lang="en-US" dirty="0" smtClean="0"/>
              <a:t>Development</a:t>
            </a:r>
          </a:p>
          <a:p>
            <a:pPr lvl="2"/>
            <a:r>
              <a:rPr lang="en-US" dirty="0" smtClean="0"/>
              <a:t>Recapitulation</a:t>
            </a:r>
          </a:p>
          <a:p>
            <a:endParaRPr lang="en-US" dirty="0"/>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Footer Placeholder 4"/>
          <p:cNvSpPr>
            <a:spLocks noGrp="1"/>
          </p:cNvSpPr>
          <p:nvPr>
            <p:ph type="ftr" sz="quarter" idx="11"/>
          </p:nvPr>
        </p:nvSpPr>
        <p:spPr/>
        <p:txBody>
          <a:bodyPr/>
          <a:lstStyle/>
          <a:p>
            <a:r>
              <a:rPr lang="en-US" smtClean="0"/>
              <a:t>CS5540 HCI</a:t>
            </a:r>
            <a:endParaRPr lang="en-US"/>
          </a:p>
        </p:txBody>
      </p:sp>
      <p:sp>
        <p:nvSpPr>
          <p:cNvPr id="6" name="Slide Number Placeholder 5"/>
          <p:cNvSpPr>
            <a:spLocks noGrp="1"/>
          </p:cNvSpPr>
          <p:nvPr>
            <p:ph type="sldNum" sz="quarter" idx="12"/>
          </p:nvPr>
        </p:nvSpPr>
        <p:spPr/>
        <p:txBody>
          <a:bodyPr/>
          <a:lstStyle/>
          <a:p>
            <a:fld id="{5A86ACB3-5DF1-4B24-94CE-B76A7ECE3FA9}"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3 in Arts</a:t>
            </a:r>
            <a:endParaRPr lang="en-US" dirty="0"/>
          </a:p>
        </p:txBody>
      </p:sp>
      <p:sp>
        <p:nvSpPr>
          <p:cNvPr id="3" name="Content Placeholder 2"/>
          <p:cNvSpPr>
            <a:spLocks noGrp="1"/>
          </p:cNvSpPr>
          <p:nvPr>
            <p:ph idx="1"/>
          </p:nvPr>
        </p:nvSpPr>
        <p:spPr/>
        <p:txBody>
          <a:bodyPr/>
          <a:lstStyle/>
          <a:p>
            <a:r>
              <a:rPr lang="en-US" dirty="0" smtClean="0"/>
              <a:t>Western Music widely uses 3 chord progression</a:t>
            </a:r>
          </a:p>
          <a:p>
            <a:pPr lvl="1"/>
            <a:r>
              <a:rPr lang="en-US" dirty="0" smtClean="0">
                <a:latin typeface="Times New Roman" pitchFamily="18" charset="0"/>
                <a:cs typeface="Times New Roman" pitchFamily="18" charset="0"/>
              </a:rPr>
              <a:t>IV, V, I </a:t>
            </a:r>
          </a:p>
          <a:p>
            <a:pPr lvl="1"/>
            <a:r>
              <a:rPr lang="en-US" dirty="0" smtClean="0">
                <a:latin typeface="Times New Roman" pitchFamily="18" charset="0"/>
                <a:cs typeface="Times New Roman" pitchFamily="18" charset="0"/>
              </a:rPr>
              <a:t>II, V, I </a:t>
            </a:r>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Footer Placeholder 4"/>
          <p:cNvSpPr>
            <a:spLocks noGrp="1"/>
          </p:cNvSpPr>
          <p:nvPr>
            <p:ph type="ftr" sz="quarter" idx="11"/>
          </p:nvPr>
        </p:nvSpPr>
        <p:spPr/>
        <p:txBody>
          <a:bodyPr/>
          <a:lstStyle/>
          <a:p>
            <a:r>
              <a:rPr lang="en-US" dirty="0" smtClean="0"/>
              <a:t>C5540 </a:t>
            </a:r>
            <a:r>
              <a:rPr lang="en-US" dirty="0" err="1" smtClean="0"/>
              <a:t>HCI</a:t>
            </a:r>
            <a:endParaRPr lang="en-US" dirty="0"/>
          </a:p>
        </p:txBody>
      </p:sp>
      <p:sp>
        <p:nvSpPr>
          <p:cNvPr id="6" name="Slide Number Placeholder 5"/>
          <p:cNvSpPr>
            <a:spLocks noGrp="1"/>
          </p:cNvSpPr>
          <p:nvPr>
            <p:ph type="sldNum" sz="quarter" idx="12"/>
          </p:nvPr>
        </p:nvSpPr>
        <p:spPr/>
        <p:txBody>
          <a:bodyPr/>
          <a:lstStyle/>
          <a:p>
            <a:fld id="{5A86ACB3-5DF1-4B24-94CE-B76A7ECE3FA9}"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3 in Arts</a:t>
            </a:r>
            <a:endParaRPr lang="en-US" dirty="0"/>
          </a:p>
        </p:txBody>
      </p:sp>
      <p:sp>
        <p:nvSpPr>
          <p:cNvPr id="3" name="Content Placeholder 2"/>
          <p:cNvSpPr>
            <a:spLocks noGrp="1"/>
          </p:cNvSpPr>
          <p:nvPr>
            <p:ph idx="1"/>
          </p:nvPr>
        </p:nvSpPr>
        <p:spPr/>
        <p:txBody>
          <a:bodyPr/>
          <a:lstStyle/>
          <a:p>
            <a:r>
              <a:rPr lang="en-US" dirty="0" smtClean="0"/>
              <a:t>Photography </a:t>
            </a:r>
          </a:p>
          <a:p>
            <a:pPr lvl="1"/>
            <a:r>
              <a:rPr lang="en-US" dirty="0" smtClean="0"/>
              <a:t>Foreground</a:t>
            </a:r>
          </a:p>
          <a:p>
            <a:pPr lvl="2"/>
            <a:r>
              <a:rPr lang="en-US" dirty="0" smtClean="0"/>
              <a:t>may use depth of field to de-emphasize (blur)</a:t>
            </a:r>
          </a:p>
          <a:p>
            <a:pPr lvl="1"/>
            <a:r>
              <a:rPr lang="en-US" dirty="0" smtClean="0"/>
              <a:t>Subject </a:t>
            </a:r>
          </a:p>
          <a:p>
            <a:pPr lvl="2"/>
            <a:r>
              <a:rPr lang="en-US" dirty="0" smtClean="0"/>
              <a:t>must be in focus)</a:t>
            </a:r>
          </a:p>
          <a:p>
            <a:pPr lvl="1"/>
            <a:r>
              <a:rPr lang="en-US" dirty="0" smtClean="0"/>
              <a:t>Background (may use depth of field)</a:t>
            </a:r>
          </a:p>
          <a:p>
            <a:endParaRPr lang="en-US" dirty="0" smtClean="0">
              <a:latin typeface="Times New Roman" pitchFamily="18" charset="0"/>
              <a:cs typeface="Times New Roman" pitchFamily="18" charset="0"/>
            </a:endParaRPr>
          </a:p>
          <a:p>
            <a:pPr lvl="1"/>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Footer Placeholder 4"/>
          <p:cNvSpPr>
            <a:spLocks noGrp="1"/>
          </p:cNvSpPr>
          <p:nvPr>
            <p:ph type="ftr" sz="quarter" idx="11"/>
          </p:nvPr>
        </p:nvSpPr>
        <p:spPr/>
        <p:txBody>
          <a:bodyPr/>
          <a:lstStyle/>
          <a:p>
            <a:r>
              <a:rPr lang="en-US" smtClean="0"/>
              <a:t>C5540 </a:t>
            </a:r>
            <a:r>
              <a:rPr lang="en-US" dirty="0" err="1" smtClean="0"/>
              <a:t>HCI</a:t>
            </a:r>
            <a:endParaRPr lang="en-US" dirty="0"/>
          </a:p>
        </p:txBody>
      </p:sp>
      <p:sp>
        <p:nvSpPr>
          <p:cNvPr id="6" name="Slide Number Placeholder 5"/>
          <p:cNvSpPr>
            <a:spLocks noGrp="1"/>
          </p:cNvSpPr>
          <p:nvPr>
            <p:ph type="sldNum" sz="quarter" idx="12"/>
          </p:nvPr>
        </p:nvSpPr>
        <p:spPr/>
        <p:txBody>
          <a:bodyPr/>
          <a:lstStyle/>
          <a:p>
            <a:fld id="{5A86ACB3-5DF1-4B24-94CE-B76A7ECE3FA9}"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3 in Arts</a:t>
            </a:r>
            <a:endParaRPr lang="en-US" dirty="0"/>
          </a:p>
        </p:txBody>
      </p:sp>
      <p:sp>
        <p:nvSpPr>
          <p:cNvPr id="3" name="Content Placeholder 2"/>
          <p:cNvSpPr>
            <a:spLocks noGrp="1"/>
          </p:cNvSpPr>
          <p:nvPr>
            <p:ph idx="1"/>
          </p:nvPr>
        </p:nvSpPr>
        <p:spPr/>
        <p:txBody>
          <a:bodyPr/>
          <a:lstStyle/>
          <a:p>
            <a:r>
              <a:rPr lang="en-US" dirty="0" smtClean="0"/>
              <a:t>Portrait Art</a:t>
            </a:r>
          </a:p>
          <a:p>
            <a:pPr lvl="1"/>
            <a:r>
              <a:rPr lang="en-US" dirty="0" smtClean="0"/>
              <a:t>Human face divided into 3 parts</a:t>
            </a:r>
          </a:p>
          <a:p>
            <a:pPr lvl="2"/>
            <a:r>
              <a:rPr lang="en-US" dirty="0" smtClean="0"/>
              <a:t>Eyes and above</a:t>
            </a:r>
          </a:p>
          <a:p>
            <a:pPr lvl="2"/>
            <a:r>
              <a:rPr lang="en-US" dirty="0" smtClean="0"/>
              <a:t>Eves to mouth</a:t>
            </a:r>
          </a:p>
          <a:p>
            <a:pPr lvl="2"/>
            <a:r>
              <a:rPr lang="en-US" dirty="0" smtClean="0"/>
              <a:t>Mouth and below</a:t>
            </a:r>
            <a:endParaRPr lang="en-US" dirty="0"/>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Footer Placeholder 4"/>
          <p:cNvSpPr>
            <a:spLocks noGrp="1"/>
          </p:cNvSpPr>
          <p:nvPr>
            <p:ph type="ftr" sz="quarter" idx="11"/>
          </p:nvPr>
        </p:nvSpPr>
        <p:spPr/>
        <p:txBody>
          <a:bodyPr/>
          <a:lstStyle/>
          <a:p>
            <a:r>
              <a:rPr lang="en-US" smtClean="0"/>
              <a:t>CS5540 HCI</a:t>
            </a:r>
            <a:endParaRPr lang="en-US"/>
          </a:p>
        </p:txBody>
      </p:sp>
      <p:sp>
        <p:nvSpPr>
          <p:cNvPr id="6" name="Slide Number Placeholder 5"/>
          <p:cNvSpPr>
            <a:spLocks noGrp="1"/>
          </p:cNvSpPr>
          <p:nvPr>
            <p:ph type="sldNum" sz="quarter" idx="12"/>
          </p:nvPr>
        </p:nvSpPr>
        <p:spPr/>
        <p:txBody>
          <a:bodyPr/>
          <a:lstStyle/>
          <a:p>
            <a:fld id="{5A86ACB3-5DF1-4B24-94CE-B76A7ECE3FA9}"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Looking Good—Then &amp; Now </a:t>
            </a:r>
            <a:r>
              <a:rPr lang="en-US" dirty="0" smtClean="0"/>
              <a:t>- </a:t>
            </a:r>
            <a:r>
              <a:rPr lang="en-US" sz="3200" dirty="0" smtClean="0"/>
              <a:t>1</a:t>
            </a:r>
            <a:endParaRPr lang="en-US" sz="3200" dirty="0"/>
          </a:p>
        </p:txBody>
      </p:sp>
      <p:sp>
        <p:nvSpPr>
          <p:cNvPr id="26627" name="Rectangle 3"/>
          <p:cNvSpPr>
            <a:spLocks noGrp="1" noChangeArrowheads="1"/>
          </p:cNvSpPr>
          <p:nvPr>
            <p:ph type="body" idx="1"/>
          </p:nvPr>
        </p:nvSpPr>
        <p:spPr/>
        <p:txBody>
          <a:bodyPr/>
          <a:lstStyle/>
          <a:p>
            <a:r>
              <a:rPr lang="en-US" dirty="0"/>
              <a:t>Some issues same as traditional design</a:t>
            </a:r>
          </a:p>
          <a:p>
            <a:pPr lvl="1"/>
            <a:r>
              <a:rPr lang="en-US" dirty="0"/>
              <a:t>Overall composition (leading the eye, creating balance, etc.)</a:t>
            </a:r>
          </a:p>
          <a:p>
            <a:pPr lvl="1"/>
            <a:r>
              <a:rPr lang="en-US" dirty="0"/>
              <a:t>Use of shape/form</a:t>
            </a:r>
          </a:p>
          <a:p>
            <a:pPr lvl="2"/>
            <a:r>
              <a:rPr lang="en-US" dirty="0"/>
              <a:t>Affordance: buttons, sliders, levers, arrows, etc</a:t>
            </a:r>
          </a:p>
          <a:p>
            <a:pPr lvl="1"/>
            <a:r>
              <a:rPr lang="en-US" dirty="0"/>
              <a:t>Use of color (not having too many different colors, using color to code features, etc.)</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3 in Arts</a:t>
            </a:r>
            <a:endParaRPr lang="en-US" dirty="0"/>
          </a:p>
        </p:txBody>
      </p:sp>
      <p:sp>
        <p:nvSpPr>
          <p:cNvPr id="3" name="Content Placeholder 2"/>
          <p:cNvSpPr>
            <a:spLocks noGrp="1"/>
          </p:cNvSpPr>
          <p:nvPr>
            <p:ph idx="1"/>
          </p:nvPr>
        </p:nvSpPr>
        <p:spPr/>
        <p:txBody>
          <a:bodyPr/>
          <a:lstStyle/>
          <a:p>
            <a:r>
              <a:rPr lang="en-US" dirty="0" smtClean="0"/>
              <a:t>Golden Ratio in Architecture</a:t>
            </a:r>
          </a:p>
          <a:p>
            <a:r>
              <a:rPr lang="en-US" dirty="0" smtClean="0"/>
              <a:t>Golden Triangle</a:t>
            </a:r>
          </a:p>
          <a:p>
            <a:pPr lvl="1"/>
            <a:r>
              <a:rPr lang="en-US" dirty="0" smtClean="0"/>
              <a:t>In religiously inspirit art corners of triangle often express Holy Trinity</a:t>
            </a:r>
          </a:p>
          <a:p>
            <a:pPr lvl="2"/>
            <a:r>
              <a:rPr lang="en-US" dirty="0" smtClean="0"/>
              <a:t>Father, Son, Holy Ghost</a:t>
            </a:r>
          </a:p>
          <a:p>
            <a:pPr lvl="1"/>
            <a:r>
              <a:rPr lang="en-US" dirty="0" smtClean="0"/>
              <a:t>Ex: Mona Lisa</a:t>
            </a:r>
            <a:endParaRPr lang="en-US" dirty="0"/>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Footer Placeholder 4"/>
          <p:cNvSpPr>
            <a:spLocks noGrp="1"/>
          </p:cNvSpPr>
          <p:nvPr>
            <p:ph type="ftr" sz="quarter" idx="11"/>
          </p:nvPr>
        </p:nvSpPr>
        <p:spPr/>
        <p:txBody>
          <a:bodyPr/>
          <a:lstStyle/>
          <a:p>
            <a:r>
              <a:rPr lang="en-US" smtClean="0"/>
              <a:t>CS5540 HCI</a:t>
            </a:r>
            <a:endParaRPr lang="en-US"/>
          </a:p>
        </p:txBody>
      </p:sp>
      <p:sp>
        <p:nvSpPr>
          <p:cNvPr id="6" name="Slide Number Placeholder 5"/>
          <p:cNvSpPr>
            <a:spLocks noGrp="1"/>
          </p:cNvSpPr>
          <p:nvPr>
            <p:ph type="sldNum" sz="quarter" idx="12"/>
          </p:nvPr>
        </p:nvSpPr>
        <p:spPr/>
        <p:txBody>
          <a:bodyPr/>
          <a:lstStyle/>
          <a:p>
            <a:fld id="{5A86ACB3-5DF1-4B24-94CE-B76A7ECE3FA9}"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3</a:t>
            </a:r>
            <a:endParaRPr lang="en-US" dirty="0"/>
          </a:p>
        </p:txBody>
      </p:sp>
      <p:sp>
        <p:nvSpPr>
          <p:cNvPr id="3" name="Content Placeholder 2"/>
          <p:cNvSpPr>
            <a:spLocks noGrp="1"/>
          </p:cNvSpPr>
          <p:nvPr>
            <p:ph idx="1"/>
          </p:nvPr>
        </p:nvSpPr>
        <p:spPr/>
        <p:txBody>
          <a:bodyPr/>
          <a:lstStyle/>
          <a:p>
            <a:r>
              <a:rPr lang="en-US" dirty="0" smtClean="0"/>
              <a:t>Public speaking: 3 parts of a speech</a:t>
            </a:r>
          </a:p>
          <a:p>
            <a:pPr lvl="1"/>
            <a:r>
              <a:rPr lang="en-US" dirty="0" smtClean="0"/>
              <a:t>Tell them what you are going to say</a:t>
            </a:r>
          </a:p>
          <a:p>
            <a:pPr lvl="1"/>
            <a:r>
              <a:rPr lang="en-US" dirty="0" smtClean="0"/>
              <a:t>Tell them what you want to say</a:t>
            </a:r>
          </a:p>
          <a:p>
            <a:pPr lvl="1"/>
            <a:r>
              <a:rPr lang="en-US" dirty="0" smtClean="0"/>
              <a:t>Tell them what you have said</a:t>
            </a:r>
          </a:p>
          <a:p>
            <a:pPr lvl="1"/>
            <a:endParaRPr lang="en-US" dirty="0" smtClean="0"/>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Footer Placeholder 4"/>
          <p:cNvSpPr>
            <a:spLocks noGrp="1"/>
          </p:cNvSpPr>
          <p:nvPr>
            <p:ph type="ftr" sz="quarter" idx="11"/>
          </p:nvPr>
        </p:nvSpPr>
        <p:spPr/>
        <p:txBody>
          <a:bodyPr/>
          <a:lstStyle/>
          <a:p>
            <a:r>
              <a:rPr lang="en-US" smtClean="0"/>
              <a:t>CS5540 HCI</a:t>
            </a:r>
            <a:endParaRPr lang="en-US"/>
          </a:p>
        </p:txBody>
      </p:sp>
      <p:sp>
        <p:nvSpPr>
          <p:cNvPr id="6" name="Slide Number Placeholder 5"/>
          <p:cNvSpPr>
            <a:spLocks noGrp="1"/>
          </p:cNvSpPr>
          <p:nvPr>
            <p:ph type="sldNum" sz="quarter" idx="12"/>
          </p:nvPr>
        </p:nvSpPr>
        <p:spPr/>
        <p:txBody>
          <a:bodyPr/>
          <a:lstStyle/>
          <a:p>
            <a:fld id="{5A86ACB3-5DF1-4B24-94CE-B76A7ECE3FA9}"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3 in Arts</a:t>
            </a:r>
            <a:endParaRPr lang="en-US" dirty="0"/>
          </a:p>
        </p:txBody>
      </p:sp>
      <p:sp>
        <p:nvSpPr>
          <p:cNvPr id="3" name="Content Placeholder 2"/>
          <p:cNvSpPr>
            <a:spLocks noGrp="1"/>
          </p:cNvSpPr>
          <p:nvPr>
            <p:ph idx="1"/>
          </p:nvPr>
        </p:nvSpPr>
        <p:spPr/>
        <p:txBody>
          <a:bodyPr/>
          <a:lstStyle/>
          <a:p>
            <a:r>
              <a:rPr lang="en-US" dirty="0" smtClean="0"/>
              <a:t>See notes section for email text</a:t>
            </a:r>
            <a:endParaRPr lang="en-US" dirty="0"/>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Footer Placeholder 4"/>
          <p:cNvSpPr>
            <a:spLocks noGrp="1"/>
          </p:cNvSpPr>
          <p:nvPr>
            <p:ph type="ftr" sz="quarter" idx="11"/>
          </p:nvPr>
        </p:nvSpPr>
        <p:spPr/>
        <p:txBody>
          <a:bodyPr/>
          <a:lstStyle/>
          <a:p>
            <a:r>
              <a:rPr lang="en-US" smtClean="0"/>
              <a:t>CS5540 HCI</a:t>
            </a:r>
            <a:endParaRPr lang="en-US"/>
          </a:p>
        </p:txBody>
      </p:sp>
      <p:sp>
        <p:nvSpPr>
          <p:cNvPr id="6" name="Slide Number Placeholder 5"/>
          <p:cNvSpPr>
            <a:spLocks noGrp="1"/>
          </p:cNvSpPr>
          <p:nvPr>
            <p:ph type="sldNum" sz="quarter" idx="12"/>
          </p:nvPr>
        </p:nvSpPr>
        <p:spPr/>
        <p:txBody>
          <a:bodyPr/>
          <a:lstStyle/>
          <a:p>
            <a:fld id="{5A86ACB3-5DF1-4B24-94CE-B76A7ECE3FA9}"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Shows </a:t>
            </a:r>
            <a:endParaRPr lang="en-US" dirty="0"/>
          </a:p>
        </p:txBody>
      </p:sp>
      <p:sp>
        <p:nvSpPr>
          <p:cNvPr id="3" name="Content Placeholder 2"/>
          <p:cNvSpPr>
            <a:spLocks noGrp="1"/>
          </p:cNvSpPr>
          <p:nvPr>
            <p:ph idx="1"/>
          </p:nvPr>
        </p:nvSpPr>
        <p:spPr/>
        <p:txBody>
          <a:bodyPr/>
          <a:lstStyle/>
          <a:p>
            <a:r>
              <a:rPr lang="en-US" dirty="0" smtClean="0"/>
              <a:t>Law and Order</a:t>
            </a:r>
          </a:p>
          <a:p>
            <a:pPr lvl="1"/>
            <a:r>
              <a:rPr lang="en-US" dirty="0" smtClean="0"/>
              <a:t>Formulaic 3 part format</a:t>
            </a:r>
          </a:p>
          <a:p>
            <a:pPr lvl="1"/>
            <a:r>
              <a:rPr lang="en-US" dirty="0" smtClean="0"/>
              <a:t>Usually opens with a crime scene, or very soon after opening</a:t>
            </a:r>
          </a:p>
          <a:p>
            <a:pPr lvl="1"/>
            <a:r>
              <a:rPr lang="en-US" dirty="0" smtClean="0"/>
              <a:t>Story develops</a:t>
            </a:r>
          </a:p>
          <a:p>
            <a:pPr lvl="1"/>
            <a:r>
              <a:rPr lang="en-US" dirty="0" smtClean="0"/>
              <a:t>Conclusion</a:t>
            </a:r>
          </a:p>
          <a:p>
            <a:pPr lvl="2"/>
            <a:r>
              <a:rPr lang="en-US" dirty="0" smtClean="0"/>
              <a:t>Heralded with theme music</a:t>
            </a:r>
            <a:endParaRPr lang="en-US" dirty="0"/>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Footer Placeholder 4"/>
          <p:cNvSpPr>
            <a:spLocks noGrp="1"/>
          </p:cNvSpPr>
          <p:nvPr>
            <p:ph type="ftr" sz="quarter" idx="11"/>
          </p:nvPr>
        </p:nvSpPr>
        <p:spPr/>
        <p:txBody>
          <a:bodyPr/>
          <a:lstStyle/>
          <a:p>
            <a:r>
              <a:rPr lang="en-US" smtClean="0"/>
              <a:t>CS5540 HCI</a:t>
            </a:r>
            <a:endParaRPr lang="en-US"/>
          </a:p>
        </p:txBody>
      </p:sp>
      <p:sp>
        <p:nvSpPr>
          <p:cNvPr id="6" name="Slide Number Placeholder 5"/>
          <p:cNvSpPr>
            <a:spLocks noGrp="1"/>
          </p:cNvSpPr>
          <p:nvPr>
            <p:ph type="sldNum" sz="quarter" idx="12"/>
          </p:nvPr>
        </p:nvSpPr>
        <p:spPr/>
        <p:txBody>
          <a:bodyPr/>
          <a:lstStyle/>
          <a:p>
            <a:fld id="{5A86ACB3-5DF1-4B24-94CE-B76A7ECE3FA9}"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3 in Web Design</a:t>
            </a:r>
            <a:endParaRPr lang="en-US" dirty="0"/>
          </a:p>
        </p:txBody>
      </p:sp>
      <p:sp>
        <p:nvSpPr>
          <p:cNvPr id="3" name="Content Placeholder 2"/>
          <p:cNvSpPr>
            <a:spLocks noGrp="1"/>
          </p:cNvSpPr>
          <p:nvPr>
            <p:ph idx="1"/>
          </p:nvPr>
        </p:nvSpPr>
        <p:spPr/>
        <p:txBody>
          <a:bodyPr/>
          <a:lstStyle/>
          <a:p>
            <a:r>
              <a:rPr lang="en-US" dirty="0" smtClean="0"/>
              <a:t>Most common portal has 3 panels</a:t>
            </a:r>
          </a:p>
          <a:p>
            <a:pPr lvl="1"/>
            <a:r>
              <a:rPr lang="en-US" dirty="0" smtClean="0"/>
              <a:t>Panels are often full height, partial width</a:t>
            </a:r>
          </a:p>
          <a:p>
            <a:pPr lvl="1"/>
            <a:r>
              <a:rPr lang="en-US" dirty="0" smtClean="0"/>
              <a:t>Main panel is often in center and wider</a:t>
            </a:r>
          </a:p>
          <a:p>
            <a:pPr lvl="1"/>
            <a:r>
              <a:rPr lang="en-US" dirty="0" smtClean="0"/>
              <a:t>Lesser panels are left and right</a:t>
            </a:r>
          </a:p>
          <a:p>
            <a:pPr lvl="1"/>
            <a:r>
              <a:rPr lang="en-US" dirty="0" smtClean="0"/>
              <a:t>Works well in many situations</a:t>
            </a:r>
          </a:p>
          <a:p>
            <a:pPr lvl="1"/>
            <a:r>
              <a:rPr lang="en-US" dirty="0" smtClean="0"/>
              <a:t>Not too exciting for layout</a:t>
            </a:r>
          </a:p>
          <a:p>
            <a:r>
              <a:rPr lang="en-US" dirty="0" smtClean="0"/>
              <a:t>Many good </a:t>
            </a:r>
            <a:r>
              <a:rPr lang="en-US" dirty="0" err="1" smtClean="0"/>
              <a:t>webpages</a:t>
            </a:r>
            <a:r>
              <a:rPr lang="en-US" smtClean="0"/>
              <a:t> do not use 3 parts</a:t>
            </a:r>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Footer Placeholder 4"/>
          <p:cNvSpPr>
            <a:spLocks noGrp="1"/>
          </p:cNvSpPr>
          <p:nvPr>
            <p:ph type="ftr" sz="quarter" idx="11"/>
          </p:nvPr>
        </p:nvSpPr>
        <p:spPr/>
        <p:txBody>
          <a:bodyPr/>
          <a:lstStyle/>
          <a:p>
            <a:r>
              <a:rPr lang="en-US" smtClean="0"/>
              <a:t>CS5540 HCI</a:t>
            </a:r>
            <a:endParaRPr lang="en-US"/>
          </a:p>
        </p:txBody>
      </p:sp>
      <p:sp>
        <p:nvSpPr>
          <p:cNvPr id="6" name="Slide Number Placeholder 5"/>
          <p:cNvSpPr>
            <a:spLocks noGrp="1"/>
          </p:cNvSpPr>
          <p:nvPr>
            <p:ph type="sldNum" sz="quarter" idx="12"/>
          </p:nvPr>
        </p:nvSpPr>
        <p:spPr/>
        <p:txBody>
          <a:bodyPr/>
          <a:lstStyle/>
          <a:p>
            <a:fld id="{5A86ACB3-5DF1-4B24-94CE-B76A7ECE3FA9}"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ctrTitle"/>
          </p:nvPr>
        </p:nvSpPr>
        <p:spPr>
          <a:xfrm>
            <a:off x="1173163" y="1295400"/>
            <a:ext cx="7772400" cy="1189038"/>
          </a:xfrm>
        </p:spPr>
        <p:txBody>
          <a:bodyPr/>
          <a:lstStyle/>
          <a:p>
            <a:r>
              <a:rPr lang="en-US"/>
              <a:t>Conclusions</a:t>
            </a:r>
          </a:p>
        </p:txBody>
      </p:sp>
      <p:sp>
        <p:nvSpPr>
          <p:cNvPr id="3" name="Date Placeholder 2"/>
          <p:cNvSpPr>
            <a:spLocks noGrp="1"/>
          </p:cNvSpPr>
          <p:nvPr>
            <p:ph type="dt" sz="half" idx="2"/>
          </p:nvPr>
        </p:nvSpPr>
        <p:spPr/>
        <p:txBody>
          <a:bodyPr/>
          <a:lstStyle/>
          <a:p>
            <a:r>
              <a:rPr lang="en-US" smtClean="0"/>
              <a:t>Fall 2008</a:t>
            </a:r>
            <a:endParaRPr lang="en-US"/>
          </a:p>
        </p:txBody>
      </p:sp>
      <p:sp>
        <p:nvSpPr>
          <p:cNvPr id="4" name="Slide Number Placeholder 3"/>
          <p:cNvSpPr>
            <a:spLocks noGrp="1"/>
          </p:cNvSpPr>
          <p:nvPr>
            <p:ph type="sldNum" sz="quarter" idx="4"/>
          </p:nvPr>
        </p:nvSpPr>
        <p:spPr/>
        <p:txBody>
          <a:bodyPr/>
          <a:lstStyle/>
          <a:p>
            <a:fld id="{095313BC-BAC5-48B9-95C4-DFB462977E9B}" type="slidenum">
              <a:rPr lang="en-US" smtClean="0"/>
              <a:pPr/>
              <a:t>45</a:t>
            </a:fld>
            <a:endParaRPr lang="en-US"/>
          </a:p>
        </p:txBody>
      </p:sp>
      <p:sp>
        <p:nvSpPr>
          <p:cNvPr id="5" name="Footer Placeholder 4"/>
          <p:cNvSpPr>
            <a:spLocks noGrp="1"/>
          </p:cNvSpPr>
          <p:nvPr>
            <p:ph type="ftr" sz="quarter" idx="3"/>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0" y="457200"/>
            <a:ext cx="8183563" cy="1143000"/>
          </a:xfrm>
        </p:spPr>
        <p:txBody>
          <a:bodyPr/>
          <a:lstStyle/>
          <a:p>
            <a:r>
              <a:rPr lang="en-US"/>
              <a:t>Everything Must Work Together  1</a:t>
            </a:r>
          </a:p>
        </p:txBody>
      </p:sp>
      <p:sp>
        <p:nvSpPr>
          <p:cNvPr id="30723" name="Rectangle 3"/>
          <p:cNvSpPr>
            <a:spLocks noGrp="1" noChangeArrowheads="1"/>
          </p:cNvSpPr>
          <p:nvPr>
            <p:ph type="body" idx="1"/>
          </p:nvPr>
        </p:nvSpPr>
        <p:spPr/>
        <p:txBody>
          <a:bodyPr/>
          <a:lstStyle/>
          <a:p>
            <a:pPr>
              <a:lnSpc>
                <a:spcPct val="90000"/>
              </a:lnSpc>
            </a:pPr>
            <a:r>
              <a:rPr lang="en-US"/>
              <a:t>If you do not understand the client’s needs, it doesn’t matter how beautiful the interface looks.</a:t>
            </a:r>
          </a:p>
          <a:p>
            <a:pPr>
              <a:lnSpc>
                <a:spcPct val="90000"/>
              </a:lnSpc>
            </a:pPr>
            <a:r>
              <a:rPr lang="en-US"/>
              <a:t>An aesthetically good interface must work with good overall design</a:t>
            </a:r>
          </a:p>
          <a:p>
            <a:pPr>
              <a:lnSpc>
                <a:spcPct val="90000"/>
              </a:lnSpc>
            </a:pPr>
            <a:r>
              <a:rPr lang="en-US"/>
              <a:t>UI work often done in teams with programmers, cognitive scientists, artistic designers, and business people</a:t>
            </a:r>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Slide Number Placeholder 4"/>
          <p:cNvSpPr>
            <a:spLocks noGrp="1"/>
          </p:cNvSpPr>
          <p:nvPr>
            <p:ph type="sldNum" sz="quarter" idx="12"/>
          </p:nvPr>
        </p:nvSpPr>
        <p:spPr/>
        <p:txBody>
          <a:bodyPr/>
          <a:lstStyle/>
          <a:p>
            <a:fld id="{5A86ACB3-5DF1-4B24-94CE-B76A7ECE3FA9}"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38200" y="457200"/>
            <a:ext cx="8107363" cy="1143000"/>
          </a:xfrm>
        </p:spPr>
        <p:txBody>
          <a:bodyPr/>
          <a:lstStyle/>
          <a:p>
            <a:r>
              <a:rPr lang="en-US"/>
              <a:t>Everything Must Work Together  2</a:t>
            </a:r>
          </a:p>
        </p:txBody>
      </p:sp>
      <p:sp>
        <p:nvSpPr>
          <p:cNvPr id="82947" name="Rectangle 3"/>
          <p:cNvSpPr>
            <a:spLocks noGrp="1" noChangeArrowheads="1"/>
          </p:cNvSpPr>
          <p:nvPr>
            <p:ph type="body" idx="1"/>
          </p:nvPr>
        </p:nvSpPr>
        <p:spPr>
          <a:xfrm>
            <a:off x="1173163" y="1981200"/>
            <a:ext cx="7285037" cy="4114800"/>
          </a:xfrm>
        </p:spPr>
        <p:txBody>
          <a:bodyPr/>
          <a:lstStyle/>
          <a:p>
            <a:r>
              <a:rPr lang="en-US"/>
              <a:t>Design the aesthetics, like everything else in the interface</a:t>
            </a:r>
          </a:p>
          <a:p>
            <a:r>
              <a:rPr lang="en-US"/>
              <a:t>Give aethestics time and thought</a:t>
            </a:r>
          </a:p>
          <a:p>
            <a:r>
              <a:rPr lang="en-US"/>
              <a:t>Be tasteful in design</a:t>
            </a:r>
          </a:p>
          <a:p>
            <a:r>
              <a:rPr lang="en-US"/>
              <a:t>Seek compatible help on aesthetics, if not your strength</a:t>
            </a:r>
          </a:p>
          <a:p>
            <a:endParaRPr lang="en-US"/>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Slide Number Placeholder 4"/>
          <p:cNvSpPr>
            <a:spLocks noGrp="1"/>
          </p:cNvSpPr>
          <p:nvPr>
            <p:ph type="sldNum" sz="quarter" idx="12"/>
          </p:nvPr>
        </p:nvSpPr>
        <p:spPr/>
        <p:txBody>
          <a:bodyPr/>
          <a:lstStyle/>
          <a:p>
            <a:fld id="{5A86ACB3-5DF1-4B24-94CE-B76A7ECE3FA9}" type="slidenum">
              <a:rPr lang="en-US" smtClean="0"/>
              <a:pPr/>
              <a:t>47</a:t>
            </a:fld>
            <a:endParaRPr lang="en-US"/>
          </a:p>
        </p:txBody>
      </p:sp>
      <p:sp>
        <p:nvSpPr>
          <p:cNvPr id="6" name="Footer Placeholder 5"/>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Resources</a:t>
            </a:r>
          </a:p>
        </p:txBody>
      </p:sp>
      <p:sp>
        <p:nvSpPr>
          <p:cNvPr id="31747" name="Rectangle 3"/>
          <p:cNvSpPr>
            <a:spLocks noGrp="1" noChangeArrowheads="1"/>
          </p:cNvSpPr>
          <p:nvPr>
            <p:ph type="body" idx="1"/>
          </p:nvPr>
        </p:nvSpPr>
        <p:spPr/>
        <p:txBody>
          <a:bodyPr/>
          <a:lstStyle/>
          <a:p>
            <a:pPr>
              <a:lnSpc>
                <a:spcPct val="110000"/>
              </a:lnSpc>
            </a:pPr>
            <a:r>
              <a:rPr lang="en-US" sz="2800"/>
              <a:t>Information Design: Edward Tufte’s book</a:t>
            </a:r>
          </a:p>
          <a:p>
            <a:pPr>
              <a:lnSpc>
                <a:spcPct val="110000"/>
              </a:lnSpc>
            </a:pPr>
            <a:r>
              <a:rPr lang="en-US" sz="2800"/>
              <a:t>Multimedia Design: Designing Visual Interface (Mullet/Sano), Design Multimedia (Lopuck)</a:t>
            </a:r>
          </a:p>
          <a:p>
            <a:pPr>
              <a:lnSpc>
                <a:spcPct val="110000"/>
              </a:lnSpc>
            </a:pPr>
            <a:r>
              <a:rPr lang="en-US" sz="2800"/>
              <a:t>Web Design: Lisa Weinman’s and David Siegel’s books</a:t>
            </a:r>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Slide Number Placeholder 4"/>
          <p:cNvSpPr>
            <a:spLocks noGrp="1"/>
          </p:cNvSpPr>
          <p:nvPr>
            <p:ph type="sldNum" sz="quarter" idx="12"/>
          </p:nvPr>
        </p:nvSpPr>
        <p:spPr/>
        <p:txBody>
          <a:bodyPr/>
          <a:lstStyle/>
          <a:p>
            <a:fld id="{5A86ACB3-5DF1-4B24-94CE-B76A7ECE3FA9}" type="slidenum">
              <a:rPr lang="en-US" smtClean="0"/>
              <a:pPr/>
              <a:t>48</a:t>
            </a:fld>
            <a:endParaRPr lang="en-US"/>
          </a:p>
        </p:txBody>
      </p:sp>
      <p:sp>
        <p:nvSpPr>
          <p:cNvPr id="6" name="Footer Placeholder 5"/>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Resources</a:t>
            </a:r>
          </a:p>
        </p:txBody>
      </p:sp>
      <p:sp>
        <p:nvSpPr>
          <p:cNvPr id="97283" name="Rectangle 3"/>
          <p:cNvSpPr>
            <a:spLocks noGrp="1" noChangeArrowheads="1"/>
          </p:cNvSpPr>
          <p:nvPr>
            <p:ph type="body" idx="1"/>
          </p:nvPr>
        </p:nvSpPr>
        <p:spPr/>
        <p:txBody>
          <a:bodyPr/>
          <a:lstStyle/>
          <a:p>
            <a:pPr>
              <a:lnSpc>
                <a:spcPct val="110000"/>
              </a:lnSpc>
            </a:pPr>
            <a:r>
              <a:rPr lang="en-US" sz="2800"/>
              <a:t>Magazines: Print, How To (these are graphic design magazines that now address many digital design issues)</a:t>
            </a:r>
          </a:p>
          <a:p>
            <a:pPr>
              <a:lnSpc>
                <a:spcPct val="110000"/>
              </a:lnSpc>
            </a:pPr>
            <a:r>
              <a:rPr lang="en-US" sz="2800"/>
              <a:t>Information Visualization (Ware) [some “science of graphic design”]</a:t>
            </a:r>
          </a:p>
          <a:p>
            <a:pPr>
              <a:lnSpc>
                <a:spcPct val="110000"/>
              </a:lnSpc>
            </a:pPr>
            <a:endParaRPr lang="en-US" sz="2800"/>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Slide Number Placeholder 4"/>
          <p:cNvSpPr>
            <a:spLocks noGrp="1"/>
          </p:cNvSpPr>
          <p:nvPr>
            <p:ph type="sldNum" sz="quarter" idx="12"/>
          </p:nvPr>
        </p:nvSpPr>
        <p:spPr/>
        <p:txBody>
          <a:bodyPr/>
          <a:lstStyle/>
          <a:p>
            <a:fld id="{5A86ACB3-5DF1-4B24-94CE-B76A7ECE3FA9}" type="slidenum">
              <a:rPr lang="en-US" smtClean="0"/>
              <a:pPr/>
              <a:t>49</a:t>
            </a:fld>
            <a:endParaRPr lang="en-US"/>
          </a:p>
        </p:txBody>
      </p:sp>
      <p:sp>
        <p:nvSpPr>
          <p:cNvPr id="6" name="Footer Placeholder 5"/>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Looking Good—Then &amp; Now </a:t>
            </a:r>
            <a:r>
              <a:rPr lang="en-US" dirty="0" smtClean="0"/>
              <a:t>- </a:t>
            </a:r>
            <a:r>
              <a:rPr lang="en-US" sz="3200" dirty="0" smtClean="0"/>
              <a:t>2</a:t>
            </a:r>
            <a:endParaRPr lang="en-US" dirty="0"/>
          </a:p>
        </p:txBody>
      </p:sp>
      <p:sp>
        <p:nvSpPr>
          <p:cNvPr id="44035" name="Rectangle 3"/>
          <p:cNvSpPr>
            <a:spLocks noGrp="1" noChangeArrowheads="1"/>
          </p:cNvSpPr>
          <p:nvPr>
            <p:ph type="body" idx="1"/>
          </p:nvPr>
        </p:nvSpPr>
        <p:spPr/>
        <p:txBody>
          <a:bodyPr/>
          <a:lstStyle/>
          <a:p>
            <a:r>
              <a:rPr lang="en-US"/>
              <a:t>Graphic Arts and Design</a:t>
            </a:r>
          </a:p>
          <a:p>
            <a:pPr lvl="1"/>
            <a:r>
              <a:rPr lang="en-US"/>
              <a:t>People study years to learn this formally</a:t>
            </a:r>
          </a:p>
          <a:p>
            <a:pPr lvl="1"/>
            <a:r>
              <a:rPr lang="en-US"/>
              <a:t>There are many full-time jobs performing just this function</a:t>
            </a:r>
          </a:p>
          <a:p>
            <a:pPr lvl="1"/>
            <a:r>
              <a:rPr lang="en-US"/>
              <a:t>Characteristics</a:t>
            </a:r>
          </a:p>
          <a:p>
            <a:pPr lvl="2"/>
            <a:r>
              <a:rPr lang="en-US"/>
              <a:t>Challenging task</a:t>
            </a:r>
          </a:p>
          <a:p>
            <a:pPr lvl="2"/>
            <a:r>
              <a:rPr lang="en-US"/>
              <a:t>Important factor for success of project</a:t>
            </a:r>
          </a:p>
          <a:p>
            <a:pPr lvl="2"/>
            <a:r>
              <a:rPr lang="en-US"/>
              <a:t>Takes significant project time to do well</a:t>
            </a:r>
            <a:endParaRPr lang="en-US" sz="18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ctrTitle"/>
          </p:nvPr>
        </p:nvSpPr>
        <p:spPr>
          <a:xfrm>
            <a:off x="1173163" y="1295400"/>
            <a:ext cx="7772400" cy="1189038"/>
          </a:xfrm>
        </p:spPr>
        <p:txBody>
          <a:bodyPr/>
          <a:lstStyle/>
          <a:p>
            <a:r>
              <a:rPr lang="en-US"/>
              <a:t>The End</a:t>
            </a:r>
          </a:p>
        </p:txBody>
      </p:sp>
      <p:sp>
        <p:nvSpPr>
          <p:cNvPr id="83973" name="Rectangle 5"/>
          <p:cNvSpPr>
            <a:spLocks noGrp="1" noChangeArrowheads="1"/>
          </p:cNvSpPr>
          <p:nvPr>
            <p:ph type="subTitle" idx="1"/>
          </p:nvPr>
        </p:nvSpPr>
        <p:spPr/>
        <p:txBody>
          <a:bodyPr/>
          <a:lstStyle/>
          <a:p>
            <a:r>
              <a:rPr lang="en-US"/>
              <a:t>UI Aesthetics</a:t>
            </a:r>
          </a:p>
        </p:txBody>
      </p:sp>
      <p:sp>
        <p:nvSpPr>
          <p:cNvPr id="4" name="Date Placeholder 3"/>
          <p:cNvSpPr>
            <a:spLocks noGrp="1"/>
          </p:cNvSpPr>
          <p:nvPr>
            <p:ph type="dt" sz="half" idx="2"/>
          </p:nvPr>
        </p:nvSpPr>
        <p:spPr/>
        <p:txBody>
          <a:bodyPr/>
          <a:lstStyle/>
          <a:p>
            <a:r>
              <a:rPr lang="en-US" smtClean="0"/>
              <a:t>Fall 2008</a:t>
            </a:r>
            <a:endParaRPr lang="en-US"/>
          </a:p>
        </p:txBody>
      </p:sp>
      <p:sp>
        <p:nvSpPr>
          <p:cNvPr id="5" name="Slide Number Placeholder 4"/>
          <p:cNvSpPr>
            <a:spLocks noGrp="1"/>
          </p:cNvSpPr>
          <p:nvPr>
            <p:ph type="sldNum" sz="quarter" idx="4"/>
          </p:nvPr>
        </p:nvSpPr>
        <p:spPr/>
        <p:txBody>
          <a:bodyPr/>
          <a:lstStyle/>
          <a:p>
            <a:fld id="{095313BC-BAC5-48B9-95C4-DFB462977E9B}" type="slidenum">
              <a:rPr lang="en-US" smtClean="0"/>
              <a:pPr/>
              <a:t>50</a:t>
            </a:fld>
            <a:endParaRPr lang="en-US"/>
          </a:p>
        </p:txBody>
      </p:sp>
      <p:sp>
        <p:nvSpPr>
          <p:cNvPr id="6" name="Footer Placeholder 5"/>
          <p:cNvSpPr>
            <a:spLocks noGrp="1"/>
          </p:cNvSpPr>
          <p:nvPr>
            <p:ph type="ftr" sz="quarter" idx="3"/>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45694" t="21094" r="20217" b="3125"/>
          <a:stretch>
            <a:fillRect/>
          </a:stretch>
        </p:blipFill>
        <p:spPr bwMode="auto">
          <a:xfrm>
            <a:off x="4495800" y="0"/>
            <a:ext cx="3581400" cy="739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r>
              <a:rPr lang="en-US" dirty="0"/>
              <a:t>Looking Good—Then &amp; Now </a:t>
            </a:r>
            <a:r>
              <a:rPr lang="en-US" sz="3200" dirty="0" smtClean="0"/>
              <a:t>- 3</a:t>
            </a:r>
            <a:endParaRPr lang="en-US" dirty="0"/>
          </a:p>
        </p:txBody>
      </p:sp>
      <p:sp>
        <p:nvSpPr>
          <p:cNvPr id="27653" name="Rectangle 5"/>
          <p:cNvSpPr>
            <a:spLocks noGrp="1" noChangeArrowheads="1"/>
          </p:cNvSpPr>
          <p:nvPr>
            <p:ph type="body" idx="1"/>
          </p:nvPr>
        </p:nvSpPr>
        <p:spPr/>
        <p:txBody>
          <a:bodyPr/>
          <a:lstStyle/>
          <a:p>
            <a:pPr>
              <a:lnSpc>
                <a:spcPct val="90000"/>
              </a:lnSpc>
            </a:pPr>
            <a:r>
              <a:rPr lang="en-US"/>
              <a:t>Some issues unique to digital media</a:t>
            </a:r>
          </a:p>
          <a:p>
            <a:pPr lvl="1">
              <a:lnSpc>
                <a:spcPct val="90000"/>
              </a:lnSpc>
            </a:pPr>
            <a:r>
              <a:rPr lang="en-US"/>
              <a:t>Interaction</a:t>
            </a:r>
          </a:p>
          <a:p>
            <a:pPr lvl="2">
              <a:lnSpc>
                <a:spcPct val="90000"/>
              </a:lnSpc>
            </a:pPr>
            <a:r>
              <a:rPr lang="en-US"/>
              <a:t>Principles not fully established yet</a:t>
            </a:r>
          </a:p>
          <a:p>
            <a:pPr lvl="1">
              <a:lnSpc>
                <a:spcPct val="90000"/>
              </a:lnSpc>
            </a:pPr>
            <a:r>
              <a:rPr lang="en-US"/>
              <a:t>Animation</a:t>
            </a:r>
          </a:p>
          <a:p>
            <a:pPr lvl="2">
              <a:lnSpc>
                <a:spcPct val="90000"/>
              </a:lnSpc>
            </a:pPr>
            <a:r>
              <a:rPr lang="en-US"/>
              <a:t>Content may change over time</a:t>
            </a:r>
          </a:p>
          <a:p>
            <a:pPr lvl="2">
              <a:lnSpc>
                <a:spcPct val="90000"/>
              </a:lnSpc>
            </a:pPr>
            <a:r>
              <a:rPr lang="en-US"/>
              <a:t>Motion is tricky</a:t>
            </a:r>
          </a:p>
          <a:p>
            <a:pPr lvl="1">
              <a:lnSpc>
                <a:spcPct val="90000"/>
              </a:lnSpc>
            </a:pPr>
            <a:r>
              <a:rPr lang="en-US"/>
              <a:t>Integration of different (multi-) media</a:t>
            </a:r>
          </a:p>
          <a:p>
            <a:pPr lvl="2">
              <a:lnSpc>
                <a:spcPct val="90000"/>
              </a:lnSpc>
            </a:pPr>
            <a:r>
              <a:rPr lang="en-US"/>
              <a:t>E.g., text, image, sound elements</a:t>
            </a:r>
          </a:p>
          <a:p>
            <a:pPr lvl="2">
              <a:lnSpc>
                <a:spcPct val="90000"/>
              </a:lnSpc>
            </a:pPr>
            <a:r>
              <a:rPr lang="en-US"/>
              <a:t>Gives rise to more complex design issues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6"/>
          <p:cNvSpPr>
            <a:spLocks noGrp="1" noChangeArrowheads="1"/>
          </p:cNvSpPr>
          <p:nvPr>
            <p:ph type="title"/>
          </p:nvPr>
        </p:nvSpPr>
        <p:spPr/>
        <p:txBody>
          <a:bodyPr/>
          <a:lstStyle/>
          <a:p>
            <a:r>
              <a:rPr lang="en-US" dirty="0"/>
              <a:t>Looking Good—Then &amp; Now </a:t>
            </a:r>
            <a:r>
              <a:rPr lang="en-US" dirty="0" smtClean="0"/>
              <a:t>- </a:t>
            </a:r>
            <a:r>
              <a:rPr lang="en-US" sz="3200" dirty="0" smtClean="0"/>
              <a:t>4</a:t>
            </a:r>
            <a:endParaRPr lang="en-US" sz="3200" dirty="0"/>
          </a:p>
        </p:txBody>
      </p:sp>
      <p:sp>
        <p:nvSpPr>
          <p:cNvPr id="47111" name="Rectangle 7"/>
          <p:cNvSpPr>
            <a:spLocks noGrp="1" noChangeArrowheads="1"/>
          </p:cNvSpPr>
          <p:nvPr>
            <p:ph type="body" idx="1"/>
          </p:nvPr>
        </p:nvSpPr>
        <p:spPr/>
        <p:txBody>
          <a:bodyPr/>
          <a:lstStyle/>
          <a:p>
            <a:r>
              <a:rPr lang="en-US"/>
              <a:t>Issues unique to digital media (cont)</a:t>
            </a:r>
          </a:p>
          <a:p>
            <a:pPr lvl="1"/>
            <a:r>
              <a:rPr lang="en-US"/>
              <a:t>Need to structure much information, e.g.</a:t>
            </a:r>
          </a:p>
          <a:p>
            <a:pPr lvl="2"/>
            <a:r>
              <a:rPr lang="en-US"/>
              <a:t>Design hierarchy</a:t>
            </a:r>
          </a:p>
          <a:p>
            <a:pPr lvl="2"/>
            <a:r>
              <a:rPr lang="en-US"/>
              <a:t>Navigation aids</a:t>
            </a:r>
          </a:p>
          <a:p>
            <a:pPr lvl="1"/>
            <a:r>
              <a:rPr lang="en-US"/>
              <a:t>Ever-changing tools, usage platforms</a:t>
            </a:r>
          </a:p>
          <a:p>
            <a:pPr lvl="2"/>
            <a:r>
              <a:rPr lang="en-US"/>
              <a:t>Including new immersive spaces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p:txBody>
          <a:bodyPr/>
          <a:lstStyle/>
          <a:p>
            <a:pPr>
              <a:lnSpc>
                <a:spcPct val="110000"/>
              </a:lnSpc>
            </a:pPr>
            <a:r>
              <a:rPr lang="en-US" dirty="0"/>
              <a:t>These and other issues present new aesthetic design challenges</a:t>
            </a:r>
          </a:p>
          <a:p>
            <a:pPr>
              <a:lnSpc>
                <a:spcPct val="110000"/>
              </a:lnSpc>
            </a:pPr>
            <a:r>
              <a:rPr lang="en-US" dirty="0"/>
              <a:t>Aligning elements</a:t>
            </a:r>
          </a:p>
          <a:p>
            <a:pPr>
              <a:lnSpc>
                <a:spcPct val="110000"/>
              </a:lnSpc>
            </a:pPr>
            <a:r>
              <a:rPr lang="en-US" dirty="0"/>
              <a:t>Grouping elements appropriately for dialog boxes or screen design</a:t>
            </a:r>
          </a:p>
          <a:p>
            <a:pPr>
              <a:lnSpc>
                <a:spcPct val="110000"/>
              </a:lnSpc>
            </a:pPr>
            <a:r>
              <a:rPr lang="en-US" dirty="0"/>
              <a:t>Designing clear, associative icons</a:t>
            </a:r>
          </a:p>
          <a:p>
            <a:endParaRPr lang="en-US" dirty="0"/>
          </a:p>
        </p:txBody>
      </p:sp>
      <p:graphicFrame>
        <p:nvGraphicFramePr>
          <p:cNvPr id="4" name="Table 3"/>
          <p:cNvGraphicFramePr>
            <a:graphicFrameLocks noGrp="1"/>
          </p:cNvGraphicFramePr>
          <p:nvPr/>
        </p:nvGraphicFramePr>
        <p:xfrm>
          <a:off x="1371600" y="304800"/>
          <a:ext cx="7543800" cy="1524000"/>
        </p:xfrm>
        <a:graphic>
          <a:graphicData uri="http://schemas.openxmlformats.org/drawingml/2006/table">
            <a:tbl>
              <a:tblPr firstRow="1" bandRow="1">
                <a:tableStyleId>{5C22544A-7EE6-4342-B048-85BDC9FD1C3A}</a:tableStyleId>
              </a:tblPr>
              <a:tblGrid>
                <a:gridCol w="6324600"/>
                <a:gridCol w="1219200"/>
              </a:tblGrid>
              <a:tr h="669073">
                <a:tc>
                  <a:txBody>
                    <a:bodyPr/>
                    <a:lstStyle/>
                    <a:p>
                      <a:r>
                        <a:rPr lang="en-US" sz="4400" b="0" dirty="0" smtClean="0">
                          <a:solidFill>
                            <a:schemeClr val="tx2"/>
                          </a:solidFill>
                          <a:latin typeface="+mj-lt"/>
                          <a:ea typeface="+mj-ea"/>
                          <a:cs typeface="+mj-cs"/>
                        </a:rPr>
                        <a:t>Some Traditional Design </a:t>
                      </a:r>
                      <a:endParaRPr lang="en-US" sz="4400" b="0" dirty="0">
                        <a:solidFill>
                          <a:schemeClr val="tx2"/>
                        </a:solidFill>
                        <a:latin typeface="+mj-lt"/>
                        <a:ea typeface="+mj-ea"/>
                        <a:cs typeface="+mj-cs"/>
                      </a:endParaRPr>
                    </a:p>
                  </a:txBody>
                  <a:tcPr>
                    <a:noFill/>
                  </a:tcPr>
                </a:tc>
                <a:tc rowSpan="2">
                  <a:txBody>
                    <a:bodyPr/>
                    <a:lstStyle/>
                    <a:p>
                      <a:pPr algn="l"/>
                      <a:r>
                        <a:rPr lang="en-US" sz="3200" b="0" dirty="0" smtClean="0">
                          <a:solidFill>
                            <a:schemeClr val="tx2"/>
                          </a:solidFill>
                          <a:latin typeface="+mj-lt"/>
                          <a:ea typeface="+mj-ea"/>
                          <a:cs typeface="+mj-cs"/>
                        </a:rPr>
                        <a:t>-1</a:t>
                      </a:r>
                      <a:endParaRPr lang="en-US" sz="3200" b="0" dirty="0">
                        <a:solidFill>
                          <a:schemeClr val="tx2"/>
                        </a:solidFill>
                        <a:latin typeface="+mj-lt"/>
                        <a:ea typeface="+mj-ea"/>
                        <a:cs typeface="+mj-cs"/>
                      </a:endParaRPr>
                    </a:p>
                  </a:txBody>
                  <a:tcPr anchor="ctr" anchorCtr="1">
                    <a:noFill/>
                  </a:tcPr>
                </a:tc>
              </a:tr>
              <a:tr h="702527">
                <a:tc>
                  <a:txBody>
                    <a:bodyPr/>
                    <a:lstStyle/>
                    <a:p>
                      <a:r>
                        <a:rPr lang="en-US" sz="4400" dirty="0" smtClean="0">
                          <a:solidFill>
                            <a:schemeClr val="tx2"/>
                          </a:solidFill>
                          <a:latin typeface="+mj-lt"/>
                          <a:ea typeface="+mj-ea"/>
                          <a:cs typeface="+mj-cs"/>
                        </a:rPr>
                        <a:t>Concerns in Digital Media</a:t>
                      </a:r>
                      <a:endParaRPr lang="en-US" sz="4400" dirty="0">
                        <a:solidFill>
                          <a:schemeClr val="tx2"/>
                        </a:solidFill>
                        <a:latin typeface="+mj-lt"/>
                        <a:ea typeface="+mj-ea"/>
                        <a:cs typeface="+mj-cs"/>
                      </a:endParaRPr>
                    </a:p>
                  </a:txBody>
                  <a:tcPr>
                    <a:noFill/>
                  </a:tcPr>
                </a:tc>
                <a:tc v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Some Traditional Design Concerns in Digital Media  2</a:t>
            </a:r>
          </a:p>
        </p:txBody>
      </p:sp>
      <p:sp>
        <p:nvSpPr>
          <p:cNvPr id="51203" name="Rectangle 3"/>
          <p:cNvSpPr>
            <a:spLocks noGrp="1" noChangeArrowheads="1"/>
          </p:cNvSpPr>
          <p:nvPr>
            <p:ph type="body" idx="1"/>
          </p:nvPr>
        </p:nvSpPr>
        <p:spPr/>
        <p:txBody>
          <a:bodyPr/>
          <a:lstStyle/>
          <a:p>
            <a:r>
              <a:rPr lang="en-US"/>
              <a:t>Using type of screen </a:t>
            </a:r>
          </a:p>
          <a:p>
            <a:r>
              <a:rPr lang="en-US"/>
              <a:t>Use of color</a:t>
            </a:r>
          </a:p>
          <a:p>
            <a:pPr lvl="1"/>
            <a:r>
              <a:rPr lang="en-US"/>
              <a:t>Do not over-use it</a:t>
            </a:r>
          </a:p>
          <a:p>
            <a:pPr lvl="1"/>
            <a:r>
              <a:rPr lang="en-US"/>
              <a:t>Consistent, thematic use</a:t>
            </a:r>
          </a:p>
          <a:p>
            <a:pPr lvl="1"/>
            <a:r>
              <a:rPr lang="en-US"/>
              <a:t>Tasteful, aesthetic balance</a:t>
            </a:r>
          </a:p>
          <a:p>
            <a:pPr lvl="1"/>
            <a:r>
              <a:rPr lang="en-US"/>
              <a:t>Appropriate to target audience</a:t>
            </a:r>
          </a:p>
          <a:p>
            <a:pPr lvl="2"/>
            <a:r>
              <a:rPr lang="en-US"/>
              <a:t>Business/professional group</a:t>
            </a:r>
          </a:p>
          <a:p>
            <a:pPr lvl="2"/>
            <a:r>
              <a:rPr lang="en-US"/>
              <a:t>Young children, etc …</a:t>
            </a:r>
          </a:p>
          <a:p>
            <a:endParaRPr lang="en-US" sz="2800"/>
          </a:p>
        </p:txBody>
      </p:sp>
      <p:sp>
        <p:nvSpPr>
          <p:cNvPr id="4" name="Date Placeholder 3"/>
          <p:cNvSpPr>
            <a:spLocks noGrp="1"/>
          </p:cNvSpPr>
          <p:nvPr>
            <p:ph type="dt" sz="half" idx="10"/>
          </p:nvPr>
        </p:nvSpPr>
        <p:spPr/>
        <p:txBody>
          <a:bodyPr/>
          <a:lstStyle/>
          <a:p>
            <a:r>
              <a:rPr lang="en-US" smtClean="0"/>
              <a:t>Fall 2008</a:t>
            </a:r>
            <a:endParaRPr lang="en-US"/>
          </a:p>
        </p:txBody>
      </p:sp>
      <p:sp>
        <p:nvSpPr>
          <p:cNvPr id="5" name="Slide Number Placeholder 4"/>
          <p:cNvSpPr>
            <a:spLocks noGrp="1"/>
          </p:cNvSpPr>
          <p:nvPr>
            <p:ph type="sldNum" sz="quarter" idx="12"/>
          </p:nvPr>
        </p:nvSpPr>
        <p:spPr/>
        <p:txBody>
          <a:bodyPr/>
          <a:lstStyle/>
          <a:p>
            <a:fld id="{5A86ACB3-5DF1-4B24-94CE-B76A7ECE3FA9}"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CS5540 HCI</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2040</TotalTime>
  <Words>1860</Words>
  <Application>Microsoft Office PowerPoint</Application>
  <PresentationFormat>On-screen Show (4:3)</PresentationFormat>
  <Paragraphs>410</Paragraphs>
  <Slides>51</Slides>
  <Notes>7</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Dad`s Tie</vt:lpstr>
      <vt:lpstr>The Art of Interface Design </vt:lpstr>
      <vt:lpstr>Anne Morgan Spalter</vt:lpstr>
      <vt:lpstr>Inter-related Components of Interface Design</vt:lpstr>
      <vt:lpstr>Looking Good—Then &amp; Now - 1</vt:lpstr>
      <vt:lpstr>Looking Good—Then &amp; Now - 2</vt:lpstr>
      <vt:lpstr>Looking Good—Then &amp; Now - 3</vt:lpstr>
      <vt:lpstr>Looking Good—Then &amp; Now - 4</vt:lpstr>
      <vt:lpstr>Slide 8</vt:lpstr>
      <vt:lpstr>Some Traditional Design Concerns in Digital Media  2</vt:lpstr>
      <vt:lpstr>Some Traditional Design Concerns in Digital Media  3</vt:lpstr>
      <vt:lpstr>Some Traditional Design Concerns in Digital Media  4</vt:lpstr>
      <vt:lpstr>Colors, Fonts, Elements - 1 </vt:lpstr>
      <vt:lpstr>Colors, Fonts, Elements - 2 </vt:lpstr>
      <vt:lpstr>Colors, Fonts, Elements - 3 </vt:lpstr>
      <vt:lpstr>An Example    1</vt:lpstr>
      <vt:lpstr>An Example    2</vt:lpstr>
      <vt:lpstr>Older, Java version</vt:lpstr>
      <vt:lpstr>Revised (Student) Version </vt:lpstr>
      <vt:lpstr>Two Up Comparison</vt:lpstr>
      <vt:lpstr>What Changed?  1</vt:lpstr>
      <vt:lpstr>Two Up Comparison</vt:lpstr>
      <vt:lpstr>What Changed?   2</vt:lpstr>
      <vt:lpstr>Two Up Comparison</vt:lpstr>
      <vt:lpstr>What Changed?   3</vt:lpstr>
      <vt:lpstr>Two Up Comparison</vt:lpstr>
      <vt:lpstr>What Changed?   4</vt:lpstr>
      <vt:lpstr>Two Up Comparison</vt:lpstr>
      <vt:lpstr>What Changed?   5</vt:lpstr>
      <vt:lpstr>Two Up Comparison</vt:lpstr>
      <vt:lpstr>And Another New Version  1</vt:lpstr>
      <vt:lpstr>And Another New Version  2</vt:lpstr>
      <vt:lpstr>What’s Wrong?   1</vt:lpstr>
      <vt:lpstr>What’s Wrong?   2</vt:lpstr>
      <vt:lpstr>And Another New Version  1</vt:lpstr>
      <vt:lpstr>And Another New Version  2</vt:lpstr>
      <vt:lpstr>Principle of 3 in Arts</vt:lpstr>
      <vt:lpstr>Principle of 3 in Arts</vt:lpstr>
      <vt:lpstr>Principle of 3 in Arts</vt:lpstr>
      <vt:lpstr>Principle of 3 in Arts</vt:lpstr>
      <vt:lpstr>Principle of 3 in Arts</vt:lpstr>
      <vt:lpstr>Principle of 3</vt:lpstr>
      <vt:lpstr>Principle of 3 in Arts</vt:lpstr>
      <vt:lpstr>TV Shows </vt:lpstr>
      <vt:lpstr>Principle of 3 in Web Design</vt:lpstr>
      <vt:lpstr>Conclusions</vt:lpstr>
      <vt:lpstr>Everything Must Work Together  1</vt:lpstr>
      <vt:lpstr>Everything Must Work Together  2</vt:lpstr>
      <vt:lpstr>Resources</vt:lpstr>
      <vt:lpstr>Resources</vt:lpstr>
      <vt:lpstr>The End</vt:lpstr>
      <vt:lpstr>Slide 51</vt:lpstr>
    </vt:vector>
  </TitlesOfParts>
  <Company>Brown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Interface Design</dc:title>
  <dc:creator>Anne Spalter</dc:creator>
  <cp:lastModifiedBy>Richard Riesenfeld</cp:lastModifiedBy>
  <cp:revision>127</cp:revision>
  <cp:lastPrinted>2009-04-22T19:24:48Z</cp:lastPrinted>
  <dcterms:created xsi:type="dcterms:W3CDTF">2001-10-04T14:29:44Z</dcterms:created>
  <dcterms:modified xsi:type="dcterms:W3CDTF">2009-10-04T13:20:42Z</dcterms:modified>
</cp:coreProperties>
</file>